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488" r:id="rId2"/>
    <p:sldId id="357" r:id="rId3"/>
    <p:sldId id="442" r:id="rId4"/>
    <p:sldId id="478" r:id="rId5"/>
    <p:sldId id="446" r:id="rId6"/>
    <p:sldId id="444" r:id="rId7"/>
    <p:sldId id="443" r:id="rId8"/>
    <p:sldId id="479" r:id="rId9"/>
    <p:sldId id="480" r:id="rId10"/>
    <p:sldId id="450" r:id="rId11"/>
    <p:sldId id="476" r:id="rId12"/>
    <p:sldId id="481" r:id="rId13"/>
    <p:sldId id="464" r:id="rId14"/>
    <p:sldId id="449" r:id="rId15"/>
    <p:sldId id="448" r:id="rId16"/>
    <p:sldId id="483" r:id="rId17"/>
    <p:sldId id="482" r:id="rId18"/>
    <p:sldId id="455" r:id="rId19"/>
    <p:sldId id="452" r:id="rId20"/>
    <p:sldId id="453" r:id="rId21"/>
    <p:sldId id="451" r:id="rId22"/>
    <p:sldId id="458" r:id="rId23"/>
    <p:sldId id="459" r:id="rId24"/>
    <p:sldId id="456" r:id="rId25"/>
    <p:sldId id="457" r:id="rId26"/>
    <p:sldId id="460" r:id="rId27"/>
    <p:sldId id="461" r:id="rId28"/>
    <p:sldId id="462" r:id="rId29"/>
    <p:sldId id="484" r:id="rId30"/>
    <p:sldId id="466" r:id="rId31"/>
    <p:sldId id="468" r:id="rId32"/>
    <p:sldId id="467" r:id="rId33"/>
    <p:sldId id="463" r:id="rId34"/>
    <p:sldId id="471" r:id="rId35"/>
    <p:sldId id="472" r:id="rId36"/>
    <p:sldId id="470" r:id="rId37"/>
    <p:sldId id="473" r:id="rId38"/>
    <p:sldId id="474" r:id="rId39"/>
    <p:sldId id="469" r:id="rId40"/>
    <p:sldId id="447" r:id="rId41"/>
    <p:sldId id="486" r:id="rId42"/>
    <p:sldId id="485" r:id="rId43"/>
    <p:sldId id="487" r:id="rId44"/>
    <p:sldId id="37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2B2B2"/>
    <a:srgbClr val="006600"/>
    <a:srgbClr val="33CC33"/>
    <a:srgbClr val="008000"/>
    <a:srgbClr val="FFFF99"/>
    <a:srgbClr val="CC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8" autoAdjust="0"/>
    <p:restoredTop sz="9466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98FAC-3D2F-4334-B193-893C9A4DF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44AA-330D-4B04-A983-4501C06A4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8824-22A9-4826-9D9F-1F938F2A1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14D6-18A0-431B-91B5-211AC2AF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C9B7-6613-4731-9C6C-D918B1DC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A693-5407-4004-B49C-DCFB4F0A9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1E98E-FFCE-48B3-ABEA-DF0D7824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3655-BC77-43F8-987B-D2756943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04B7-B84C-49C2-819A-BA3C6B89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6E40-A858-46FD-AC4B-66750691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8084-F915-4C0B-A2BF-DE0EBF55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F80EC-643E-44C3-AD28-4C6E184D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36C418-AA45-4B0A-BECF-256B03E6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wmf"/><Relationship Id="rId5" Type="http://schemas.openxmlformats.org/officeDocument/2006/relationships/image" Target="../media/image90.png"/><Relationship Id="rId4" Type="http://schemas.openxmlformats.org/officeDocument/2006/relationships/image" Target="../media/image89.wmf"/><Relationship Id="rId9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38400"/>
            <a:ext cx="59436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C00000"/>
                </a:solidFill>
              </a:rPr>
              <a:t>C</a:t>
            </a:r>
            <a:r>
              <a:rPr lang="tr-TR" sz="2800" smtClean="0">
                <a:solidFill>
                  <a:srgbClr val="C00000"/>
                </a:solidFill>
              </a:rPr>
              <a:t>HAPTER</a:t>
            </a:r>
            <a:r>
              <a:rPr lang="en-US" sz="2800" smtClean="0">
                <a:solidFill>
                  <a:srgbClr val="C00000"/>
                </a:solidFill>
              </a:rPr>
              <a:t> 1</a:t>
            </a:r>
            <a:r>
              <a:rPr lang="tr-TR" sz="2800" smtClean="0">
                <a:solidFill>
                  <a:srgbClr val="C00000"/>
                </a:solidFill>
              </a:rPr>
              <a:t>2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smtClean="0">
                <a:solidFill>
                  <a:srgbClr val="A50021"/>
                </a:solidFill>
              </a:rPr>
              <a:t> </a:t>
            </a:r>
            <a:r>
              <a:rPr lang="en-US" smtClean="0">
                <a:solidFill>
                  <a:srgbClr val="3333FF"/>
                </a:solidFill>
              </a:rPr>
              <a:t>THERMODYNAMIC PROPERTY RELATIONS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rgbClr val="996633"/>
                </a:solidFill>
              </a:rPr>
              <a:t>Lecture slides by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tr-TR" b="1" dirty="0" smtClean="0">
                <a:solidFill>
                  <a:srgbClr val="996633"/>
                </a:solidFill>
              </a:rPr>
              <a:t>Mehmet </a:t>
            </a:r>
            <a:r>
              <a:rPr lang="tr-TR" b="1" dirty="0" err="1" smtClean="0">
                <a:solidFill>
                  <a:srgbClr val="996633"/>
                </a:solidFill>
              </a:rPr>
              <a:t>Kanoglu</a:t>
            </a:r>
            <a:endParaRPr lang="tr-TR" sz="1800" b="1" dirty="0" smtClean="0">
              <a:solidFill>
                <a:srgbClr val="996633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17638" y="6353175"/>
            <a:ext cx="620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Copyright © The McGraw-Hill Education. Permission required for reproduction or display.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403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800" b="1" dirty="0">
              <a:solidFill>
                <a:schemeClr val="bg2"/>
              </a:solidFill>
            </a:endParaRPr>
          </a:p>
          <a:p>
            <a:pPr algn="ctr"/>
            <a:r>
              <a:rPr lang="en-US" sz="2200" b="1" dirty="0">
                <a:solidFill>
                  <a:schemeClr val="bg2"/>
                </a:solidFill>
              </a:rPr>
              <a:t>Thermodynamics: An Engineering Approach </a:t>
            </a:r>
            <a:endParaRPr lang="tr-TR" sz="2200" b="1" dirty="0">
              <a:solidFill>
                <a:schemeClr val="bg2"/>
              </a:solidFill>
            </a:endParaRPr>
          </a:p>
          <a:p>
            <a:pPr algn="ctr"/>
            <a:r>
              <a:rPr lang="tr-TR" sz="2000" b="1" dirty="0">
                <a:solidFill>
                  <a:schemeClr val="bg2"/>
                </a:solidFill>
              </a:rPr>
              <a:t>8th </a:t>
            </a:r>
            <a:r>
              <a:rPr lang="en-US" sz="2000" b="1" dirty="0">
                <a:solidFill>
                  <a:schemeClr val="bg2"/>
                </a:solidFill>
              </a:rPr>
              <a:t>Edition</a:t>
            </a:r>
            <a:r>
              <a:rPr lang="en-US" sz="2400" b="1" dirty="0">
                <a:solidFill>
                  <a:schemeClr val="bg2"/>
                </a:solidFill>
              </a:rPr>
              <a:t/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b="1" dirty="0" err="1">
                <a:solidFill>
                  <a:schemeClr val="bg2"/>
                </a:solidFill>
              </a:rPr>
              <a:t>Yunus</a:t>
            </a:r>
            <a:r>
              <a:rPr lang="en-US" b="1" dirty="0">
                <a:solidFill>
                  <a:schemeClr val="bg2"/>
                </a:solidFill>
              </a:rPr>
              <a:t> A. </a:t>
            </a:r>
            <a:r>
              <a:rPr lang="tr-TR" b="1" dirty="0">
                <a:solidFill>
                  <a:schemeClr val="bg2"/>
                </a:solidFill>
              </a:rPr>
              <a:t>Ç</a:t>
            </a:r>
            <a:r>
              <a:rPr lang="en-US" b="1" dirty="0" err="1">
                <a:solidFill>
                  <a:schemeClr val="bg2"/>
                </a:solidFill>
              </a:rPr>
              <a:t>engel</a:t>
            </a:r>
            <a:r>
              <a:rPr lang="en-US" b="1" dirty="0">
                <a:solidFill>
                  <a:schemeClr val="bg2"/>
                </a:solidFill>
              </a:rPr>
              <a:t>, Michael A. </a:t>
            </a:r>
            <a:r>
              <a:rPr lang="en-US" b="1" dirty="0" smtClean="0">
                <a:solidFill>
                  <a:schemeClr val="bg2"/>
                </a:solidFill>
              </a:rPr>
              <a:t>Boles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McGraw-Hill, 20</a:t>
            </a:r>
            <a:r>
              <a:rPr lang="tr-TR" b="1" dirty="0">
                <a:solidFill>
                  <a:schemeClr val="bg2"/>
                </a:solidFill>
              </a:rPr>
              <a:t>15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C9F584-C654-4D28-8286-63C81C35DFC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09600" y="228600"/>
            <a:ext cx="50292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THE MAXWELL RELATIONS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8382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equations that relate the partial derivatives of properties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/>
              <a:t>, and </a:t>
            </a:r>
            <a:r>
              <a:rPr lang="en-US" i="1"/>
              <a:t>s</a:t>
            </a:r>
          </a:p>
          <a:p>
            <a:r>
              <a:rPr lang="en-US"/>
              <a:t>of a simple compressible system to each other are called the </a:t>
            </a:r>
            <a:r>
              <a:rPr lang="en-US" b="1" i="1">
                <a:solidFill>
                  <a:srgbClr val="3333FF"/>
                </a:solidFill>
              </a:rPr>
              <a:t>Maxwell</a:t>
            </a:r>
            <a:r>
              <a:rPr lang="en-US" b="1" i="1"/>
              <a:t> </a:t>
            </a:r>
            <a:r>
              <a:rPr lang="en-US" b="1" i="1">
                <a:solidFill>
                  <a:srgbClr val="3333FF"/>
                </a:solidFill>
              </a:rPr>
              <a:t>relations</a:t>
            </a:r>
            <a:r>
              <a:rPr lang="en-US"/>
              <a:t>. They are obtained from the four Gibbs equations by exploiting the</a:t>
            </a:r>
          </a:p>
          <a:p>
            <a:r>
              <a:rPr lang="en-US"/>
              <a:t>exactness of the differentials of thermodynamic properties.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18208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33600"/>
            <a:ext cx="12033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23637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2488" y="3048000"/>
            <a:ext cx="2017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114800"/>
            <a:ext cx="18446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5925" y="3905250"/>
            <a:ext cx="1844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3886200" y="2057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Helmholtz function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3886200" y="25288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Gibbs function</a:t>
            </a:r>
          </a:p>
        </p:txBody>
      </p:sp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724400"/>
            <a:ext cx="20177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4724400"/>
            <a:ext cx="20431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3048000" y="3429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2590800" y="42672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1" name="Text Box 22"/>
          <p:cNvSpPr txBox="1">
            <a:spLocks noChangeArrowheads="1"/>
          </p:cNvSpPr>
          <p:nvPr/>
        </p:nvSpPr>
        <p:spPr bwMode="auto">
          <a:xfrm>
            <a:off x="1752600" y="6172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Maxwell relations</a:t>
            </a:r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4953000" y="3886200"/>
            <a:ext cx="3886200" cy="25368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/>
              <a:t>Maxwell relations are extremely valuable in thermodynamics because they provide a means of determining the change in entropy, which cannot be measured directly, by simply measuring the changes in properties </a:t>
            </a:r>
            <a:r>
              <a:rPr lang="en-US" i="1"/>
              <a:t>P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/>
              <a:t>, and </a:t>
            </a:r>
            <a:r>
              <a:rPr lang="en-US" i="1"/>
              <a:t>T</a:t>
            </a:r>
            <a:r>
              <a:rPr lang="en-US"/>
              <a:t>. </a:t>
            </a:r>
          </a:p>
          <a:p>
            <a:pPr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i="1">
                <a:solidFill>
                  <a:srgbClr val="3333FF"/>
                </a:solidFill>
              </a:rPr>
              <a:t>These Maxwell relations are limited to simple compressible systems.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CCD530-AE92-47F9-8ED6-2D00CE6C7232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623888"/>
            <a:ext cx="44481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7D33E-7544-48C2-863E-6182122F75E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228600"/>
            <a:ext cx="7077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2562225"/>
            <a:ext cx="70770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463" y="1447800"/>
            <a:ext cx="7077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97A3C-0DD8-4DB6-8CDF-CEC013C73BB2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228600" y="381000"/>
            <a:ext cx="5867400" cy="6096000"/>
            <a:chOff x="384" y="288"/>
            <a:chExt cx="3696" cy="3840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88"/>
              <a:ext cx="3696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065"/>
              <a:ext cx="3696" cy="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248400" y="381000"/>
            <a:ext cx="2743200" cy="15700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THE CLAPEYRON EQUATION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6F14BA-C094-4804-ABC8-BAD6A9C1E09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113" y="762000"/>
            <a:ext cx="189388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51375"/>
            <a:ext cx="1968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181600" y="1905000"/>
            <a:ext cx="3505200" cy="2582863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Clapeyron equation enables us to determine the enthalpy of vaporization </a:t>
            </a:r>
            <a:r>
              <a:rPr lang="en-US" i="1"/>
              <a:t>h</a:t>
            </a:r>
            <a:r>
              <a:rPr lang="en-US" i="1" baseline="-25000"/>
              <a:t>fg</a:t>
            </a:r>
            <a:r>
              <a:rPr lang="en-US" i="1"/>
              <a:t> </a:t>
            </a:r>
            <a:r>
              <a:rPr lang="en-US"/>
              <a:t>at a given temperature by simply measuring the slope of the saturation curve on a </a:t>
            </a:r>
            <a:r>
              <a:rPr lang="en-US" i="1"/>
              <a:t>P</a:t>
            </a:r>
            <a:r>
              <a:rPr lang="en-US"/>
              <a:t>-</a:t>
            </a:r>
            <a:r>
              <a:rPr lang="en-US" i="1"/>
              <a:t>T </a:t>
            </a:r>
            <a:r>
              <a:rPr lang="en-US"/>
              <a:t>diagram and the specific volume of saturated liquid and saturated vapor at the given temperature.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5257800" y="5410200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General form of the Clapeyron equation when the subscripts 1 and 2 indicate the two phases. 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7239000" y="8382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Clapeyron equation</a:t>
            </a: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762000"/>
            <a:ext cx="3838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8D03C-3B83-479A-8422-D5975114C218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51188"/>
            <a:ext cx="23876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51463"/>
            <a:ext cx="349885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609600" y="1219200"/>
            <a:ext cx="4464050" cy="1098550"/>
            <a:chOff x="528" y="480"/>
            <a:chExt cx="2812" cy="692"/>
          </a:xfrm>
        </p:grpSpPr>
        <p:pic>
          <p:nvPicPr>
            <p:cNvPr id="1639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528"/>
              <a:ext cx="61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528"/>
              <a:ext cx="5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" y="864"/>
              <a:ext cx="71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528" y="48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At low pressures</a:t>
              </a:r>
            </a:p>
          </p:txBody>
        </p:sp>
        <p:sp>
          <p:nvSpPr>
            <p:cNvPr id="16399" name="Line 8"/>
            <p:cNvSpPr>
              <a:spLocks noChangeShapeType="1"/>
            </p:cNvSpPr>
            <p:nvPr/>
          </p:nvSpPr>
          <p:spPr bwMode="auto">
            <a:xfrm>
              <a:off x="2496" y="624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0" name="Text Box 9"/>
            <p:cNvSpPr txBox="1">
              <a:spLocks noChangeArrowheads="1"/>
            </p:cNvSpPr>
            <p:nvPr/>
          </p:nvSpPr>
          <p:spPr bwMode="auto">
            <a:xfrm>
              <a:off x="528" y="768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Treating vapor as an ideal gas</a:t>
              </a:r>
            </a:p>
          </p:txBody>
        </p:sp>
      </p:grp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09600" y="42545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Clapeyron equation can be simplified for liquid–vapor and solid–vapor phase changes by utilizing some approximations.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609600" y="240665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Substituting these equations into the Clapeyron equation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609600" y="4953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Integrating between two saturation states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5181600" y="1936750"/>
            <a:ext cx="2895600" cy="2940050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Clapeyron–Clausius equation can be used to determine the variation of saturation pressure with temperature.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It can also be used in the solid–vapor region by replacing </a:t>
            </a:r>
            <a:r>
              <a:rPr lang="en-US" i="1"/>
              <a:t>h</a:t>
            </a:r>
            <a:r>
              <a:rPr lang="en-US" i="1" baseline="-25000"/>
              <a:t>fg</a:t>
            </a:r>
            <a:r>
              <a:rPr lang="en-US" i="1"/>
              <a:t> </a:t>
            </a:r>
            <a:r>
              <a:rPr lang="en-US"/>
              <a:t>by </a:t>
            </a:r>
            <a:r>
              <a:rPr lang="en-US" i="1"/>
              <a:t>h</a:t>
            </a:r>
            <a:r>
              <a:rPr lang="en-US" i="1" baseline="-25000"/>
              <a:t>ig</a:t>
            </a:r>
            <a:r>
              <a:rPr lang="en-US" i="1"/>
              <a:t> </a:t>
            </a:r>
            <a:r>
              <a:rPr lang="en-US"/>
              <a:t>(the enthalpy of sublimation) of the substance.</a:t>
            </a: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4724400" y="54102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FF"/>
                </a:solidFill>
              </a:rPr>
              <a:t>Clapeyron–Clausius equation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ADF6C-ACDD-4062-88B0-EB353C05343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76200"/>
            <a:ext cx="638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295400"/>
            <a:ext cx="63722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E8ADA-89D0-4E08-8548-3A121BB81E0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209550"/>
            <a:ext cx="63722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79DBD-954A-431A-9F82-B65F716C51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50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C00000"/>
                </a:solidFill>
              </a:rPr>
              <a:t>GENERAL RELATIONS FOR </a:t>
            </a:r>
            <a:r>
              <a:rPr lang="en-US" sz="2700" b="1" i="1">
                <a:solidFill>
                  <a:srgbClr val="C00000"/>
                </a:solidFill>
              </a:rPr>
              <a:t>du</a:t>
            </a:r>
            <a:r>
              <a:rPr lang="en-US" sz="2700" b="1">
                <a:solidFill>
                  <a:srgbClr val="C00000"/>
                </a:solidFill>
              </a:rPr>
              <a:t>, </a:t>
            </a:r>
            <a:r>
              <a:rPr lang="en-US" sz="2700" b="1" i="1">
                <a:solidFill>
                  <a:srgbClr val="C00000"/>
                </a:solidFill>
              </a:rPr>
              <a:t>dh</a:t>
            </a:r>
            <a:r>
              <a:rPr lang="en-US" sz="2700" b="1">
                <a:solidFill>
                  <a:srgbClr val="C00000"/>
                </a:solidFill>
              </a:rPr>
              <a:t>, </a:t>
            </a:r>
            <a:r>
              <a:rPr lang="en-US" sz="2700" b="1" i="1">
                <a:solidFill>
                  <a:srgbClr val="C00000"/>
                </a:solidFill>
              </a:rPr>
              <a:t>ds</a:t>
            </a:r>
            <a:r>
              <a:rPr lang="en-US" sz="2700" b="1">
                <a:solidFill>
                  <a:srgbClr val="C00000"/>
                </a:solidFill>
              </a:rPr>
              <a:t>, </a:t>
            </a:r>
            <a:r>
              <a:rPr lang="en-US" sz="2700" b="1" i="1">
                <a:solidFill>
                  <a:srgbClr val="C00000"/>
                </a:solidFill>
              </a:rPr>
              <a:t>c</a:t>
            </a:r>
            <a:r>
              <a:rPr lang="en-US" sz="2700" b="1" i="1" baseline="-25000">
                <a:solidFill>
                  <a:srgbClr val="C00000"/>
                </a:solidFill>
              </a:rPr>
              <a:t>v</a:t>
            </a:r>
            <a:r>
              <a:rPr lang="en-US" sz="2700" b="1">
                <a:solidFill>
                  <a:srgbClr val="C00000"/>
                </a:solidFill>
              </a:rPr>
              <a:t>, AND </a:t>
            </a:r>
            <a:r>
              <a:rPr lang="en-US" sz="2700" b="1" i="1">
                <a:solidFill>
                  <a:srgbClr val="C00000"/>
                </a:solidFill>
              </a:rPr>
              <a:t>c</a:t>
            </a:r>
            <a:r>
              <a:rPr lang="en-US" sz="2700" b="1" i="1" baseline="-2500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28600" y="838200"/>
            <a:ext cx="80772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/>
              <a:t>The state postulate established that the state of a simple compressible system is completely specified by two independent, intensive properties.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>
                <a:solidFill>
                  <a:srgbClr val="CC00CC"/>
                </a:solidFill>
              </a:rPr>
              <a:t>Therefore, we should be able to calculate all the properties of a system such as internal energy, enthalpy, and entropy at any state once two independent, intensive properties are available.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/>
              <a:t>The calculation of these properties from measurable ones depends on the availability of simple and accurate relations between the two groups.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>
                <a:solidFill>
                  <a:srgbClr val="CC00CC"/>
                </a:solidFill>
              </a:rPr>
              <a:t>In this section we develop general relations for changes in internal energy, enthalpy, and entropy in terms of pressure, specific volume, temperature, and specific heats alone.</a:t>
            </a:r>
            <a:r>
              <a:rPr lang="en-US" sz="1900"/>
              <a:t>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/>
              <a:t>We also develop some general relations involving specific heats.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>
                <a:solidFill>
                  <a:srgbClr val="CC00CC"/>
                </a:solidFill>
              </a:rPr>
              <a:t>The relations developed will enable us to determine the </a:t>
            </a:r>
            <a:r>
              <a:rPr lang="en-US" sz="1900" i="1">
                <a:solidFill>
                  <a:srgbClr val="CC00CC"/>
                </a:solidFill>
              </a:rPr>
              <a:t>changes </a:t>
            </a:r>
            <a:r>
              <a:rPr lang="en-US" sz="1900">
                <a:solidFill>
                  <a:srgbClr val="CC00CC"/>
                </a:solidFill>
              </a:rPr>
              <a:t>in these properties.</a:t>
            </a:r>
            <a:r>
              <a:rPr lang="en-US" sz="1900"/>
              <a:t>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1900"/>
              <a:t>The property values at specified states can be determined only after the selection of a reference state, the choice of which is quite arbitrary.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73B33C-E73C-4A7D-93FF-2175BA752A1D}" type="slidenum">
              <a:rPr lang="en-US" smtClean="0"/>
              <a:pPr/>
              <a:t>19</a:t>
            </a:fld>
            <a:endParaRPr lang="en-US" smtClean="0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522288" y="976313"/>
            <a:ext cx="8164512" cy="5195887"/>
            <a:chOff x="288" y="480"/>
            <a:chExt cx="5143" cy="3273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480"/>
              <a:ext cx="5143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112"/>
              <a:ext cx="5127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3400" y="384175"/>
            <a:ext cx="377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Internal Energy Changes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F76E97-9801-44B3-B48A-588E8309141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38200" y="182563"/>
            <a:ext cx="223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3400" y="762000"/>
            <a:ext cx="754380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Develop fundamental relations between commonly encountered thermodynamic properties and express the properties that cannot be measured directly in terms of easily measurable properties.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Develop the Maxwell relations, which form the basis for many thermodynamic relations.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Develop the Clapeyron equation and determine the enthalpy of vaporization from </a:t>
            </a:r>
            <a:r>
              <a:rPr lang="en-US" sz="2200" i="1"/>
              <a:t>P</a:t>
            </a:r>
            <a:r>
              <a:rPr lang="en-US" sz="2200"/>
              <a:t>, </a:t>
            </a:r>
            <a:r>
              <a:rPr lang="en-US" sz="2200" i="1"/>
              <a:t>v</a:t>
            </a:r>
            <a:r>
              <a:rPr lang="en-US" sz="2200"/>
              <a:t>, and </a:t>
            </a:r>
            <a:r>
              <a:rPr lang="en-US" sz="2200" i="1"/>
              <a:t>T </a:t>
            </a:r>
            <a:r>
              <a:rPr lang="en-US" sz="2200"/>
              <a:t>measurements alone.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Develop general relations for </a:t>
            </a:r>
            <a:r>
              <a:rPr lang="en-US" sz="2200" i="1">
                <a:solidFill>
                  <a:srgbClr val="CC00CC"/>
                </a:solidFill>
              </a:rPr>
              <a:t>c</a:t>
            </a:r>
            <a:r>
              <a:rPr lang="en-US" sz="2200" i="1" baseline="-25000">
                <a:solidFill>
                  <a:srgbClr val="CC00CC"/>
                </a:solidFill>
              </a:rPr>
              <a:t>v</a:t>
            </a:r>
            <a:r>
              <a:rPr lang="en-US" sz="2200">
                <a:solidFill>
                  <a:srgbClr val="CC00CC"/>
                </a:solidFill>
              </a:rPr>
              <a:t>, </a:t>
            </a:r>
            <a:r>
              <a:rPr lang="en-US" sz="2200" i="1">
                <a:solidFill>
                  <a:srgbClr val="CC00CC"/>
                </a:solidFill>
              </a:rPr>
              <a:t>c</a:t>
            </a:r>
            <a:r>
              <a:rPr lang="en-US" sz="2200" i="1" baseline="-25000">
                <a:solidFill>
                  <a:srgbClr val="CC00CC"/>
                </a:solidFill>
              </a:rPr>
              <a:t>p</a:t>
            </a:r>
            <a:r>
              <a:rPr lang="en-US" sz="2200">
                <a:solidFill>
                  <a:srgbClr val="CC00CC"/>
                </a:solidFill>
              </a:rPr>
              <a:t>, </a:t>
            </a:r>
            <a:r>
              <a:rPr lang="en-US" sz="2200" i="1">
                <a:solidFill>
                  <a:srgbClr val="CC00CC"/>
                </a:solidFill>
              </a:rPr>
              <a:t>du</a:t>
            </a:r>
            <a:r>
              <a:rPr lang="en-US" sz="2200">
                <a:solidFill>
                  <a:srgbClr val="CC00CC"/>
                </a:solidFill>
              </a:rPr>
              <a:t>, </a:t>
            </a:r>
            <a:r>
              <a:rPr lang="en-US" sz="2200" i="1">
                <a:solidFill>
                  <a:srgbClr val="CC00CC"/>
                </a:solidFill>
              </a:rPr>
              <a:t>dh</a:t>
            </a:r>
            <a:r>
              <a:rPr lang="en-US" sz="2200">
                <a:solidFill>
                  <a:srgbClr val="CC00CC"/>
                </a:solidFill>
              </a:rPr>
              <a:t>, and </a:t>
            </a:r>
            <a:r>
              <a:rPr lang="en-US" sz="2200" i="1">
                <a:solidFill>
                  <a:srgbClr val="CC00CC"/>
                </a:solidFill>
              </a:rPr>
              <a:t>ds </a:t>
            </a:r>
            <a:r>
              <a:rPr lang="en-US" sz="2200">
                <a:solidFill>
                  <a:srgbClr val="CC00CC"/>
                </a:solidFill>
              </a:rPr>
              <a:t>that are valid for all pure substances.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Discuss the Joule-Thomson coefficient.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Develop a method of evaluating the </a:t>
            </a:r>
            <a:r>
              <a:rPr lang="en-US" sz="2200">
                <a:solidFill>
                  <a:srgbClr val="CC00CC"/>
                </a:solidFill>
                <a:cs typeface="Arial" charset="0"/>
              </a:rPr>
              <a:t>∆</a:t>
            </a:r>
            <a:r>
              <a:rPr lang="en-US" sz="2200" i="1">
                <a:solidFill>
                  <a:srgbClr val="CC00CC"/>
                </a:solidFill>
              </a:rPr>
              <a:t>h</a:t>
            </a:r>
            <a:r>
              <a:rPr lang="en-US" sz="2200">
                <a:solidFill>
                  <a:srgbClr val="CC00CC"/>
                </a:solidFill>
              </a:rPr>
              <a:t>, ∆</a:t>
            </a:r>
            <a:r>
              <a:rPr lang="en-US" sz="2200" i="1">
                <a:solidFill>
                  <a:srgbClr val="CC00CC"/>
                </a:solidFill>
              </a:rPr>
              <a:t>u</a:t>
            </a:r>
            <a:r>
              <a:rPr lang="en-US" sz="2200">
                <a:solidFill>
                  <a:srgbClr val="CC00CC"/>
                </a:solidFill>
              </a:rPr>
              <a:t>, and ∆</a:t>
            </a:r>
            <a:r>
              <a:rPr lang="en-US" sz="2200" i="1">
                <a:solidFill>
                  <a:srgbClr val="CC00CC"/>
                </a:solidFill>
              </a:rPr>
              <a:t>s </a:t>
            </a:r>
            <a:r>
              <a:rPr lang="en-US" sz="2200">
                <a:solidFill>
                  <a:srgbClr val="CC00CC"/>
                </a:solidFill>
              </a:rPr>
              <a:t>of real gases through the use of generalized enthalpy and entropy departure charts.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362E1-CA12-4E8A-8F5B-91B532285739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81000"/>
            <a:ext cx="824865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FEA03-79A6-4FC3-A714-4DA44BA39507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11213"/>
            <a:ext cx="7967663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69913" y="30480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Enthalpy Changes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41FD1-6040-4CAD-BD1E-6334880E4A7D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52400"/>
            <a:ext cx="7062787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3E8D7-D01F-42AE-AB71-7318D735DF96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548563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85800" y="304800"/>
            <a:ext cx="270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Entropy Changes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A07B9F-FF26-46B1-93E1-EDE65D55603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09600" y="231775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Specific Heats </a:t>
            </a:r>
            <a:r>
              <a:rPr lang="en-US" sz="2400" b="1" i="1">
                <a:solidFill>
                  <a:srgbClr val="FF3300"/>
                </a:solidFill>
              </a:rPr>
              <a:t>c</a:t>
            </a:r>
            <a:r>
              <a:rPr lang="en-US" sz="2400" b="1" i="1" baseline="-25000">
                <a:solidFill>
                  <a:srgbClr val="FF3300"/>
                </a:solidFill>
              </a:rPr>
              <a:t>v</a:t>
            </a:r>
            <a:r>
              <a:rPr lang="en-US" sz="2400" b="1" i="1">
                <a:solidFill>
                  <a:srgbClr val="FF3300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and </a:t>
            </a:r>
            <a:r>
              <a:rPr lang="en-US" sz="2400" b="1" i="1">
                <a:solidFill>
                  <a:srgbClr val="FF3300"/>
                </a:solidFill>
              </a:rPr>
              <a:t>c</a:t>
            </a:r>
            <a:r>
              <a:rPr lang="en-US" sz="2400" b="1" i="1" baseline="-25000">
                <a:solidFill>
                  <a:srgbClr val="FF3300"/>
                </a:solidFill>
              </a:rPr>
              <a:t>p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85813"/>
            <a:ext cx="757237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6DDB4-2557-4C0B-9BB5-0A37663CD973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685800"/>
            <a:ext cx="816451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74945D-98B3-45F1-944F-81461C17B045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523163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257800" y="5715000"/>
            <a:ext cx="1066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Mayer relation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321D0-67C9-44D3-B5AC-D091E430E7D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2763"/>
            <a:ext cx="16240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33600" y="517525"/>
            <a:ext cx="1219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Mayer relation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04800" y="1260475"/>
            <a:ext cx="46482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rgbClr val="CC00CC"/>
                </a:solidFill>
              </a:rPr>
              <a:t>Conclusions from Mayer relation: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1.</a:t>
            </a:r>
            <a:r>
              <a:rPr lang="en-US"/>
              <a:t> The right hand side of the equation is always greater than or equal to zero. Therefore, we conclude that</a:t>
            </a:r>
            <a:endParaRPr lang="en-US" b="1"/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2.</a:t>
            </a:r>
            <a:r>
              <a:rPr lang="en-US"/>
              <a:t> The difference between </a:t>
            </a:r>
            <a:r>
              <a:rPr lang="en-US" i="1"/>
              <a:t>c</a:t>
            </a:r>
            <a:r>
              <a:rPr lang="en-US" i="1" baseline="-25000"/>
              <a:t>p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c</a:t>
            </a:r>
            <a:r>
              <a:rPr lang="en-US" i="1" baseline="-25000"/>
              <a:t>v</a:t>
            </a:r>
            <a:r>
              <a:rPr lang="en-US" i="1"/>
              <a:t> </a:t>
            </a:r>
            <a:r>
              <a:rPr lang="en-US"/>
              <a:t>approaches zero as the absolute temperature approaches zero.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solidFill>
                  <a:srgbClr val="CC00CC"/>
                </a:solidFill>
              </a:rPr>
              <a:t>3.</a:t>
            </a:r>
            <a:r>
              <a:rPr lang="en-US"/>
              <a:t> The two specific heats are identical for truly incompressible substances since </a:t>
            </a:r>
            <a:r>
              <a:rPr lang="en-US" i="1"/>
              <a:t>v </a:t>
            </a:r>
            <a:r>
              <a:rPr lang="en-US"/>
              <a:t> constant. The difference between the two specific heats is very small and is usually disregarded for substances that are </a:t>
            </a:r>
            <a:r>
              <a:rPr lang="en-US" i="1"/>
              <a:t>nearly </a:t>
            </a:r>
            <a:r>
              <a:rPr lang="en-US"/>
              <a:t>incompressible, such as liquids and solids.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05088"/>
            <a:ext cx="8080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"/>
            <a:ext cx="38227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D3C35-F21C-4DC8-BD5E-E1F6B745F852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895350"/>
            <a:ext cx="4714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9EBBB-9591-42B6-BD19-5E064AD0A2E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524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285875"/>
            <a:ext cx="5867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EE9D8-3449-45DE-947F-7BBD1B8828D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04800" y="228600"/>
            <a:ext cx="7239000" cy="95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 LITTLE MATH—PARTIAL DERIVATIVES AND ASSOCIATED RELATIONS</a:t>
            </a:r>
          </a:p>
        </p:txBody>
      </p:sp>
      <p:grpSp>
        <p:nvGrpSpPr>
          <p:cNvPr id="4100" name="Group 12"/>
          <p:cNvGrpSpPr>
            <a:grpSpLocks/>
          </p:cNvGrpSpPr>
          <p:nvPr/>
        </p:nvGrpSpPr>
        <p:grpSpPr bwMode="auto">
          <a:xfrm>
            <a:off x="4800600" y="1412875"/>
            <a:ext cx="4017963" cy="4911725"/>
            <a:chOff x="3024" y="363"/>
            <a:chExt cx="2531" cy="3094"/>
          </a:xfrm>
        </p:grpSpPr>
        <p:pic>
          <p:nvPicPr>
            <p:cNvPr id="410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1680"/>
              <a:ext cx="6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424"/>
              <a:ext cx="253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9"/>
            <p:cNvSpPr>
              <a:spLocks noChangeArrowheads="1"/>
            </p:cNvSpPr>
            <p:nvPr/>
          </p:nvSpPr>
          <p:spPr bwMode="auto">
            <a:xfrm>
              <a:off x="3168" y="363"/>
              <a:ext cx="230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The state postulate:</a:t>
              </a:r>
              <a:r>
                <a:rPr lang="en-US"/>
                <a:t> The state of a simple, compressible substance is completely specified by any two independent, intensive properties. All other properties at that state can be expressed in terms of those two properties. </a:t>
              </a:r>
            </a:p>
          </p:txBody>
        </p:sp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3120" y="2880"/>
              <a:ext cx="23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 derivative of a function </a:t>
              </a:r>
              <a:r>
                <a:rPr lang="en-US" i="1"/>
                <a:t>f</a:t>
              </a:r>
              <a:r>
                <a:rPr lang="en-US"/>
                <a:t>(</a:t>
              </a:r>
              <a:r>
                <a:rPr lang="en-US" i="1"/>
                <a:t>x</a:t>
              </a:r>
              <a:r>
                <a:rPr lang="en-US"/>
                <a:t>) with respect to </a:t>
              </a:r>
              <a:r>
                <a:rPr lang="en-US" i="1"/>
                <a:t>x</a:t>
              </a:r>
              <a:r>
                <a:rPr lang="en-US"/>
                <a:t> represents the</a:t>
              </a:r>
            </a:p>
            <a:p>
              <a:r>
                <a:rPr lang="en-US"/>
                <a:t>rate of change of </a:t>
              </a:r>
              <a:r>
                <a:rPr lang="en-US" i="1"/>
                <a:t>f</a:t>
              </a:r>
              <a:r>
                <a:rPr lang="en-US"/>
                <a:t> with </a:t>
              </a:r>
              <a:r>
                <a:rPr lang="en-US" i="1"/>
                <a:t>x</a:t>
              </a:r>
              <a:r>
                <a:rPr lang="en-US"/>
                <a:t>.</a:t>
              </a:r>
            </a:p>
          </p:txBody>
        </p:sp>
        <p:pic>
          <p:nvPicPr>
            <p:cNvPr id="4106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160"/>
              <a:ext cx="57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457325"/>
            <a:ext cx="381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43F89-AE26-46FE-951F-84B99F8A39D6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086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981200"/>
            <a:ext cx="7077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C467F-1287-4FD7-841E-D9D150E3FD3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04800" y="152400"/>
            <a:ext cx="67056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THE JOULE-THOMSON COEFFICIENT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1605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62175"/>
            <a:ext cx="4289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228600" y="7302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temperature behavior of a fluid during a throttling (</a:t>
            </a:r>
            <a:r>
              <a:rPr lang="en-US" i="1"/>
              <a:t>h =</a:t>
            </a:r>
            <a:r>
              <a:rPr lang="en-US"/>
              <a:t> constant) process is described by the Joule-Thomson coefficient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81000" y="31242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The Joule-Thomson coefficient represents the slope of </a:t>
            </a:r>
            <a:r>
              <a:rPr lang="en-US" i="1">
                <a:solidFill>
                  <a:srgbClr val="CC00CC"/>
                </a:solidFill>
              </a:rPr>
              <a:t>h =</a:t>
            </a:r>
            <a:r>
              <a:rPr lang="en-US">
                <a:solidFill>
                  <a:srgbClr val="CC00CC"/>
                </a:solidFill>
              </a:rPr>
              <a:t> constant lines on a </a:t>
            </a:r>
            <a:r>
              <a:rPr lang="en-US" i="1">
                <a:solidFill>
                  <a:srgbClr val="CC00CC"/>
                </a:solidFill>
              </a:rPr>
              <a:t>T</a:t>
            </a:r>
            <a:r>
              <a:rPr lang="en-US">
                <a:solidFill>
                  <a:srgbClr val="CC00CC"/>
                </a:solidFill>
              </a:rPr>
              <a:t>-</a:t>
            </a:r>
            <a:r>
              <a:rPr lang="en-US" i="1">
                <a:solidFill>
                  <a:srgbClr val="CC00CC"/>
                </a:solidFill>
              </a:rPr>
              <a:t>P </a:t>
            </a:r>
            <a:r>
              <a:rPr lang="en-US">
                <a:solidFill>
                  <a:srgbClr val="CC00CC"/>
                </a:solidFill>
              </a:rPr>
              <a:t>diagram.</a:t>
            </a:r>
          </a:p>
        </p:txBody>
      </p:sp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925"/>
            <a:ext cx="38481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067175"/>
            <a:ext cx="39243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EFEC5-D684-4EA2-BAD2-D4BF8F4A678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953000" y="381000"/>
            <a:ext cx="3810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A throttling process proceeds along a constant-enthalpy line in the direction of decreasing pressure, that is, from right to left.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Therefore, the temperature of a fluid increases during a throttling process that takes place on the right-hand side of the inversion line.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However, the fluid temperature decreases during a throttling process that takes place on the left-hand side of the inversion line. 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>
                <a:solidFill>
                  <a:srgbClr val="CC00CC"/>
                </a:solidFill>
              </a:rPr>
              <a:t>It is clear from this diagram that a cooling effect cannot be achieved by throttling unless the fluid is below its maximum inversion temperature.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This presents a problem for substances whose maximum inversion temperature is well below room temperature.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23875"/>
            <a:ext cx="41243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A36DB0-9C62-4D00-B329-4578B54DEAD4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609600"/>
            <a:ext cx="81883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EDF9A-ACAF-4D51-BF39-44F4105B41C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52400"/>
            <a:ext cx="66484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66294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95775"/>
            <a:ext cx="30670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181600"/>
            <a:ext cx="322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094F4-42E0-417C-AD1B-BCF95EF9D0C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90600" y="228600"/>
            <a:ext cx="66294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THE </a:t>
            </a:r>
            <a:r>
              <a:rPr lang="en-US" sz="2800" b="1">
                <a:solidFill>
                  <a:srgbClr val="C00000"/>
                </a:solidFill>
                <a:cs typeface="Arial" charset="0"/>
              </a:rPr>
              <a:t>∆</a:t>
            </a:r>
            <a:r>
              <a:rPr lang="en-US" sz="2800" b="1" i="1">
                <a:solidFill>
                  <a:srgbClr val="C00000"/>
                </a:solidFill>
              </a:rPr>
              <a:t>h</a:t>
            </a:r>
            <a:r>
              <a:rPr lang="en-US" sz="2800" b="1">
                <a:solidFill>
                  <a:srgbClr val="C00000"/>
                </a:solidFill>
              </a:rPr>
              <a:t>, ∆</a:t>
            </a:r>
            <a:r>
              <a:rPr lang="en-US" sz="2800" b="1" i="1">
                <a:solidFill>
                  <a:srgbClr val="C00000"/>
                </a:solidFill>
              </a:rPr>
              <a:t>u</a:t>
            </a:r>
            <a:r>
              <a:rPr lang="en-US" sz="2800" b="1">
                <a:solidFill>
                  <a:srgbClr val="C00000"/>
                </a:solidFill>
              </a:rPr>
              <a:t>, AND ∆</a:t>
            </a:r>
            <a:r>
              <a:rPr lang="en-US" sz="2800" b="1" i="1">
                <a:solidFill>
                  <a:srgbClr val="C00000"/>
                </a:solidFill>
              </a:rPr>
              <a:t>s </a:t>
            </a:r>
            <a:r>
              <a:rPr lang="en-US" sz="2800" b="1">
                <a:solidFill>
                  <a:srgbClr val="C00000"/>
                </a:solidFill>
              </a:rPr>
              <a:t>OF REAL GASES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09600" y="990600"/>
            <a:ext cx="70104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2000"/>
              <a:t>Gases at low pressures behave as ideal gases and obey the relation </a:t>
            </a:r>
            <a:r>
              <a:rPr lang="en-US" sz="2000" i="1"/>
              <a:t>Pv =</a:t>
            </a:r>
            <a:r>
              <a:rPr lang="en-US" sz="2000"/>
              <a:t> </a:t>
            </a:r>
            <a:r>
              <a:rPr lang="en-US" sz="2000" i="1"/>
              <a:t>RT</a:t>
            </a:r>
            <a:r>
              <a:rPr lang="en-US" sz="2000"/>
              <a:t>. The properties of ideal gases are relatively easy to evaluate since the properties 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h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 i="1" baseline="-25000"/>
              <a:t>v</a:t>
            </a:r>
            <a:r>
              <a:rPr lang="en-US" sz="2000"/>
              <a:t>, and </a:t>
            </a:r>
            <a:r>
              <a:rPr lang="en-US" sz="2000" i="1"/>
              <a:t>c</a:t>
            </a:r>
            <a:r>
              <a:rPr lang="en-US" sz="2000" i="1" baseline="-25000"/>
              <a:t>p</a:t>
            </a:r>
            <a:r>
              <a:rPr lang="en-US" sz="2000" i="1"/>
              <a:t> </a:t>
            </a:r>
            <a:r>
              <a:rPr lang="en-US" sz="2000"/>
              <a:t>depend on temperature only.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At high pressures, however, gases deviate considerably from ideal-gas behavior, and it becomes necessary to account for this deviation.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2000"/>
              <a:t>In Chap. 3 we accounted for the deviation in properties </a:t>
            </a:r>
            <a:r>
              <a:rPr lang="en-US" sz="2000" i="1"/>
              <a:t>P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, and </a:t>
            </a:r>
            <a:r>
              <a:rPr lang="en-US" sz="2000" i="1"/>
              <a:t>T </a:t>
            </a:r>
            <a:r>
              <a:rPr lang="en-US" sz="2000"/>
              <a:t>by either using more complex equations of state or evaluating the compressibility factor </a:t>
            </a:r>
            <a:r>
              <a:rPr lang="en-US" sz="2000" i="1"/>
              <a:t>Z </a:t>
            </a:r>
            <a:r>
              <a:rPr lang="en-US" sz="2000"/>
              <a:t>from the compressibility charts. 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Tx/>
              <a:buChar char="•"/>
            </a:pPr>
            <a:r>
              <a:rPr lang="en-US" sz="2000">
                <a:solidFill>
                  <a:srgbClr val="CC00CC"/>
                </a:solidFill>
              </a:rPr>
              <a:t>Now we extend the analysis to evaluate the changes in the enthalpy, internal energy, and entropy of nonideal (real) gases, using the general relations for </a:t>
            </a:r>
            <a:r>
              <a:rPr lang="en-US" sz="2000" i="1">
                <a:solidFill>
                  <a:srgbClr val="CC00CC"/>
                </a:solidFill>
              </a:rPr>
              <a:t>du</a:t>
            </a:r>
            <a:r>
              <a:rPr lang="en-US" sz="2000">
                <a:solidFill>
                  <a:srgbClr val="CC00CC"/>
                </a:solidFill>
              </a:rPr>
              <a:t>, </a:t>
            </a:r>
            <a:r>
              <a:rPr lang="en-US" sz="2000" i="1">
                <a:solidFill>
                  <a:srgbClr val="CC00CC"/>
                </a:solidFill>
              </a:rPr>
              <a:t>dh</a:t>
            </a:r>
            <a:r>
              <a:rPr lang="en-US" sz="2000">
                <a:solidFill>
                  <a:srgbClr val="CC00CC"/>
                </a:solidFill>
              </a:rPr>
              <a:t>, and </a:t>
            </a:r>
            <a:r>
              <a:rPr lang="en-US" sz="2000" i="1">
                <a:solidFill>
                  <a:srgbClr val="CC00CC"/>
                </a:solidFill>
              </a:rPr>
              <a:t>ds </a:t>
            </a:r>
            <a:r>
              <a:rPr lang="en-US" sz="2000">
                <a:solidFill>
                  <a:srgbClr val="CC00CC"/>
                </a:solidFill>
              </a:rPr>
              <a:t>developed earlier.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799B0-F930-4DEA-B83A-9814D8F8B29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57200" y="228600"/>
            <a:ext cx="494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Enthalpy Changes of Real Gases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57200" y="762000"/>
            <a:ext cx="3810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enthalpy of a real gas, in general, depends on the pressure as well as on the temperature. Thus the enthalpy change of a real gas during a process can be evaluated from the general relation for </a:t>
            </a:r>
            <a:r>
              <a:rPr lang="en-US" i="1"/>
              <a:t>dh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03550"/>
            <a:ext cx="3844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57200" y="3838575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an isothermal process </a:t>
            </a:r>
            <a:r>
              <a:rPr lang="en-US" i="1"/>
              <a:t>dT =</a:t>
            </a:r>
            <a:r>
              <a:rPr lang="en-US"/>
              <a:t> 0, and the first term vanishes. For a constant-pressure process, </a:t>
            </a:r>
            <a:r>
              <a:rPr lang="en-US" i="1"/>
              <a:t>dP =</a:t>
            </a:r>
            <a:r>
              <a:rPr lang="en-US"/>
              <a:t> 0, and the second term vanishes.</a:t>
            </a: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19150"/>
            <a:ext cx="4105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CE12B7-10AA-48FC-AEC8-DEB4507304D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33400" y="3048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Using a superscript asterisk (*) to denote an ideal-gas state, we can express</a:t>
            </a:r>
          </a:p>
          <a:p>
            <a:r>
              <a:rPr lang="en-US"/>
              <a:t>the enthalpy change of a real gas during process 1-2 as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9195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85888"/>
            <a:ext cx="609123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533400" y="3505200"/>
            <a:ext cx="533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difference between </a:t>
            </a:r>
            <a:r>
              <a:rPr lang="en-US" i="1"/>
              <a:t>h </a:t>
            </a:r>
            <a:r>
              <a:rPr lang="en-US"/>
              <a:t>and </a:t>
            </a:r>
            <a:r>
              <a:rPr lang="en-US" i="1"/>
              <a:t>h</a:t>
            </a:r>
            <a:r>
              <a:rPr lang="en-US"/>
              <a:t>* is called the </a:t>
            </a:r>
            <a:r>
              <a:rPr lang="en-US" b="1">
                <a:solidFill>
                  <a:srgbClr val="3333FF"/>
                </a:solidFill>
              </a:rPr>
              <a:t>enthalpy departure</a:t>
            </a:r>
            <a:r>
              <a:rPr lang="en-US"/>
              <a:t>, and it represents the variation of the enthalpy of a gas with pressure at a fixed temperature. The calculation of enthalpy departure requires a knowledge of the </a:t>
            </a:r>
            <a:r>
              <a:rPr lang="en-US" i="1"/>
              <a:t>P</a:t>
            </a:r>
            <a:r>
              <a:rPr lang="en-US"/>
              <a:t>-</a:t>
            </a:r>
            <a:r>
              <a:rPr lang="en-US" i="1"/>
              <a:t>v</a:t>
            </a:r>
            <a:r>
              <a:rPr lang="en-US"/>
              <a:t>-</a:t>
            </a:r>
            <a:r>
              <a:rPr lang="en-US" i="1"/>
              <a:t>T </a:t>
            </a:r>
            <a:r>
              <a:rPr lang="en-US"/>
              <a:t>behavior of the gas. In the absence of such data, we can use the relation </a:t>
            </a:r>
            <a:r>
              <a:rPr lang="en-US" i="1"/>
              <a:t>Pv =</a:t>
            </a:r>
            <a:r>
              <a:rPr lang="en-US"/>
              <a:t> </a:t>
            </a:r>
            <a:r>
              <a:rPr lang="en-US" i="1"/>
              <a:t>ZRT</a:t>
            </a:r>
            <a:r>
              <a:rPr lang="en-US"/>
              <a:t>, where </a:t>
            </a:r>
            <a:r>
              <a:rPr lang="en-US" i="1"/>
              <a:t>Z </a:t>
            </a:r>
            <a:r>
              <a:rPr lang="en-US"/>
              <a:t>is the compressibility factor. Substituting,</a:t>
            </a:r>
          </a:p>
        </p:txBody>
      </p:sp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" y="5853113"/>
            <a:ext cx="28321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1675" y="3657600"/>
            <a:ext cx="2905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D6E4C-5094-4698-8025-F0282D05FB7A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15975"/>
            <a:ext cx="4437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00400"/>
            <a:ext cx="4264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733800"/>
            <a:ext cx="414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0" y="760413"/>
            <a:ext cx="1295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Enthalpy departure factor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85800" y="1600200"/>
            <a:ext cx="7239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values of </a:t>
            </a:r>
            <a:r>
              <a:rPr lang="en-US" i="1"/>
              <a:t>Z</a:t>
            </a:r>
            <a:r>
              <a:rPr lang="en-US" i="1" baseline="-25000"/>
              <a:t>h</a:t>
            </a:r>
            <a:r>
              <a:rPr lang="en-US" i="1"/>
              <a:t> </a:t>
            </a:r>
            <a:r>
              <a:rPr lang="en-US"/>
              <a:t>are presented in graphical form as a function of </a:t>
            </a:r>
            <a:r>
              <a:rPr lang="en-US" i="1"/>
              <a:t>P</a:t>
            </a:r>
            <a:r>
              <a:rPr lang="en-US" i="1" baseline="-25000"/>
              <a:t>R</a:t>
            </a:r>
            <a:r>
              <a:rPr lang="en-US" i="1"/>
              <a:t> </a:t>
            </a:r>
            <a:r>
              <a:rPr lang="en-US"/>
              <a:t>(</a:t>
            </a:r>
            <a:r>
              <a:rPr lang="en-US">
                <a:solidFill>
                  <a:srgbClr val="CC00CC"/>
                </a:solidFill>
              </a:rPr>
              <a:t>reduced pressure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T</a:t>
            </a:r>
            <a:r>
              <a:rPr lang="en-US" i="1" baseline="-25000"/>
              <a:t>R</a:t>
            </a:r>
            <a:r>
              <a:rPr lang="en-US" i="1"/>
              <a:t> </a:t>
            </a:r>
            <a:r>
              <a:rPr lang="en-US"/>
              <a:t>(</a:t>
            </a:r>
            <a:r>
              <a:rPr lang="en-US">
                <a:solidFill>
                  <a:srgbClr val="CC00CC"/>
                </a:solidFill>
              </a:rPr>
              <a:t>reduced temperature</a:t>
            </a:r>
            <a:r>
              <a:rPr lang="en-US"/>
              <a:t>) in the </a:t>
            </a:r>
            <a:r>
              <a:rPr lang="en-US" b="1"/>
              <a:t>generalized enthalpy departure chart</a:t>
            </a:r>
            <a:r>
              <a:rPr lang="en-US"/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i="1"/>
              <a:t>Z</a:t>
            </a:r>
            <a:r>
              <a:rPr lang="en-US" i="1" baseline="-25000"/>
              <a:t>h</a:t>
            </a:r>
            <a:r>
              <a:rPr lang="en-US"/>
              <a:t> is used to determine the deviation of the enthalpy of a gas at a given </a:t>
            </a:r>
            <a:r>
              <a:rPr lang="en-US" i="1"/>
              <a:t>P </a:t>
            </a:r>
            <a:r>
              <a:rPr lang="en-US"/>
              <a:t>and </a:t>
            </a:r>
            <a:r>
              <a:rPr lang="en-US" i="1"/>
              <a:t>T </a:t>
            </a:r>
            <a:r>
              <a:rPr lang="en-US"/>
              <a:t>from the enthalpy of an ideal gas at the same </a:t>
            </a:r>
            <a:r>
              <a:rPr lang="en-US" i="1"/>
              <a:t>T.</a:t>
            </a:r>
            <a:endParaRPr lang="en-US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191000"/>
            <a:ext cx="1425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95600" y="4191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from ideal gas tables</a:t>
            </a: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762000" y="4800600"/>
            <a:ext cx="587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Internal Energy Changes of Real Gases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5715000" y="3200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For a real gas during a process 1-2</a:t>
            </a:r>
          </a:p>
        </p:txBody>
      </p:sp>
      <p:pic>
        <p:nvPicPr>
          <p:cNvPr id="3994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3700" y="5375275"/>
            <a:ext cx="285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0213" y="5902325"/>
            <a:ext cx="4090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762000" y="53482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Using the definition</a:t>
            </a:r>
          </a:p>
        </p:txBody>
      </p:sp>
      <p:pic>
        <p:nvPicPr>
          <p:cNvPr id="3995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457200"/>
            <a:ext cx="25606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287B54-9E63-4409-88CC-F19AE0DC765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50850" y="304800"/>
            <a:ext cx="480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Entropy Changes of Real Gases</a:t>
            </a:r>
          </a:p>
        </p:txBody>
      </p:sp>
      <p:grpSp>
        <p:nvGrpSpPr>
          <p:cNvPr id="40964" name="Group 18"/>
          <p:cNvGrpSpPr>
            <a:grpSpLocks/>
          </p:cNvGrpSpPr>
          <p:nvPr/>
        </p:nvGrpSpPr>
        <p:grpSpPr bwMode="auto">
          <a:xfrm>
            <a:off x="377825" y="914400"/>
            <a:ext cx="4117975" cy="4592638"/>
            <a:chOff x="240" y="480"/>
            <a:chExt cx="2594" cy="2893"/>
          </a:xfrm>
        </p:grpSpPr>
        <p:pic>
          <p:nvPicPr>
            <p:cNvPr id="4096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704"/>
              <a:ext cx="200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67" name="Group 8"/>
            <p:cNvGrpSpPr>
              <a:grpSpLocks/>
            </p:cNvGrpSpPr>
            <p:nvPr/>
          </p:nvGrpSpPr>
          <p:grpSpPr bwMode="auto">
            <a:xfrm>
              <a:off x="314" y="1382"/>
              <a:ext cx="2422" cy="394"/>
              <a:chOff x="432" y="1152"/>
              <a:chExt cx="2422" cy="394"/>
            </a:xfrm>
          </p:grpSpPr>
          <p:pic>
            <p:nvPicPr>
              <p:cNvPr id="40975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" y="1152"/>
                <a:ext cx="242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76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55" y="1344"/>
                <a:ext cx="134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0968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" y="2082"/>
              <a:ext cx="2515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" y="2736"/>
              <a:ext cx="68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96" y="2736"/>
              <a:ext cx="111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" y="2976"/>
              <a:ext cx="254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2" name="Text Box 14"/>
            <p:cNvSpPr txBox="1">
              <a:spLocks noChangeArrowheads="1"/>
            </p:cNvSpPr>
            <p:nvPr/>
          </p:nvSpPr>
          <p:spPr bwMode="auto">
            <a:xfrm>
              <a:off x="288" y="480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General relation for </a:t>
              </a:r>
              <a:r>
                <a:rPr lang="en-US" i="1">
                  <a:solidFill>
                    <a:srgbClr val="CC00CC"/>
                  </a:solidFill>
                </a:rPr>
                <a:t>ds</a:t>
              </a:r>
            </a:p>
          </p:txBody>
        </p:sp>
        <p:sp>
          <p:nvSpPr>
            <p:cNvPr id="40973" name="Text Box 15"/>
            <p:cNvSpPr txBox="1">
              <a:spLocks noChangeArrowheads="1"/>
            </p:cNvSpPr>
            <p:nvPr/>
          </p:nvSpPr>
          <p:spPr bwMode="auto">
            <a:xfrm>
              <a:off x="240" y="1152"/>
              <a:ext cx="2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Using the approach in the figure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240" y="1833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CC"/>
                  </a:solidFill>
                </a:rPr>
                <a:t>During isothermal process</a:t>
              </a:r>
            </a:p>
          </p:txBody>
        </p:sp>
      </p:grpSp>
      <p:pic>
        <p:nvPicPr>
          <p:cNvPr id="40965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2500" y="990600"/>
            <a:ext cx="4076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B0E06-01DB-4CD9-B778-B0D3B18A0AF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76200"/>
            <a:ext cx="608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59213"/>
            <a:ext cx="29718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D03BEA-D25F-4C31-8C07-8886F46399E1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74713"/>
            <a:ext cx="57705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1277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40417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95800"/>
            <a:ext cx="377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763" y="533400"/>
            <a:ext cx="25606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286000" y="1752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Entropy departure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6781800" y="8382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Entropy departure factor</a:t>
            </a:r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914400" y="2262188"/>
            <a:ext cx="7239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/>
              <a:t>The values of </a:t>
            </a:r>
            <a:r>
              <a:rPr lang="en-US" i="1"/>
              <a:t>Z</a:t>
            </a:r>
            <a:r>
              <a:rPr lang="en-US" i="1" baseline="-25000"/>
              <a:t>s</a:t>
            </a:r>
            <a:r>
              <a:rPr lang="en-US" i="1"/>
              <a:t> </a:t>
            </a:r>
            <a:r>
              <a:rPr lang="en-US"/>
              <a:t>are presented in graphical form as a function of </a:t>
            </a:r>
            <a:r>
              <a:rPr lang="en-US" i="1"/>
              <a:t>P</a:t>
            </a:r>
            <a:r>
              <a:rPr lang="en-US" i="1" baseline="-25000"/>
              <a:t>R</a:t>
            </a:r>
            <a:r>
              <a:rPr lang="en-US" i="1"/>
              <a:t> </a:t>
            </a:r>
            <a:r>
              <a:rPr lang="en-US"/>
              <a:t>(</a:t>
            </a:r>
            <a:r>
              <a:rPr lang="en-US">
                <a:solidFill>
                  <a:srgbClr val="CC00CC"/>
                </a:solidFill>
              </a:rPr>
              <a:t>reduced pressure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T</a:t>
            </a:r>
            <a:r>
              <a:rPr lang="en-US" i="1" baseline="-25000"/>
              <a:t>R</a:t>
            </a:r>
            <a:r>
              <a:rPr lang="en-US" i="1"/>
              <a:t> </a:t>
            </a:r>
            <a:r>
              <a:rPr lang="en-US"/>
              <a:t>(</a:t>
            </a:r>
            <a:r>
              <a:rPr lang="en-US">
                <a:solidFill>
                  <a:srgbClr val="CC00CC"/>
                </a:solidFill>
              </a:rPr>
              <a:t>reduced temperature</a:t>
            </a:r>
            <a:r>
              <a:rPr lang="en-US"/>
              <a:t>) in the </a:t>
            </a:r>
            <a:r>
              <a:rPr lang="en-US" b="1"/>
              <a:t>generalized entropy departure chart</a:t>
            </a:r>
            <a:r>
              <a:rPr lang="en-US"/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i="1"/>
              <a:t>Z</a:t>
            </a:r>
            <a:r>
              <a:rPr lang="en-US" i="1" baseline="-25000"/>
              <a:t>s</a:t>
            </a:r>
            <a:r>
              <a:rPr lang="en-US"/>
              <a:t> is used to determine the deviation of the entropy of a gas at a given </a:t>
            </a:r>
            <a:r>
              <a:rPr lang="en-US" i="1"/>
              <a:t>P </a:t>
            </a:r>
            <a:r>
              <a:rPr lang="en-US"/>
              <a:t>and </a:t>
            </a:r>
            <a:r>
              <a:rPr lang="en-US" i="1"/>
              <a:t>T </a:t>
            </a:r>
            <a:r>
              <a:rPr lang="en-US"/>
              <a:t>from the entropy of an ideal gas at the same </a:t>
            </a:r>
            <a:r>
              <a:rPr lang="en-US" i="1"/>
              <a:t>P</a:t>
            </a:r>
            <a:r>
              <a:rPr lang="en-US"/>
              <a:t> and </a:t>
            </a:r>
            <a:r>
              <a:rPr lang="en-US" i="1"/>
              <a:t>T.</a:t>
            </a:r>
            <a:endParaRPr lang="en-US"/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5410200" y="4038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For a real gas during a process 1-2</a:t>
            </a:r>
          </a:p>
        </p:txBody>
      </p:sp>
      <p:pic>
        <p:nvPicPr>
          <p:cNvPr id="4199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181600"/>
            <a:ext cx="1350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667000" y="5181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from the ideal gas relations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6DB82-6FB6-4BEB-82DF-785166E7C44A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9550"/>
            <a:ext cx="5857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2314575"/>
            <a:ext cx="1771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72100"/>
            <a:ext cx="5867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156B4A-BC24-4A6E-B084-2E47F58E18DF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76213"/>
            <a:ext cx="66008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E770D-F556-4E6E-8CD2-AD8EF47CE679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457200"/>
            <a:ext cx="66103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6935AA-85AA-4673-89EC-D543C23C058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2895600" cy="639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391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 little math—Partial derivatives and associated relations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Partial differentials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Partial differential relations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Maxwell relations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Clapeyron equation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General relations for </a:t>
            </a:r>
            <a:r>
              <a:rPr lang="en-US" i="1" smtClean="0"/>
              <a:t>du</a:t>
            </a:r>
            <a:r>
              <a:rPr lang="en-US" smtClean="0"/>
              <a:t>, </a:t>
            </a:r>
            <a:r>
              <a:rPr lang="en-US" i="1" smtClean="0"/>
              <a:t>dh</a:t>
            </a:r>
            <a:r>
              <a:rPr lang="en-US" smtClean="0"/>
              <a:t>, </a:t>
            </a:r>
            <a:r>
              <a:rPr lang="en-US" i="1" smtClean="0"/>
              <a:t>ds</a:t>
            </a:r>
            <a:r>
              <a:rPr lang="en-US" smtClean="0"/>
              <a:t>, </a:t>
            </a:r>
            <a:r>
              <a:rPr lang="en-US" i="1" smtClean="0"/>
              <a:t>c</a:t>
            </a:r>
            <a:r>
              <a:rPr lang="en-US" i="1" baseline="-25000" smtClean="0"/>
              <a:t>v</a:t>
            </a:r>
            <a:r>
              <a:rPr lang="en-US" smtClean="0"/>
              <a:t>,and </a:t>
            </a:r>
            <a:r>
              <a:rPr lang="en-US" i="1" smtClean="0"/>
              <a:t>c</a:t>
            </a:r>
            <a:r>
              <a:rPr lang="en-US" i="1" baseline="-25000" smtClean="0"/>
              <a:t>p</a:t>
            </a:r>
            <a:endParaRPr lang="en-US" baseline="-250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Internal energy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Enthalpy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Entropy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Specific heats </a:t>
            </a:r>
            <a:r>
              <a:rPr lang="en-US" sz="1800" i="1" smtClean="0">
                <a:solidFill>
                  <a:srgbClr val="CC00CC"/>
                </a:solidFill>
              </a:rPr>
              <a:t>c</a:t>
            </a:r>
            <a:r>
              <a:rPr lang="en-US" sz="1800" i="1" baseline="-25000" smtClean="0">
                <a:solidFill>
                  <a:srgbClr val="CC00CC"/>
                </a:solidFill>
              </a:rPr>
              <a:t>v</a:t>
            </a:r>
            <a:r>
              <a:rPr lang="en-US" sz="1800" i="1" smtClean="0">
                <a:solidFill>
                  <a:srgbClr val="CC00CC"/>
                </a:solidFill>
              </a:rPr>
              <a:t> </a:t>
            </a:r>
            <a:r>
              <a:rPr lang="en-US" sz="1800" smtClean="0">
                <a:solidFill>
                  <a:srgbClr val="CC00CC"/>
                </a:solidFill>
              </a:rPr>
              <a:t>and </a:t>
            </a:r>
            <a:r>
              <a:rPr lang="en-US" sz="1800" i="1" smtClean="0">
                <a:solidFill>
                  <a:srgbClr val="CC00CC"/>
                </a:solidFill>
              </a:rPr>
              <a:t>c</a:t>
            </a:r>
            <a:r>
              <a:rPr lang="en-US" sz="1800" i="1" baseline="-25000" smtClean="0">
                <a:solidFill>
                  <a:srgbClr val="CC00CC"/>
                </a:solidFill>
              </a:rPr>
              <a:t>p</a:t>
            </a:r>
            <a:r>
              <a:rPr lang="en-US" sz="1800" i="1" smtClean="0">
                <a:solidFill>
                  <a:srgbClr val="CC00CC"/>
                </a:solidFill>
              </a:rPr>
              <a:t> </a:t>
            </a:r>
            <a:endParaRPr lang="en-US" sz="180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Joule-Thomson coefficient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</a:t>
            </a:r>
            <a:r>
              <a:rPr lang="en-US" smtClean="0">
                <a:cs typeface="Arial" charset="0"/>
              </a:rPr>
              <a:t>∆</a:t>
            </a:r>
            <a:r>
              <a:rPr lang="en-US" i="1" smtClean="0"/>
              <a:t>h</a:t>
            </a:r>
            <a:r>
              <a:rPr lang="en-US" smtClean="0"/>
              <a:t>, </a:t>
            </a:r>
            <a:r>
              <a:rPr lang="en-US" smtClean="0">
                <a:cs typeface="Arial" charset="0"/>
              </a:rPr>
              <a:t>∆</a:t>
            </a:r>
            <a:r>
              <a:rPr lang="en-US" smtClean="0"/>
              <a:t> </a:t>
            </a:r>
            <a:r>
              <a:rPr lang="en-US" i="1" smtClean="0"/>
              <a:t>u</a:t>
            </a:r>
            <a:r>
              <a:rPr lang="en-US" smtClean="0"/>
              <a:t>, and </a:t>
            </a:r>
            <a:r>
              <a:rPr lang="en-US" smtClean="0">
                <a:cs typeface="Arial" charset="0"/>
              </a:rPr>
              <a:t>∆</a:t>
            </a:r>
            <a:r>
              <a:rPr lang="en-US" smtClean="0"/>
              <a:t> </a:t>
            </a:r>
            <a:r>
              <a:rPr lang="en-US" i="1" smtClean="0"/>
              <a:t>s </a:t>
            </a:r>
            <a:r>
              <a:rPr lang="en-US" smtClean="0"/>
              <a:t>of real 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Enthalpy changes of real 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Internal energy changes of real 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CC00CC"/>
                </a:solidFill>
              </a:rPr>
              <a:t>Entropy changes of real gases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714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FD1D-7446-4324-A4DB-8042F8BE4E6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685800" y="33337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Partial Differentials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00600" y="7620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variation of </a:t>
            </a:r>
            <a:r>
              <a:rPr lang="en-US" i="1"/>
              <a:t>z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 </a:t>
            </a:r>
            <a:r>
              <a:rPr lang="en-US" i="1"/>
              <a:t>y</a:t>
            </a:r>
            <a:r>
              <a:rPr lang="en-US"/>
              <a:t>) with </a:t>
            </a:r>
            <a:r>
              <a:rPr lang="en-US" i="1"/>
              <a:t>x </a:t>
            </a:r>
            <a:r>
              <a:rPr lang="en-US"/>
              <a:t>when </a:t>
            </a:r>
            <a:r>
              <a:rPr lang="en-US" i="1"/>
              <a:t>y </a:t>
            </a:r>
            <a:r>
              <a:rPr lang="en-US"/>
              <a:t>is held constant is called the </a:t>
            </a:r>
            <a:r>
              <a:rPr lang="en-US" b="1"/>
              <a:t>partial derivative </a:t>
            </a:r>
            <a:r>
              <a:rPr lang="en-US"/>
              <a:t>of </a:t>
            </a:r>
            <a:r>
              <a:rPr lang="en-US" i="1"/>
              <a:t>z </a:t>
            </a:r>
            <a:r>
              <a:rPr lang="en-US"/>
              <a:t>with respect to </a:t>
            </a:r>
            <a:r>
              <a:rPr lang="en-US" i="1"/>
              <a:t>x</a:t>
            </a:r>
            <a:r>
              <a:rPr lang="en-US"/>
              <a:t>, and it is expressed as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57400"/>
            <a:ext cx="4956175" cy="6048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876800" y="2819400"/>
            <a:ext cx="3810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/>
              <a:t>The symbol </a:t>
            </a:r>
            <a:r>
              <a:rPr lang="en-US" b="1">
                <a:sym typeface="Symbol" pitchFamily="18" charset="2"/>
              </a:rPr>
              <a:t></a:t>
            </a:r>
            <a:r>
              <a:rPr lang="en-US"/>
              <a:t> represents differential changes, just like the symbol </a:t>
            </a:r>
            <a:r>
              <a:rPr lang="en-US" i="1"/>
              <a:t>d</a:t>
            </a:r>
            <a:r>
              <a:rPr lang="en-US"/>
              <a:t>. They differ in that the symbol </a:t>
            </a:r>
            <a:r>
              <a:rPr lang="en-US" i="1"/>
              <a:t>d </a:t>
            </a:r>
            <a:r>
              <a:rPr lang="en-US"/>
              <a:t>represents the </a:t>
            </a:r>
            <a:r>
              <a:rPr lang="en-US" i="1"/>
              <a:t>total </a:t>
            </a:r>
            <a:r>
              <a:rPr lang="en-US"/>
              <a:t>differential change of a function and reflects the influence of all variables, whereas </a:t>
            </a:r>
            <a:r>
              <a:rPr lang="en-US" b="1">
                <a:sym typeface="Symbol" pitchFamily="18" charset="2"/>
              </a:rPr>
              <a:t></a:t>
            </a:r>
            <a:r>
              <a:rPr lang="en-US"/>
              <a:t> represents the </a:t>
            </a:r>
            <a:r>
              <a:rPr lang="en-US" i="1"/>
              <a:t>partial </a:t>
            </a:r>
            <a:r>
              <a:rPr lang="en-US"/>
              <a:t>differential change due to the variation of a single variable. </a:t>
            </a:r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The changes indicated by </a:t>
            </a:r>
            <a:r>
              <a:rPr lang="en-US" i="1">
                <a:solidFill>
                  <a:srgbClr val="CC00CC"/>
                </a:solidFill>
              </a:rPr>
              <a:t>d </a:t>
            </a:r>
            <a:r>
              <a:rPr lang="en-US">
                <a:solidFill>
                  <a:srgbClr val="CC00CC"/>
                </a:solidFill>
              </a:rPr>
              <a:t>and </a:t>
            </a:r>
            <a:r>
              <a:rPr lang="en-US" b="1">
                <a:solidFill>
                  <a:srgbClr val="CC00CC"/>
                </a:solidFill>
                <a:sym typeface="Symbol" pitchFamily="18" charset="2"/>
              </a:rPr>
              <a:t></a:t>
            </a:r>
            <a:r>
              <a:rPr lang="en-US">
                <a:solidFill>
                  <a:srgbClr val="CC00CC"/>
                </a:solidFill>
              </a:rPr>
              <a:t> are identical for independent variables, but not for dependent variables.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94F39-890B-401B-B2A4-412D99C65C50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886200"/>
            <a:ext cx="31289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57200" y="4676775"/>
            <a:ext cx="441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is the fundamental relation for the </a:t>
            </a:r>
            <a:r>
              <a:rPr lang="en-US" b="1"/>
              <a:t>total differential </a:t>
            </a:r>
            <a:r>
              <a:rPr lang="en-US"/>
              <a:t>of a dependent variable in terms of its partial derivatives with respect to the independent variables. 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43250"/>
            <a:ext cx="3352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62150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A2820D-CD02-4685-87ED-50B6209F9E6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49238" y="304800"/>
            <a:ext cx="4932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Partial Differential Relations</a:t>
            </a:r>
          </a:p>
        </p:txBody>
      </p: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304800" y="1066800"/>
            <a:ext cx="4876800" cy="3505200"/>
            <a:chOff x="336" y="672"/>
            <a:chExt cx="3072" cy="2208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672"/>
              <a:ext cx="1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912"/>
              <a:ext cx="2111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392"/>
              <a:ext cx="260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26" y="2433"/>
              <a:ext cx="1178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336" y="1823"/>
              <a:ext cx="30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 order of differentiation is immaterial for properties since they are continuous point functions and have exact differentials. Thus,</a:t>
              </a:r>
            </a:p>
          </p:txBody>
        </p:sp>
      </p:grp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794250"/>
            <a:ext cx="56959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6324600" y="4800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Reciprocity relation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6324600" y="57150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Cyclic relation</a:t>
            </a:r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5334000" y="35814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Demonstration of the reciprocity relation for the function </a:t>
            </a:r>
            <a:r>
              <a:rPr lang="en-US" i="1">
                <a:solidFill>
                  <a:srgbClr val="3333FF"/>
                </a:solidFill>
              </a:rPr>
              <a:t>z +</a:t>
            </a:r>
            <a:r>
              <a:rPr lang="en-US">
                <a:solidFill>
                  <a:srgbClr val="3333FF"/>
                </a:solidFill>
              </a:rPr>
              <a:t> 2</a:t>
            </a:r>
            <a:r>
              <a:rPr lang="en-US" i="1">
                <a:solidFill>
                  <a:srgbClr val="3333FF"/>
                </a:solidFill>
              </a:rPr>
              <a:t>xy </a:t>
            </a:r>
            <a:r>
              <a:rPr lang="en-US" i="1">
                <a:solidFill>
                  <a:srgbClr val="3333FF"/>
                </a:solidFill>
                <a:sym typeface="Symbol" pitchFamily="18" charset="2"/>
              </a:rPr>
              <a:t></a:t>
            </a:r>
            <a:r>
              <a:rPr lang="en-US">
                <a:solidFill>
                  <a:srgbClr val="3333FF"/>
                </a:solidFill>
              </a:rPr>
              <a:t> 3</a:t>
            </a:r>
            <a:r>
              <a:rPr lang="en-US" i="1">
                <a:solidFill>
                  <a:srgbClr val="3333FF"/>
                </a:solidFill>
              </a:rPr>
              <a:t>y</a:t>
            </a:r>
            <a:r>
              <a:rPr lang="en-US" baseline="30000">
                <a:solidFill>
                  <a:srgbClr val="3333FF"/>
                </a:solidFill>
              </a:rPr>
              <a:t>2</a:t>
            </a:r>
            <a:r>
              <a:rPr lang="en-US" i="1">
                <a:solidFill>
                  <a:srgbClr val="3333FF"/>
                </a:solidFill>
              </a:rPr>
              <a:t>z =</a:t>
            </a:r>
            <a:r>
              <a:rPr lang="en-US">
                <a:solidFill>
                  <a:srgbClr val="3333FF"/>
                </a:solidFill>
              </a:rPr>
              <a:t> 0.</a:t>
            </a:r>
          </a:p>
        </p:txBody>
      </p:sp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76250"/>
            <a:ext cx="34194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E32AE-1B04-41FB-97DB-85492EF5EAD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52400"/>
            <a:ext cx="66929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3693D-81E3-4AB7-A87F-F3517E1F85A0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990600"/>
            <a:ext cx="7096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2209800"/>
            <a:ext cx="7096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1695</Words>
  <Application>Microsoft Office PowerPoint</Application>
  <PresentationFormat>Ekran Gösterisi (4:3)</PresentationFormat>
  <Paragraphs>164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9" baseType="lpstr">
      <vt:lpstr>Arial</vt:lpstr>
      <vt:lpstr>Wingdings</vt:lpstr>
      <vt:lpstr>Times New Roman</vt:lpstr>
      <vt:lpstr>Symbol</vt:lpstr>
      <vt:lpstr>Default Design</vt:lpstr>
      <vt:lpstr>CHAPTER 12  THERMODYNAMIC PROPERTY RELATIONS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Summary</vt:lpstr>
    </vt:vector>
  </TitlesOfParts>
  <Company>DC-UOIT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Toshiba</cp:lastModifiedBy>
  <cp:revision>970</cp:revision>
  <dcterms:created xsi:type="dcterms:W3CDTF">2007-03-22T19:44:56Z</dcterms:created>
  <dcterms:modified xsi:type="dcterms:W3CDTF">2014-01-28T18:54:15Z</dcterms:modified>
</cp:coreProperties>
</file>