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486" r:id="rId2"/>
    <p:sldId id="357" r:id="rId3"/>
    <p:sldId id="475" r:id="rId4"/>
    <p:sldId id="479" r:id="rId5"/>
    <p:sldId id="478" r:id="rId6"/>
    <p:sldId id="480" r:id="rId7"/>
    <p:sldId id="481" r:id="rId8"/>
    <p:sldId id="482" r:id="rId9"/>
    <p:sldId id="477" r:id="rId10"/>
    <p:sldId id="483" r:id="rId11"/>
    <p:sldId id="484" r:id="rId12"/>
    <p:sldId id="476" r:id="rId13"/>
    <p:sldId id="3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00"/>
    <a:srgbClr val="B2B2B2"/>
    <a:srgbClr val="33CC33"/>
    <a:srgbClr val="008000"/>
    <a:srgbClr val="FFFF99"/>
    <a:srgbClr val="CC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70" autoAdjust="0"/>
    <p:restoredTop sz="94660"/>
  </p:normalViewPr>
  <p:slideViewPr>
    <p:cSldViewPr>
      <p:cViewPr varScale="1">
        <p:scale>
          <a:sx n="68" d="100"/>
          <a:sy n="68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E24074-2530-42C0-9718-9BF4022EE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F574D-40DA-486A-A2BA-07E2EE965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1F707-188E-41EB-A8C5-14F1B1807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E98C-6F2C-4CCC-BF71-E6B880918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CA35D-2EE6-491B-B9E8-6E8CE7477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3D9EE-4C1B-44F0-8F46-3B8163DEB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4B907-21D7-4916-B1C5-BA04C5749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8984-CB62-49FA-86FB-0E8E3D94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9AB1-7D9F-44AF-8AE5-A9A59552E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B94B-017D-49FD-B377-A2F69A5F7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0925C-7FB7-4B4C-B3E0-E76069FD8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C7A43-31E5-4016-9599-533EC81E9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A585EE-36D2-4E39-B843-40813C2EA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rgbClr val="FF00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wmf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wmf"/><Relationship Id="rId5" Type="http://schemas.openxmlformats.org/officeDocument/2006/relationships/image" Target="../media/image41.png"/><Relationship Id="rId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438400"/>
            <a:ext cx="5943600" cy="2057400"/>
          </a:xfrm>
        </p:spPr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C00000"/>
                </a:solidFill>
              </a:rPr>
              <a:t>C</a:t>
            </a:r>
            <a:r>
              <a:rPr lang="tr-TR" sz="2800" smtClean="0">
                <a:solidFill>
                  <a:srgbClr val="C00000"/>
                </a:solidFill>
              </a:rPr>
              <a:t>HAPTER</a:t>
            </a:r>
            <a:r>
              <a:rPr lang="en-US" sz="2800" smtClean="0">
                <a:solidFill>
                  <a:srgbClr val="C00000"/>
                </a:solidFill>
              </a:rPr>
              <a:t> 1</a:t>
            </a:r>
            <a:r>
              <a:rPr lang="tr-TR" sz="2800" smtClean="0">
                <a:solidFill>
                  <a:srgbClr val="C00000"/>
                </a:solidFill>
              </a:rPr>
              <a:t>3</a:t>
            </a:r>
            <a:r>
              <a:rPr lang="en-US" b="0" smtClean="0"/>
              <a:t/>
            </a:r>
            <a:br>
              <a:rPr lang="en-US" b="0" smtClean="0"/>
            </a:br>
            <a:r>
              <a:rPr lang="en-US" smtClean="0">
                <a:solidFill>
                  <a:srgbClr val="3333FF"/>
                </a:solidFill>
              </a:rPr>
              <a:t> GAS MIXTURES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257800"/>
            <a:ext cx="9144000" cy="762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800" dirty="0" smtClean="0">
                <a:solidFill>
                  <a:srgbClr val="996633"/>
                </a:solidFill>
              </a:rPr>
              <a:t>Lecture slides by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tr-TR" b="1" dirty="0" smtClean="0">
                <a:solidFill>
                  <a:srgbClr val="996633"/>
                </a:solidFill>
              </a:rPr>
              <a:t>Mehmet </a:t>
            </a:r>
            <a:r>
              <a:rPr lang="tr-TR" b="1" dirty="0" err="1" smtClean="0">
                <a:solidFill>
                  <a:srgbClr val="996633"/>
                </a:solidFill>
              </a:rPr>
              <a:t>Kanoglu</a:t>
            </a:r>
            <a:endParaRPr lang="tr-TR" sz="1800" b="1" dirty="0" smtClean="0">
              <a:solidFill>
                <a:srgbClr val="996633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17638" y="6353175"/>
            <a:ext cx="6202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>
                <a:cs typeface="Times New Roman" pitchFamily="18" charset="0"/>
              </a:rPr>
              <a:t>Copyright © The McGraw-Hill Education. Permission required for reproduction or display.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14033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r-TR" sz="800" b="1">
              <a:solidFill>
                <a:schemeClr val="bg2"/>
              </a:solidFill>
            </a:endParaRPr>
          </a:p>
          <a:p>
            <a:pPr algn="ctr"/>
            <a:r>
              <a:rPr lang="en-US" sz="2200" b="1">
                <a:solidFill>
                  <a:schemeClr val="bg2"/>
                </a:solidFill>
              </a:rPr>
              <a:t>Thermodynamics: An Engineering Approach </a:t>
            </a:r>
            <a:endParaRPr lang="tr-TR" sz="2200" b="1">
              <a:solidFill>
                <a:schemeClr val="bg2"/>
              </a:solidFill>
            </a:endParaRPr>
          </a:p>
          <a:p>
            <a:pPr algn="ctr"/>
            <a:r>
              <a:rPr lang="tr-TR" sz="2000" b="1">
                <a:solidFill>
                  <a:schemeClr val="bg2"/>
                </a:solidFill>
              </a:rPr>
              <a:t>8th </a:t>
            </a:r>
            <a:r>
              <a:rPr lang="en-US" sz="2000" b="1">
                <a:solidFill>
                  <a:schemeClr val="bg2"/>
                </a:solidFill>
              </a:rPr>
              <a:t>Edition</a:t>
            </a:r>
            <a:r>
              <a:rPr lang="en-US" sz="2400" b="1">
                <a:solidFill>
                  <a:schemeClr val="bg2"/>
                </a:solidFill>
              </a:rPr>
              <a:t/>
            </a:r>
            <a:br>
              <a:rPr lang="en-US" sz="2400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Yunus A. </a:t>
            </a:r>
            <a:r>
              <a:rPr lang="tr-TR" b="1">
                <a:solidFill>
                  <a:schemeClr val="bg2"/>
                </a:solidFill>
              </a:rPr>
              <a:t>Ç</a:t>
            </a:r>
            <a:r>
              <a:rPr lang="en-US" b="1">
                <a:solidFill>
                  <a:schemeClr val="bg2"/>
                </a:solidFill>
              </a:rPr>
              <a:t>engel, Michael A. Boles</a:t>
            </a:r>
          </a:p>
          <a:p>
            <a:pPr algn="ctr"/>
            <a:r>
              <a:rPr lang="en-US" b="1">
                <a:solidFill>
                  <a:schemeClr val="bg2"/>
                </a:solidFill>
              </a:rPr>
              <a:t>McGraw-Hill, 20</a:t>
            </a:r>
            <a:r>
              <a:rPr lang="tr-TR" b="1">
                <a:solidFill>
                  <a:schemeClr val="bg2"/>
                </a:solidFill>
              </a:rPr>
              <a:t>15</a:t>
            </a:r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3BA972-18E9-4C0C-B41A-095134E59904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" y="533400"/>
            <a:ext cx="648652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743200"/>
            <a:ext cx="69310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85800" y="152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Extensive properties of a gas mixture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52400" y="4267200"/>
            <a:ext cx="3048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i="1"/>
              <a:t>Properties per unit mass involve mass fractions </a:t>
            </a:r>
            <a:r>
              <a:rPr lang="en-US"/>
              <a:t>(mf</a:t>
            </a:r>
            <a:r>
              <a:rPr lang="en-US" i="1" baseline="-25000"/>
              <a:t>i</a:t>
            </a:r>
            <a:r>
              <a:rPr lang="en-US"/>
              <a:t>) </a:t>
            </a:r>
            <a:r>
              <a:rPr lang="en-US" i="1"/>
              <a:t>and properties per unit mole involve mole fractions </a:t>
            </a:r>
            <a:r>
              <a:rPr lang="en-US"/>
              <a:t>(</a:t>
            </a:r>
            <a:r>
              <a:rPr lang="en-US" i="1"/>
              <a:t>y</a:t>
            </a:r>
            <a:r>
              <a:rPr lang="en-US" i="1" baseline="-25000"/>
              <a:t>i</a:t>
            </a:r>
            <a:r>
              <a:rPr lang="en-US"/>
              <a:t>).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>
                <a:solidFill>
                  <a:srgbClr val="CC00CC"/>
                </a:solidFill>
              </a:rPr>
              <a:t>The relations are exact for ideal-gas mixtures, and approximate for real-gas mixtures.</a:t>
            </a:r>
          </a:p>
        </p:txBody>
      </p:sp>
      <p:pic>
        <p:nvPicPr>
          <p:cNvPr id="1127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5829300"/>
            <a:ext cx="34766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572000"/>
            <a:ext cx="22383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22902D-8233-43E5-A917-7B34A6A85BD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3400" y="304800"/>
            <a:ext cx="289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Ideal-Gas Mixtures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8" y="4191000"/>
            <a:ext cx="5300662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5029200"/>
            <a:ext cx="55721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915025"/>
            <a:ext cx="1450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5921375"/>
            <a:ext cx="14509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533400" y="795338"/>
            <a:ext cx="441960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b="1">
                <a:solidFill>
                  <a:srgbClr val="CC00CC"/>
                </a:solidFill>
              </a:rPr>
              <a:t>Gibbs–Dalton law:</a:t>
            </a:r>
            <a:r>
              <a:rPr lang="en-US"/>
              <a:t> Under the ideal-gas approximation, the properties of a gas are not influenced by the presence of other gases, and each gas component in the mixture behaves as if it exists alone at the mixture temperature </a:t>
            </a:r>
            <a:r>
              <a:rPr lang="en-US" i="1"/>
              <a:t>T</a:t>
            </a:r>
            <a:r>
              <a:rPr lang="en-US" i="1" baseline="-25000"/>
              <a:t>m</a:t>
            </a:r>
            <a:r>
              <a:rPr lang="en-US" i="1"/>
              <a:t> </a:t>
            </a:r>
            <a:r>
              <a:rPr lang="en-US"/>
              <a:t>and mixture volume </a:t>
            </a:r>
            <a:r>
              <a:rPr lang="en-US" i="1"/>
              <a:t>V</a:t>
            </a:r>
            <a:r>
              <a:rPr lang="en-US" i="1" baseline="-25000"/>
              <a:t>m</a:t>
            </a:r>
            <a:r>
              <a:rPr lang="en-US"/>
              <a:t>.</a:t>
            </a:r>
            <a:endParaRPr lang="en-US" b="1"/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/>
              <a:t>Also, the </a:t>
            </a:r>
            <a:r>
              <a:rPr lang="en-US" i="1"/>
              <a:t>h</a:t>
            </a:r>
            <a:r>
              <a:rPr lang="en-US"/>
              <a:t>, 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c</a:t>
            </a:r>
            <a:r>
              <a:rPr lang="en-US" i="1" baseline="-25000"/>
              <a:t>v</a:t>
            </a:r>
            <a:r>
              <a:rPr lang="en-US"/>
              <a:t>, and </a:t>
            </a:r>
            <a:r>
              <a:rPr lang="en-US" i="1"/>
              <a:t>c</a:t>
            </a:r>
            <a:r>
              <a:rPr lang="en-US" i="1" baseline="-25000"/>
              <a:t>p</a:t>
            </a:r>
            <a:r>
              <a:rPr lang="en-US" i="1"/>
              <a:t> </a:t>
            </a:r>
            <a:r>
              <a:rPr lang="en-US"/>
              <a:t>of an ideal gas depend on temperature only and are independent of the pressure or the volume of the ideal-gas mixture.</a:t>
            </a:r>
          </a:p>
        </p:txBody>
      </p:sp>
      <p:pic>
        <p:nvPicPr>
          <p:cNvPr id="12297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67350" y="304800"/>
            <a:ext cx="35242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66700"/>
            <a:ext cx="381952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AB24C-3D2B-4F1F-8941-E93BC8F927F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4927600" y="762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Real-Gas Mixtures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3962400" y="2590800"/>
            <a:ext cx="49530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/>
              <a:t>This equation suggests that the generalized property relations and charts for real gases developed in Chap. 12 can also be used for the components of real-gas mixtures. But </a:t>
            </a:r>
            <a:r>
              <a:rPr lang="en-US" i="1"/>
              <a:t>T</a:t>
            </a:r>
            <a:r>
              <a:rPr lang="en-US" i="1" baseline="-25000"/>
              <a:t>R</a:t>
            </a:r>
            <a:r>
              <a:rPr lang="en-US" i="1"/>
              <a:t> </a:t>
            </a:r>
            <a:r>
              <a:rPr lang="en-US"/>
              <a:t>and </a:t>
            </a:r>
            <a:r>
              <a:rPr lang="en-US" i="1"/>
              <a:t>P</a:t>
            </a:r>
            <a:r>
              <a:rPr lang="en-US" i="1" baseline="-25000"/>
              <a:t>R</a:t>
            </a:r>
            <a:r>
              <a:rPr lang="en-US" i="1"/>
              <a:t> </a:t>
            </a:r>
            <a:r>
              <a:rPr lang="en-US"/>
              <a:t>for each component should be evaluated using </a:t>
            </a:r>
            <a:r>
              <a:rPr lang="en-US" i="1"/>
              <a:t>T</a:t>
            </a:r>
            <a:r>
              <a:rPr lang="en-US" i="1" baseline="-25000"/>
              <a:t>m</a:t>
            </a:r>
            <a:r>
              <a:rPr lang="en-US" i="1"/>
              <a:t> </a:t>
            </a:r>
            <a:r>
              <a:rPr lang="en-US"/>
              <a:t>and 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/>
              <a:t>.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>
                <a:solidFill>
                  <a:srgbClr val="CC00CC"/>
                </a:solidFill>
              </a:rPr>
              <a:t>If the </a:t>
            </a:r>
            <a:r>
              <a:rPr lang="en-US" i="1">
                <a:solidFill>
                  <a:srgbClr val="CC00CC"/>
                </a:solidFill>
              </a:rPr>
              <a:t>V</a:t>
            </a:r>
            <a:r>
              <a:rPr lang="en-US" i="1" baseline="-25000">
                <a:solidFill>
                  <a:srgbClr val="CC00CC"/>
                </a:solidFill>
              </a:rPr>
              <a:t>m</a:t>
            </a:r>
            <a:r>
              <a:rPr lang="en-US">
                <a:solidFill>
                  <a:srgbClr val="CC00CC"/>
                </a:solidFill>
              </a:rPr>
              <a:t> and </a:t>
            </a:r>
            <a:r>
              <a:rPr lang="en-US" i="1">
                <a:solidFill>
                  <a:srgbClr val="CC00CC"/>
                </a:solidFill>
              </a:rPr>
              <a:t>T</a:t>
            </a:r>
            <a:r>
              <a:rPr lang="en-US" i="1" baseline="-25000">
                <a:solidFill>
                  <a:srgbClr val="CC00CC"/>
                </a:solidFill>
              </a:rPr>
              <a:t>m</a:t>
            </a:r>
            <a:r>
              <a:rPr lang="en-US">
                <a:solidFill>
                  <a:srgbClr val="CC00CC"/>
                </a:solidFill>
              </a:rPr>
              <a:t> are specified instead of </a:t>
            </a:r>
            <a:r>
              <a:rPr lang="en-US" i="1">
                <a:solidFill>
                  <a:srgbClr val="CC00CC"/>
                </a:solidFill>
              </a:rPr>
              <a:t>P</a:t>
            </a:r>
            <a:r>
              <a:rPr lang="en-US" i="1" baseline="-25000">
                <a:solidFill>
                  <a:srgbClr val="CC00CC"/>
                </a:solidFill>
              </a:rPr>
              <a:t>m</a:t>
            </a:r>
            <a:r>
              <a:rPr lang="en-US">
                <a:solidFill>
                  <a:srgbClr val="CC00CC"/>
                </a:solidFill>
              </a:rPr>
              <a:t> and </a:t>
            </a:r>
            <a:r>
              <a:rPr lang="en-US" i="1">
                <a:solidFill>
                  <a:srgbClr val="CC00CC"/>
                </a:solidFill>
              </a:rPr>
              <a:t>T</a:t>
            </a:r>
            <a:r>
              <a:rPr lang="en-US" i="1" baseline="-25000">
                <a:solidFill>
                  <a:srgbClr val="CC00CC"/>
                </a:solidFill>
              </a:rPr>
              <a:t>m</a:t>
            </a:r>
            <a:r>
              <a:rPr lang="en-US">
                <a:solidFill>
                  <a:srgbClr val="CC00CC"/>
                </a:solidFill>
              </a:rPr>
              <a:t>, evaluate </a:t>
            </a:r>
            <a:r>
              <a:rPr lang="en-US" i="1">
                <a:solidFill>
                  <a:srgbClr val="CC00CC"/>
                </a:solidFill>
              </a:rPr>
              <a:t>P</a:t>
            </a:r>
            <a:r>
              <a:rPr lang="en-US" i="1" baseline="-25000">
                <a:solidFill>
                  <a:srgbClr val="CC00CC"/>
                </a:solidFill>
              </a:rPr>
              <a:t>m</a:t>
            </a:r>
            <a:r>
              <a:rPr lang="en-US">
                <a:solidFill>
                  <a:srgbClr val="CC00CC"/>
                </a:solidFill>
              </a:rPr>
              <a:t> using Dalton’s law of additive pressures.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/>
              <a:t>Another way is to treat the mixture as a pseudopure substance having pseudocritical properties, determined in terms of the critical properties of the component gases by using Kay’s rule.</a:t>
            </a:r>
          </a:p>
        </p:txBody>
      </p:sp>
      <p:grpSp>
        <p:nvGrpSpPr>
          <p:cNvPr id="13318" name="Group 12"/>
          <p:cNvGrpSpPr>
            <a:grpSpLocks/>
          </p:cNvGrpSpPr>
          <p:nvPr/>
        </p:nvGrpSpPr>
        <p:grpSpPr bwMode="auto">
          <a:xfrm>
            <a:off x="3505200" y="609600"/>
            <a:ext cx="5410200" cy="1905000"/>
            <a:chOff x="336" y="480"/>
            <a:chExt cx="3408" cy="1200"/>
          </a:xfrm>
        </p:grpSpPr>
        <p:pic>
          <p:nvPicPr>
            <p:cNvPr id="1331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480"/>
              <a:ext cx="1520" cy="21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pic>
          <p:nvPicPr>
            <p:cNvPr id="13320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6" y="720"/>
              <a:ext cx="3262" cy="40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pic>
          <p:nvPicPr>
            <p:cNvPr id="13321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6" y="1152"/>
              <a:ext cx="2189" cy="24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pic>
          <p:nvPicPr>
            <p:cNvPr id="13322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36" y="1443"/>
              <a:ext cx="1396" cy="23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sp>
          <p:nvSpPr>
            <p:cNvPr id="13323" name="Text Box 10"/>
            <p:cNvSpPr txBox="1">
              <a:spLocks noChangeArrowheads="1"/>
            </p:cNvSpPr>
            <p:nvPr/>
          </p:nvSpPr>
          <p:spPr bwMode="auto">
            <a:xfrm>
              <a:off x="1824" y="480"/>
              <a:ext cx="1920" cy="22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i="1">
                  <a:solidFill>
                    <a:srgbClr val="CC00CC"/>
                  </a:solidFill>
                </a:rPr>
                <a:t>T ds</a:t>
              </a:r>
              <a:r>
                <a:rPr lang="en-US" sz="1700">
                  <a:solidFill>
                    <a:srgbClr val="CC00CC"/>
                  </a:solidFill>
                </a:rPr>
                <a:t> relation for a gas mixture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7DE37-6FD4-41F1-A2A3-1EFC9EF57FA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50838"/>
            <a:ext cx="2895600" cy="6397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Summary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6629400" cy="3962400"/>
          </a:xfrm>
        </p:spPr>
        <p:txBody>
          <a:bodyPr/>
          <a:lstStyle/>
          <a:p>
            <a:pPr eaLnBrk="1" hangingPunct="1"/>
            <a:r>
              <a:rPr lang="en-US" sz="2400" smtClean="0"/>
              <a:t>Composition of a gas mixture: Mass and mole fractions</a:t>
            </a:r>
          </a:p>
          <a:p>
            <a:pPr eaLnBrk="1" hangingPunct="1"/>
            <a:r>
              <a:rPr lang="en-US" sz="2400" i="1" smtClean="0"/>
              <a:t>P-v-T </a:t>
            </a:r>
            <a:r>
              <a:rPr lang="en-US" sz="2400" smtClean="0"/>
              <a:t>behavior of gas mixtures</a:t>
            </a:r>
          </a:p>
          <a:p>
            <a:pPr lvl="1" eaLnBrk="1" hangingPunct="1"/>
            <a:r>
              <a:rPr lang="en-US" sz="2200" smtClean="0">
                <a:solidFill>
                  <a:srgbClr val="CC00CC"/>
                </a:solidFill>
              </a:rPr>
              <a:t>Ideal-gas mixtures</a:t>
            </a:r>
          </a:p>
          <a:p>
            <a:pPr lvl="1" eaLnBrk="1" hangingPunct="1"/>
            <a:r>
              <a:rPr lang="en-US" sz="2200" smtClean="0">
                <a:solidFill>
                  <a:srgbClr val="CC00CC"/>
                </a:solidFill>
              </a:rPr>
              <a:t>Real-gas mixtures</a:t>
            </a:r>
          </a:p>
          <a:p>
            <a:pPr eaLnBrk="1" hangingPunct="1"/>
            <a:r>
              <a:rPr lang="en-US" sz="2400" smtClean="0"/>
              <a:t>Properties of gas mixtures</a:t>
            </a:r>
          </a:p>
          <a:p>
            <a:pPr lvl="1" eaLnBrk="1" hangingPunct="1"/>
            <a:r>
              <a:rPr lang="en-US" sz="2200" smtClean="0">
                <a:solidFill>
                  <a:srgbClr val="CC00CC"/>
                </a:solidFill>
              </a:rPr>
              <a:t>Ideal-gas mixtures</a:t>
            </a:r>
          </a:p>
          <a:p>
            <a:pPr lvl="1" eaLnBrk="1" hangingPunct="1"/>
            <a:r>
              <a:rPr lang="en-US" sz="2200" smtClean="0">
                <a:solidFill>
                  <a:srgbClr val="CC00CC"/>
                </a:solidFill>
              </a:rPr>
              <a:t>Real-gas mixtures</a:t>
            </a:r>
            <a:endParaRPr lang="en-US" sz="2000" smtClean="0">
              <a:solidFill>
                <a:srgbClr val="CC00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E8B1D8-6A73-4155-A01B-57BBA7B7A7B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38200" y="228600"/>
            <a:ext cx="223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Objectives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33400" y="914400"/>
            <a:ext cx="80772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Tx/>
              <a:buChar char="•"/>
            </a:pPr>
            <a:r>
              <a:rPr lang="en-US" sz="2400"/>
              <a:t>Develop rules for determining nonreacting gas mixture properties from knowledge of mixture composition and the properties of the individual components.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Tx/>
              <a:buChar char="•"/>
            </a:pPr>
            <a:r>
              <a:rPr lang="en-US" sz="2400">
                <a:solidFill>
                  <a:srgbClr val="CC00CC"/>
                </a:solidFill>
              </a:rPr>
              <a:t>Define the quantities used to describe the composition of a mixture, such as mass fraction, mole fraction, and volume fraction.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Tx/>
              <a:buChar char="•"/>
            </a:pPr>
            <a:r>
              <a:rPr lang="en-US" sz="2400"/>
              <a:t>Apply the rules for determining mixture properties to ideal-gas mixtures and real-gas mixtures.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Tx/>
              <a:buChar char="•"/>
            </a:pPr>
            <a:r>
              <a:rPr lang="en-US" sz="2400">
                <a:solidFill>
                  <a:srgbClr val="CC00CC"/>
                </a:solidFill>
              </a:rPr>
              <a:t>Predict the </a:t>
            </a:r>
            <a:r>
              <a:rPr lang="en-US" sz="2400" i="1">
                <a:solidFill>
                  <a:srgbClr val="CC00CC"/>
                </a:solidFill>
              </a:rPr>
              <a:t>P</a:t>
            </a:r>
            <a:r>
              <a:rPr lang="en-US" sz="2400">
                <a:solidFill>
                  <a:srgbClr val="CC00CC"/>
                </a:solidFill>
              </a:rPr>
              <a:t>-</a:t>
            </a:r>
            <a:r>
              <a:rPr lang="en-US" sz="2400" i="1">
                <a:solidFill>
                  <a:srgbClr val="CC00CC"/>
                </a:solidFill>
              </a:rPr>
              <a:t>v</a:t>
            </a:r>
            <a:r>
              <a:rPr lang="en-US" sz="2400">
                <a:solidFill>
                  <a:srgbClr val="CC00CC"/>
                </a:solidFill>
              </a:rPr>
              <a:t>-</a:t>
            </a:r>
            <a:r>
              <a:rPr lang="en-US" sz="2400" i="1">
                <a:solidFill>
                  <a:srgbClr val="CC00CC"/>
                </a:solidFill>
              </a:rPr>
              <a:t>T </a:t>
            </a:r>
            <a:r>
              <a:rPr lang="en-US" sz="2400">
                <a:solidFill>
                  <a:srgbClr val="CC00CC"/>
                </a:solidFill>
              </a:rPr>
              <a:t>behavior of gas mixtures based on Dalton’s law of additive pressures and Amagat’s law of additive volumes.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2FFF46-AA13-4E94-B39E-1F74F347C7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57200" y="112713"/>
            <a:ext cx="6400800" cy="9540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COMPOSITION OF A GAS MIXTURE: MASS AND MOLE FRACTIONS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381000" y="1066800"/>
            <a:ext cx="8153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/>
              <a:t>To determine the properties of a mixture, we need to know the </a:t>
            </a:r>
            <a:r>
              <a:rPr lang="en-US" i="1"/>
              <a:t>composition </a:t>
            </a:r>
            <a:r>
              <a:rPr lang="en-US"/>
              <a:t>of the mixture as well as the properties of the individual components. There are two ways to describe the composition of a mixture:</a:t>
            </a:r>
          </a:p>
        </p:txBody>
      </p:sp>
      <p:grpSp>
        <p:nvGrpSpPr>
          <p:cNvPr id="4101" name="Group 18"/>
          <p:cNvGrpSpPr>
            <a:grpSpLocks/>
          </p:cNvGrpSpPr>
          <p:nvPr/>
        </p:nvGrpSpPr>
        <p:grpSpPr bwMode="auto">
          <a:xfrm>
            <a:off x="4953000" y="2286000"/>
            <a:ext cx="3048000" cy="4289425"/>
            <a:chOff x="3600" y="1126"/>
            <a:chExt cx="1920" cy="2702"/>
          </a:xfrm>
        </p:grpSpPr>
        <p:pic>
          <p:nvPicPr>
            <p:cNvPr id="4104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96" y="2352"/>
              <a:ext cx="789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8" y="2352"/>
              <a:ext cx="774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96" y="2880"/>
              <a:ext cx="696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1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96" y="3408"/>
              <a:ext cx="571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8" name="Text Box 14"/>
            <p:cNvSpPr txBox="1">
              <a:spLocks noChangeArrowheads="1"/>
            </p:cNvSpPr>
            <p:nvPr/>
          </p:nvSpPr>
          <p:spPr bwMode="auto">
            <a:xfrm>
              <a:off x="4416" y="2860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Mass fraction</a:t>
              </a:r>
            </a:p>
          </p:txBody>
        </p:sp>
        <p:sp>
          <p:nvSpPr>
            <p:cNvPr id="4109" name="Text Box 15"/>
            <p:cNvSpPr txBox="1">
              <a:spLocks noChangeArrowheads="1"/>
            </p:cNvSpPr>
            <p:nvPr/>
          </p:nvSpPr>
          <p:spPr bwMode="auto">
            <a:xfrm>
              <a:off x="4272" y="3424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Mole fraction</a:t>
              </a:r>
            </a:p>
          </p:txBody>
        </p:sp>
        <p:sp>
          <p:nvSpPr>
            <p:cNvPr id="4110" name="Rectangle 17"/>
            <p:cNvSpPr>
              <a:spLocks noChangeArrowheads="1"/>
            </p:cNvSpPr>
            <p:nvPr/>
          </p:nvSpPr>
          <p:spPr bwMode="auto">
            <a:xfrm>
              <a:off x="3600" y="1126"/>
              <a:ext cx="1920" cy="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en-US" b="1">
                  <a:solidFill>
                    <a:srgbClr val="CC00CC"/>
                  </a:solidFill>
                </a:rPr>
                <a:t>Molar analysis:</a:t>
              </a:r>
              <a:r>
                <a:rPr lang="en-US" b="1"/>
                <a:t> </a:t>
              </a:r>
              <a:r>
                <a:rPr lang="en-US"/>
                <a:t>specifying the number of moles of each component</a:t>
              </a:r>
            </a:p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en-US" b="1">
                  <a:solidFill>
                    <a:srgbClr val="CC00CC"/>
                  </a:solidFill>
                </a:rPr>
                <a:t>Gravimetric analysis:</a:t>
              </a:r>
              <a:r>
                <a:rPr lang="en-US" b="1"/>
                <a:t> </a:t>
              </a:r>
              <a:r>
                <a:rPr lang="en-US"/>
                <a:t>specifying the mass of each component</a:t>
              </a:r>
            </a:p>
          </p:txBody>
        </p:sp>
      </p:grpSp>
      <p:pic>
        <p:nvPicPr>
          <p:cNvPr id="4102" name="Picture 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1981200"/>
            <a:ext cx="38100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4310063"/>
            <a:ext cx="3810000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6A7E85-2DD7-4CE3-AB13-E5762972F60B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447800"/>
            <a:ext cx="29813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771525"/>
            <a:ext cx="42148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438400"/>
            <a:ext cx="10795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775" y="3800475"/>
            <a:ext cx="5153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5575300"/>
            <a:ext cx="293052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1600200"/>
            <a:ext cx="11049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533400" y="3810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Apparent (or average) molar mass</a:t>
            </a:r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533400" y="2057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Gas constant</a:t>
            </a:r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501650" y="3443288"/>
            <a:ext cx="307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molar mass of a mixture</a:t>
            </a:r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533400" y="492125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Mass and mole fractions of a mixture are related by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5486400" y="457200"/>
            <a:ext cx="304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sum of the mass and mole fractions of a mixture is equal to 1.</a:t>
            </a:r>
          </a:p>
        </p:txBody>
      </p:sp>
      <p:pic>
        <p:nvPicPr>
          <p:cNvPr id="5134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3819525"/>
            <a:ext cx="36576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D02CA1-4246-4309-ABAB-8192642CA11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81000" y="188913"/>
            <a:ext cx="6553200" cy="8921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i="1">
                <a:solidFill>
                  <a:srgbClr val="C00000"/>
                </a:solidFill>
              </a:rPr>
              <a:t>P</a:t>
            </a:r>
            <a:r>
              <a:rPr lang="en-US" sz="2600" b="1">
                <a:solidFill>
                  <a:srgbClr val="C00000"/>
                </a:solidFill>
              </a:rPr>
              <a:t>-</a:t>
            </a:r>
            <a:r>
              <a:rPr lang="en-US" sz="2600" b="1" i="1">
                <a:solidFill>
                  <a:srgbClr val="C00000"/>
                </a:solidFill>
              </a:rPr>
              <a:t>v</a:t>
            </a:r>
            <a:r>
              <a:rPr lang="en-US" sz="2600" b="1">
                <a:solidFill>
                  <a:srgbClr val="C00000"/>
                </a:solidFill>
              </a:rPr>
              <a:t>-</a:t>
            </a:r>
            <a:r>
              <a:rPr lang="en-US" sz="2600" b="1" i="1">
                <a:solidFill>
                  <a:srgbClr val="C00000"/>
                </a:solidFill>
              </a:rPr>
              <a:t>T </a:t>
            </a:r>
            <a:r>
              <a:rPr lang="en-US" sz="2600" b="1">
                <a:solidFill>
                  <a:srgbClr val="C00000"/>
                </a:solidFill>
              </a:rPr>
              <a:t>BEHAVIOR OF GAS MIXTURES: IDEAL AND REAL GASES</a:t>
            </a: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4495800" y="1524000"/>
            <a:ext cx="3886200" cy="43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/>
              <a:t>The prediction of the P-v-T behavior of gas mixtures is usually based on two models: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b="1">
                <a:solidFill>
                  <a:srgbClr val="CC00CC"/>
                </a:solidFill>
              </a:rPr>
              <a:t>Dalton’s law of additive pressures:</a:t>
            </a:r>
            <a:r>
              <a:rPr lang="en-US" b="1"/>
              <a:t> </a:t>
            </a:r>
            <a:r>
              <a:rPr lang="en-US"/>
              <a:t>The pressure of a gas mixture is equal to the sum of the pressures each gas would exert if it existed alone at the mixture temperature and volume.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b="1">
                <a:solidFill>
                  <a:srgbClr val="CC00CC"/>
                </a:solidFill>
              </a:rPr>
              <a:t>Amagat’s law of additive volumes:</a:t>
            </a:r>
            <a:r>
              <a:rPr lang="en-US" b="1"/>
              <a:t> </a:t>
            </a:r>
            <a:r>
              <a:rPr lang="en-US"/>
              <a:t>The volume of a gas mixture is equal to the sum of the volumes each gas would occupy if it existed alone at the mixture temperature and pressure.</a:t>
            </a:r>
          </a:p>
        </p:txBody>
      </p:sp>
      <p:pic>
        <p:nvPicPr>
          <p:cNvPr id="6149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74750"/>
            <a:ext cx="3886200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75A0F1-2941-4B6A-802B-DD2863042C8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762000" y="2940050"/>
            <a:ext cx="3124200" cy="1200150"/>
          </a:xfrm>
          <a:prstGeom prst="rect">
            <a:avLst/>
          </a:prstGeom>
          <a:solidFill>
            <a:srgbClr val="FFCC99"/>
          </a:solidFill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For ideal gases, Dalton’s and Amagad’s laws are identical and give identical results.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424738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600200" y="2000250"/>
            <a:ext cx="5257800" cy="723900"/>
          </a:xfrm>
          <a:prstGeom prst="rect">
            <a:avLst/>
          </a:prstGeom>
          <a:solidFill>
            <a:srgbClr val="CC99FF"/>
          </a:solidFill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b="1" i="1">
                <a:solidFill>
                  <a:srgbClr val="CC00CC"/>
                </a:solidFill>
              </a:rPr>
              <a:t>P</a:t>
            </a:r>
            <a:r>
              <a:rPr lang="en-US" b="1" i="1" baseline="-25000">
                <a:solidFill>
                  <a:srgbClr val="CC00CC"/>
                </a:solidFill>
              </a:rPr>
              <a:t>i</a:t>
            </a:r>
            <a:r>
              <a:rPr lang="en-US" i="1">
                <a:solidFill>
                  <a:srgbClr val="CC00CC"/>
                </a:solidFill>
              </a:rPr>
              <a:t> </a:t>
            </a:r>
            <a:r>
              <a:rPr lang="en-US" i="1"/>
              <a:t> </a:t>
            </a:r>
            <a:r>
              <a:rPr lang="en-US"/>
              <a:t>component pressure      </a:t>
            </a:r>
            <a:r>
              <a:rPr lang="en-US" b="1" i="1">
                <a:solidFill>
                  <a:srgbClr val="CC00CC"/>
                </a:solidFill>
              </a:rPr>
              <a:t>V</a:t>
            </a:r>
            <a:r>
              <a:rPr lang="en-US" b="1" i="1" baseline="-25000">
                <a:solidFill>
                  <a:srgbClr val="CC00CC"/>
                </a:solidFill>
              </a:rPr>
              <a:t>i</a:t>
            </a:r>
            <a:r>
              <a:rPr lang="en-US" b="1" i="1"/>
              <a:t> </a:t>
            </a:r>
            <a:r>
              <a:rPr lang="en-US" i="1"/>
              <a:t> </a:t>
            </a:r>
            <a:r>
              <a:rPr lang="en-US"/>
              <a:t>component volume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b="1" i="1">
                <a:solidFill>
                  <a:srgbClr val="CC00CC"/>
                </a:solidFill>
              </a:rPr>
              <a:t>P</a:t>
            </a:r>
            <a:r>
              <a:rPr lang="en-US" b="1" i="1" baseline="-25000">
                <a:solidFill>
                  <a:srgbClr val="CC00CC"/>
                </a:solidFill>
              </a:rPr>
              <a:t>i</a:t>
            </a:r>
            <a:r>
              <a:rPr lang="en-US" b="1" i="1">
                <a:solidFill>
                  <a:srgbClr val="CC00CC"/>
                </a:solidFill>
              </a:rPr>
              <a:t> </a:t>
            </a:r>
            <a:r>
              <a:rPr lang="en-US" b="1">
                <a:solidFill>
                  <a:srgbClr val="CC00CC"/>
                </a:solidFill>
              </a:rPr>
              <a:t>/</a:t>
            </a:r>
            <a:r>
              <a:rPr lang="en-US" b="1" i="1">
                <a:solidFill>
                  <a:srgbClr val="CC00CC"/>
                </a:solidFill>
              </a:rPr>
              <a:t>P</a:t>
            </a:r>
            <a:r>
              <a:rPr lang="en-US" b="1" i="1" baseline="-25000">
                <a:solidFill>
                  <a:srgbClr val="CC00CC"/>
                </a:solidFill>
              </a:rPr>
              <a:t>m</a:t>
            </a:r>
            <a:r>
              <a:rPr lang="en-US" i="1"/>
              <a:t> </a:t>
            </a:r>
            <a:r>
              <a:rPr lang="en-US"/>
              <a:t>pressure fraction       </a:t>
            </a:r>
            <a:r>
              <a:rPr lang="en-US" b="1" i="1">
                <a:solidFill>
                  <a:srgbClr val="CC00CC"/>
                </a:solidFill>
              </a:rPr>
              <a:t>V</a:t>
            </a:r>
            <a:r>
              <a:rPr lang="en-US" b="1" i="1" baseline="-25000">
                <a:solidFill>
                  <a:srgbClr val="CC00CC"/>
                </a:solidFill>
              </a:rPr>
              <a:t>i</a:t>
            </a:r>
            <a:r>
              <a:rPr lang="en-US" b="1" i="1">
                <a:solidFill>
                  <a:srgbClr val="CC00CC"/>
                </a:solidFill>
              </a:rPr>
              <a:t> </a:t>
            </a:r>
            <a:r>
              <a:rPr lang="en-US" b="1">
                <a:solidFill>
                  <a:srgbClr val="CC00CC"/>
                </a:solidFill>
              </a:rPr>
              <a:t>/</a:t>
            </a:r>
            <a:r>
              <a:rPr lang="en-US" b="1" i="1">
                <a:solidFill>
                  <a:srgbClr val="CC00CC"/>
                </a:solidFill>
              </a:rPr>
              <a:t>V</a:t>
            </a:r>
            <a:r>
              <a:rPr lang="en-US" b="1" i="1" baseline="-25000">
                <a:solidFill>
                  <a:srgbClr val="CC00CC"/>
                </a:solidFill>
              </a:rPr>
              <a:t>m</a:t>
            </a:r>
            <a:r>
              <a:rPr lang="en-US" i="1"/>
              <a:t> </a:t>
            </a:r>
            <a:r>
              <a:rPr lang="en-US"/>
              <a:t>volume fraction</a:t>
            </a:r>
          </a:p>
        </p:txBody>
      </p:sp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50" y="2971800"/>
            <a:ext cx="41338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652CF-B405-4021-956E-3027A977FBE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09600" y="457200"/>
            <a:ext cx="289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Ideal-Gas Mixtures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41163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600200"/>
            <a:ext cx="2413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609600" y="2933700"/>
            <a:ext cx="79248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>
                <a:solidFill>
                  <a:srgbClr val="CC00CC"/>
                </a:solidFill>
              </a:rPr>
              <a:t>This equation is only valid for ideal-gas mixtures as it is derived by assuming ideal-gas behavior for the gas mixture and each of its components.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/>
              <a:t>The quantity </a:t>
            </a:r>
            <a:r>
              <a:rPr lang="en-US" i="1"/>
              <a:t>y</a:t>
            </a:r>
            <a:r>
              <a:rPr lang="en-US" i="1" baseline="-25000"/>
              <a:t>i</a:t>
            </a:r>
            <a:r>
              <a:rPr lang="en-US" i="1"/>
              <a:t>P</a:t>
            </a:r>
            <a:r>
              <a:rPr lang="en-US" i="1" baseline="-25000"/>
              <a:t>m</a:t>
            </a:r>
            <a:r>
              <a:rPr lang="en-US" i="1"/>
              <a:t> </a:t>
            </a:r>
            <a:r>
              <a:rPr lang="en-US"/>
              <a:t>is called the </a:t>
            </a:r>
            <a:r>
              <a:rPr lang="en-US" b="1">
                <a:solidFill>
                  <a:srgbClr val="3333FF"/>
                </a:solidFill>
              </a:rPr>
              <a:t>partial pressure</a:t>
            </a:r>
            <a:r>
              <a:rPr lang="en-US" b="1"/>
              <a:t> </a:t>
            </a:r>
            <a:r>
              <a:rPr lang="en-US"/>
              <a:t>(identical to the </a:t>
            </a:r>
            <a:r>
              <a:rPr lang="en-US" i="1"/>
              <a:t>component pressure </a:t>
            </a:r>
            <a:r>
              <a:rPr lang="en-US"/>
              <a:t>for ideal gases), and the quantity </a:t>
            </a:r>
            <a:r>
              <a:rPr lang="en-US" i="1"/>
              <a:t>y</a:t>
            </a:r>
            <a:r>
              <a:rPr lang="en-US" i="1" baseline="-25000"/>
              <a:t>i</a:t>
            </a:r>
            <a:r>
              <a:rPr lang="en-US" i="1"/>
              <a:t>V</a:t>
            </a:r>
            <a:r>
              <a:rPr lang="en-US" i="1" baseline="-25000"/>
              <a:t>m</a:t>
            </a:r>
            <a:r>
              <a:rPr lang="en-US" i="1"/>
              <a:t> </a:t>
            </a:r>
            <a:r>
              <a:rPr lang="en-US"/>
              <a:t>is called the </a:t>
            </a:r>
            <a:r>
              <a:rPr lang="en-US" b="1">
                <a:solidFill>
                  <a:srgbClr val="3333FF"/>
                </a:solidFill>
              </a:rPr>
              <a:t>partial volume</a:t>
            </a:r>
            <a:r>
              <a:rPr lang="en-US" b="1"/>
              <a:t> </a:t>
            </a:r>
            <a:r>
              <a:rPr lang="en-US"/>
              <a:t>(identical to the </a:t>
            </a:r>
            <a:r>
              <a:rPr lang="en-US" i="1"/>
              <a:t>component volume </a:t>
            </a:r>
            <a:r>
              <a:rPr lang="en-US"/>
              <a:t>for ideal gases). 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>
                <a:solidFill>
                  <a:srgbClr val="CC00CC"/>
                </a:solidFill>
              </a:rPr>
              <a:t>Note that for an ideal-gas mixture, the mole fraction, the pressure fraction, and the volume fraction of a component are identical.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/>
              <a:t>The composition of an ideal-gas mixture (such as the exhaust gases leaving a combustion chamber) is frequently determined by a volumetric analysis (</a:t>
            </a:r>
            <a:r>
              <a:rPr lang="en-US">
                <a:solidFill>
                  <a:srgbClr val="3333FF"/>
                </a:solidFill>
              </a:rPr>
              <a:t>Orsat Analysis</a:t>
            </a:r>
            <a:r>
              <a:rPr lang="en-US"/>
              <a:t>)</a:t>
            </a:r>
            <a:r>
              <a:rPr lang="tr-TR"/>
              <a:t>.</a:t>
            </a:r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5029200" y="1981200"/>
            <a:ext cx="5334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371DB7-BE5E-4BE9-A9F6-58DBD7C0B51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343400" y="236538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Real-Gas Mixtures</a:t>
            </a:r>
          </a:p>
        </p:txBody>
      </p:sp>
      <p:sp>
        <p:nvSpPr>
          <p:cNvPr id="9220" name="Rectangle 10"/>
          <p:cNvSpPr>
            <a:spLocks noChangeArrowheads="1"/>
          </p:cNvSpPr>
          <p:nvPr/>
        </p:nvSpPr>
        <p:spPr bwMode="auto">
          <a:xfrm>
            <a:off x="5105400" y="4648200"/>
            <a:ext cx="34290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i="1"/>
              <a:t>Z</a:t>
            </a:r>
            <a:r>
              <a:rPr lang="en-US" i="1" baseline="-25000"/>
              <a:t>m</a:t>
            </a:r>
            <a:r>
              <a:rPr lang="en-US" i="1"/>
              <a:t> </a:t>
            </a:r>
            <a:r>
              <a:rPr lang="en-US"/>
              <a:t>is determined by using these pseudocritical properties.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>
                <a:solidFill>
                  <a:srgbClr val="CC00CC"/>
                </a:solidFill>
              </a:rPr>
              <a:t>The result by Kay’s rule is accurate to within about 10% over a wide range of temperatures and pressures.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6400800" y="457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CC"/>
                </a:solidFill>
              </a:rPr>
              <a:t>Kay’s rule</a:t>
            </a:r>
          </a:p>
        </p:txBody>
      </p:sp>
      <p:grpSp>
        <p:nvGrpSpPr>
          <p:cNvPr id="9222" name="Group 18"/>
          <p:cNvGrpSpPr>
            <a:grpSpLocks/>
          </p:cNvGrpSpPr>
          <p:nvPr/>
        </p:nvGrpSpPr>
        <p:grpSpPr bwMode="auto">
          <a:xfrm>
            <a:off x="381000" y="152400"/>
            <a:ext cx="4267200" cy="2205038"/>
            <a:chOff x="384" y="384"/>
            <a:chExt cx="2688" cy="1389"/>
          </a:xfrm>
        </p:grpSpPr>
        <p:pic>
          <p:nvPicPr>
            <p:cNvPr id="9226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" y="720"/>
              <a:ext cx="86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0" y="624"/>
              <a:ext cx="83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8" name="Rectangle 7"/>
            <p:cNvSpPr>
              <a:spLocks noChangeArrowheads="1"/>
            </p:cNvSpPr>
            <p:nvPr/>
          </p:nvSpPr>
          <p:spPr bwMode="auto">
            <a:xfrm>
              <a:off x="384" y="1056"/>
              <a:ext cx="2688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700" i="1"/>
                <a:t>Z</a:t>
              </a:r>
              <a:r>
                <a:rPr lang="en-US" sz="1700" i="1" baseline="-25000"/>
                <a:t>i</a:t>
              </a:r>
              <a:r>
                <a:rPr lang="en-US" sz="1700" i="1"/>
                <a:t> </a:t>
              </a:r>
              <a:r>
                <a:rPr lang="en-US" sz="1700"/>
                <a:t>is determined either at </a:t>
              </a:r>
              <a:r>
                <a:rPr lang="en-US" sz="1700" i="1"/>
                <a:t>T</a:t>
              </a:r>
              <a:r>
                <a:rPr lang="en-US" sz="1700" i="1" baseline="-25000"/>
                <a:t>m</a:t>
              </a:r>
              <a:r>
                <a:rPr lang="en-US" sz="1700" i="1"/>
                <a:t> </a:t>
              </a:r>
              <a:r>
                <a:rPr lang="en-US" sz="1700"/>
                <a:t>and </a:t>
              </a:r>
              <a:r>
                <a:rPr lang="en-US" sz="1700" i="1"/>
                <a:t>V</a:t>
              </a:r>
              <a:r>
                <a:rPr lang="en-US" sz="1700" i="1" baseline="-25000"/>
                <a:t>m</a:t>
              </a:r>
              <a:r>
                <a:rPr lang="en-US" sz="1700" i="1"/>
                <a:t>  </a:t>
              </a:r>
              <a:r>
                <a:rPr lang="en-US" sz="1700"/>
                <a:t>Dalton’s law) or at </a:t>
              </a:r>
              <a:r>
                <a:rPr lang="en-US" sz="1700" i="1"/>
                <a:t>T</a:t>
              </a:r>
              <a:r>
                <a:rPr lang="en-US" sz="1700" i="1" baseline="-25000"/>
                <a:t>m</a:t>
              </a:r>
              <a:r>
                <a:rPr lang="en-US" sz="1700" i="1"/>
                <a:t> </a:t>
              </a:r>
              <a:r>
                <a:rPr lang="en-US" sz="1700"/>
                <a:t>and </a:t>
              </a:r>
              <a:r>
                <a:rPr lang="en-US" sz="1700" i="1"/>
                <a:t>P</a:t>
              </a:r>
              <a:r>
                <a:rPr lang="en-US" sz="1700" i="1" baseline="-25000"/>
                <a:t>m </a:t>
              </a:r>
              <a:r>
                <a:rPr lang="en-US" sz="1700"/>
                <a:t>(Amagat’s law) for each individual gas. </a:t>
              </a:r>
              <a:r>
                <a:rPr lang="en-US" sz="1700">
                  <a:solidFill>
                    <a:srgbClr val="CC00CC"/>
                  </a:solidFill>
                </a:rPr>
                <a:t>Using Dalton’s law gives more accurate results.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384" y="384"/>
              <a:ext cx="18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CC00CC"/>
                  </a:solidFill>
                </a:rPr>
                <a:t>Compressibility factor</a:t>
              </a:r>
            </a:p>
          </p:txBody>
        </p:sp>
      </p:grpSp>
      <p:pic>
        <p:nvPicPr>
          <p:cNvPr id="9223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5100" y="838200"/>
            <a:ext cx="23241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3276600"/>
            <a:ext cx="37338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2438400"/>
            <a:ext cx="3995738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29B1F-E4A2-4669-BDD7-128BD069D52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33400" y="228600"/>
            <a:ext cx="6096000" cy="9540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PROPERTIES OF GAS MIXTURES: </a:t>
            </a:r>
            <a:endParaRPr lang="tr-TR" sz="2800" b="1">
              <a:solidFill>
                <a:srgbClr val="C00000"/>
              </a:solidFill>
            </a:endParaRPr>
          </a:p>
          <a:p>
            <a:r>
              <a:rPr lang="en-US" sz="2800" b="1">
                <a:solidFill>
                  <a:srgbClr val="C00000"/>
                </a:solidFill>
              </a:rPr>
              <a:t>IDEAL AND REAL GASES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" y="1868488"/>
            <a:ext cx="43878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338" y="4551363"/>
            <a:ext cx="5326062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533400" y="14620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Extensive properties of a gas mixture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457200" y="4205288"/>
            <a:ext cx="480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Changes in properties of a gas mixture</a:t>
            </a:r>
          </a:p>
        </p:txBody>
      </p:sp>
      <p:pic>
        <p:nvPicPr>
          <p:cNvPr id="10248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048000"/>
            <a:ext cx="3905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15175" y="895350"/>
            <a:ext cx="18764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829</Words>
  <Application>Microsoft Office PowerPoint</Application>
  <PresentationFormat>Ekran Gösterisi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Wingdings</vt:lpstr>
      <vt:lpstr>Times New Roman</vt:lpstr>
      <vt:lpstr>Default Design</vt:lpstr>
      <vt:lpstr>CHAPTER 13  GAS MIXTURES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Summary</vt:lpstr>
    </vt:vector>
  </TitlesOfParts>
  <Company>DC-UOIT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INTRODUCTION AND BASIC CONCEPTS</dc:title>
  <dc:creator>WinXP Tablet</dc:creator>
  <cp:lastModifiedBy>Toshiba</cp:lastModifiedBy>
  <cp:revision>1003</cp:revision>
  <dcterms:created xsi:type="dcterms:W3CDTF">2007-03-22T19:44:56Z</dcterms:created>
  <dcterms:modified xsi:type="dcterms:W3CDTF">2014-01-28T18:55:03Z</dcterms:modified>
</cp:coreProperties>
</file>