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513" r:id="rId2"/>
    <p:sldId id="357" r:id="rId3"/>
    <p:sldId id="485" r:id="rId4"/>
    <p:sldId id="488" r:id="rId5"/>
    <p:sldId id="487" r:id="rId6"/>
    <p:sldId id="508" r:id="rId7"/>
    <p:sldId id="486" r:id="rId8"/>
    <p:sldId id="493" r:id="rId9"/>
    <p:sldId id="512" r:id="rId10"/>
    <p:sldId id="494" r:id="rId11"/>
    <p:sldId id="495" r:id="rId12"/>
    <p:sldId id="496" r:id="rId13"/>
    <p:sldId id="489" r:id="rId14"/>
    <p:sldId id="497" r:id="rId15"/>
    <p:sldId id="490" r:id="rId16"/>
    <p:sldId id="491" r:id="rId17"/>
    <p:sldId id="498" r:id="rId18"/>
    <p:sldId id="501" r:id="rId19"/>
    <p:sldId id="506" r:id="rId20"/>
    <p:sldId id="500" r:id="rId21"/>
    <p:sldId id="504" r:id="rId22"/>
    <p:sldId id="509" r:id="rId23"/>
    <p:sldId id="505" r:id="rId24"/>
    <p:sldId id="511" r:id="rId25"/>
    <p:sldId id="502" r:id="rId26"/>
    <p:sldId id="503" r:id="rId27"/>
    <p:sldId id="510" r:id="rId28"/>
    <p:sldId id="37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FF"/>
    <a:srgbClr val="B2B2B2"/>
    <a:srgbClr val="006600"/>
    <a:srgbClr val="33CC33"/>
    <a:srgbClr val="008000"/>
    <a:srgbClr val="FFFF99"/>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65" autoAdjust="0"/>
    <p:restoredTop sz="94660"/>
  </p:normalViewPr>
  <p:slideViewPr>
    <p:cSldViewPr>
      <p:cViewPr varScale="1">
        <p:scale>
          <a:sx n="68" d="100"/>
          <a:sy n="68" d="100"/>
        </p:scale>
        <p:origin x="-15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CBE35CF-7393-41DA-B0B8-B30BB3799A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EDC9AF-ACD5-4803-947C-EA18AAE5CD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7FADC7-CFA9-483C-93C4-4E1E1D152F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BADB0-09DF-4177-8577-6C99D0FCF7A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A6E300-C8F2-4119-A5C2-3A0D679A43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DE2735-F130-4458-8B54-14F93178CA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942847-6116-4646-8417-8289508E79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68ED1F-A77C-4C1D-9797-1DC076CE2A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3AE4C2-B1D5-4D0E-8C90-2D3C11E6E5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9E34D8-C00D-4682-B090-589AA3C39C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6061D1-69AA-4BE9-91E0-A3F8805A75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2549DC-C95A-420A-B30D-1706CE4811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8A8D919-BC2B-45ED-92DF-5E1178EE71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20000"/>
        </a:spcAft>
        <a:buClr>
          <a:srgbClr val="FF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2000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2000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20000"/>
        </a:spcAft>
        <a:buChar char="»"/>
        <a:defRPr sz="2000">
          <a:solidFill>
            <a:schemeClr val="tx1"/>
          </a:solidFill>
          <a:latin typeface="Times New Roman" pitchFamily="18" charset="0"/>
        </a:defRPr>
      </a:lvl5pPr>
      <a:lvl6pPr marL="2514600" indent="-228600" algn="l" rtl="0" fontAlgn="base">
        <a:spcBef>
          <a:spcPct val="20000"/>
        </a:spcBef>
        <a:spcAft>
          <a:spcPct val="20000"/>
        </a:spcAft>
        <a:buChar char="»"/>
        <a:defRPr sz="2000">
          <a:solidFill>
            <a:schemeClr val="tx1"/>
          </a:solidFill>
          <a:latin typeface="Times New Roman" pitchFamily="18" charset="0"/>
        </a:defRPr>
      </a:lvl6pPr>
      <a:lvl7pPr marL="2971800" indent="-228600" algn="l" rtl="0" fontAlgn="base">
        <a:spcBef>
          <a:spcPct val="20000"/>
        </a:spcBef>
        <a:spcAft>
          <a:spcPct val="20000"/>
        </a:spcAft>
        <a:buChar char="»"/>
        <a:defRPr sz="2000">
          <a:solidFill>
            <a:schemeClr val="tx1"/>
          </a:solidFill>
          <a:latin typeface="Times New Roman" pitchFamily="18" charset="0"/>
        </a:defRPr>
      </a:lvl7pPr>
      <a:lvl8pPr marL="3429000" indent="-228600" algn="l" rtl="0" fontAlgn="base">
        <a:spcBef>
          <a:spcPct val="20000"/>
        </a:spcBef>
        <a:spcAft>
          <a:spcPct val="20000"/>
        </a:spcAft>
        <a:buChar char="»"/>
        <a:defRPr sz="2000">
          <a:solidFill>
            <a:schemeClr val="tx1"/>
          </a:solidFill>
          <a:latin typeface="Times New Roman" pitchFamily="18" charset="0"/>
        </a:defRPr>
      </a:lvl8pPr>
      <a:lvl9pPr marL="3886200" indent="-228600" algn="l" rtl="0" fontAlgn="base">
        <a:spcBef>
          <a:spcPct val="20000"/>
        </a:spcBef>
        <a:spcAft>
          <a:spcPct val="20000"/>
        </a:spcAft>
        <a:buChar char="»"/>
        <a:defRPr sz="2000">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slideLayout" Target="../slideLayouts/slideLayout7.xml"/><Relationship Id="rId6" Type="http://schemas.openxmlformats.org/officeDocument/2006/relationships/image" Target="../media/image39.wmf"/><Relationship Id="rId11" Type="http://schemas.openxmlformats.org/officeDocument/2006/relationships/image" Target="../media/image44.png"/><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wmf"/><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wmf"/></Relationships>
</file>

<file path=ppt/slides/_rels/slide17.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wmf"/></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4.wmf"/><Relationship Id="rId4" Type="http://schemas.openxmlformats.org/officeDocument/2006/relationships/image" Target="../media/image73.wmf"/></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wmf"/><Relationship Id="rId1" Type="http://schemas.openxmlformats.org/officeDocument/2006/relationships/slideLayout" Target="../slideLayouts/slideLayout7.xml"/><Relationship Id="rId5" Type="http://schemas.openxmlformats.org/officeDocument/2006/relationships/image" Target="../media/image82.wmf"/><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2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image" Target="../media/image7.wmf"/><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png"/><Relationship Id="rId2" Type="http://schemas.openxmlformats.org/officeDocument/2006/relationships/image" Target="../media/image13.wmf"/><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00200" y="2438400"/>
            <a:ext cx="5943600" cy="2057400"/>
          </a:xfrm>
        </p:spPr>
        <p:txBody>
          <a:bodyPr/>
          <a:lstStyle/>
          <a:p>
            <a:pPr algn="ctr" eaLnBrk="1" hangingPunct="1"/>
            <a:r>
              <a:rPr lang="en-US" sz="2800" smtClean="0">
                <a:solidFill>
                  <a:srgbClr val="C00000"/>
                </a:solidFill>
              </a:rPr>
              <a:t>C</a:t>
            </a:r>
            <a:r>
              <a:rPr lang="tr-TR" sz="2800" smtClean="0">
                <a:solidFill>
                  <a:srgbClr val="C00000"/>
                </a:solidFill>
              </a:rPr>
              <a:t>HAPTER</a:t>
            </a:r>
            <a:r>
              <a:rPr lang="en-US" sz="2800" smtClean="0">
                <a:solidFill>
                  <a:srgbClr val="C00000"/>
                </a:solidFill>
              </a:rPr>
              <a:t> 1</a:t>
            </a:r>
            <a:r>
              <a:rPr lang="tr-TR" sz="2800" smtClean="0">
                <a:solidFill>
                  <a:srgbClr val="C00000"/>
                </a:solidFill>
              </a:rPr>
              <a:t>4</a:t>
            </a:r>
            <a:r>
              <a:rPr lang="en-US" b="0" smtClean="0"/>
              <a:t/>
            </a:r>
            <a:br>
              <a:rPr lang="en-US" b="0" smtClean="0"/>
            </a:br>
            <a:r>
              <a:rPr lang="en-US" smtClean="0">
                <a:solidFill>
                  <a:srgbClr val="3333FF"/>
                </a:solidFill>
              </a:rPr>
              <a:t> GAS–VAPOR MIXTURES AND AIR-CONDITIONING</a:t>
            </a:r>
          </a:p>
        </p:txBody>
      </p:sp>
      <p:sp>
        <p:nvSpPr>
          <p:cNvPr id="2051" name="Rectangle 3"/>
          <p:cNvSpPr>
            <a:spLocks noGrp="1" noChangeArrowheads="1"/>
          </p:cNvSpPr>
          <p:nvPr>
            <p:ph type="subTitle" idx="1"/>
          </p:nvPr>
        </p:nvSpPr>
        <p:spPr>
          <a:xfrm>
            <a:off x="0" y="5257800"/>
            <a:ext cx="9144000" cy="762000"/>
          </a:xfrm>
          <a:solidFill>
            <a:schemeClr val="accent5">
              <a:lumMod val="75000"/>
            </a:schemeClr>
          </a:solidFill>
        </p:spPr>
        <p:txBody>
          <a:bodyPr/>
          <a:lstStyle/>
          <a:p>
            <a:pPr eaLnBrk="1" hangingPunct="1">
              <a:spcBef>
                <a:spcPts val="300"/>
              </a:spcBef>
              <a:spcAft>
                <a:spcPts val="300"/>
              </a:spcAft>
              <a:defRPr/>
            </a:pPr>
            <a:r>
              <a:rPr lang="en-US" sz="1800" dirty="0" smtClean="0">
                <a:solidFill>
                  <a:srgbClr val="996633"/>
                </a:solidFill>
              </a:rPr>
              <a:t>Lecture slides by</a:t>
            </a:r>
          </a:p>
          <a:p>
            <a:pPr eaLnBrk="1" hangingPunct="1">
              <a:spcBef>
                <a:spcPts val="300"/>
              </a:spcBef>
              <a:spcAft>
                <a:spcPts val="300"/>
              </a:spcAft>
              <a:defRPr/>
            </a:pPr>
            <a:r>
              <a:rPr lang="tr-TR" b="1" dirty="0" smtClean="0">
                <a:solidFill>
                  <a:srgbClr val="996633"/>
                </a:solidFill>
              </a:rPr>
              <a:t>Mehmet </a:t>
            </a:r>
            <a:r>
              <a:rPr lang="tr-TR" b="1" dirty="0" err="1" smtClean="0">
                <a:solidFill>
                  <a:srgbClr val="996633"/>
                </a:solidFill>
              </a:rPr>
              <a:t>Kanoglu</a:t>
            </a:r>
            <a:endParaRPr lang="tr-TR" sz="1800" b="1" dirty="0" smtClean="0">
              <a:solidFill>
                <a:srgbClr val="996633"/>
              </a:solidFill>
            </a:endParaRPr>
          </a:p>
        </p:txBody>
      </p:sp>
      <p:sp>
        <p:nvSpPr>
          <p:cNvPr id="2052" name="Rectangle 4"/>
          <p:cNvSpPr>
            <a:spLocks noChangeArrowheads="1"/>
          </p:cNvSpPr>
          <p:nvPr/>
        </p:nvSpPr>
        <p:spPr bwMode="auto">
          <a:xfrm>
            <a:off x="1417638" y="6353175"/>
            <a:ext cx="6202362" cy="276225"/>
          </a:xfrm>
          <a:prstGeom prst="rect">
            <a:avLst/>
          </a:prstGeom>
          <a:noFill/>
          <a:ln w="9525">
            <a:noFill/>
            <a:miter lim="800000"/>
            <a:headEnd/>
            <a:tailEnd/>
          </a:ln>
        </p:spPr>
        <p:txBody>
          <a:bodyPr wrap="none">
            <a:spAutoFit/>
          </a:bodyPr>
          <a:lstStyle/>
          <a:p>
            <a:pPr algn="ctr"/>
            <a:r>
              <a:rPr lang="en-US" sz="1200">
                <a:cs typeface="Times New Roman" pitchFamily="18" charset="0"/>
              </a:rPr>
              <a:t>Copyright © The McGraw-Hill Education. Permission required for reproduction or display.</a:t>
            </a:r>
          </a:p>
        </p:txBody>
      </p:sp>
      <p:sp>
        <p:nvSpPr>
          <p:cNvPr id="2053" name="Rectangle 5"/>
          <p:cNvSpPr>
            <a:spLocks noChangeArrowheads="1"/>
          </p:cNvSpPr>
          <p:nvPr/>
        </p:nvSpPr>
        <p:spPr bwMode="auto">
          <a:xfrm>
            <a:off x="0" y="304800"/>
            <a:ext cx="9144000" cy="1403350"/>
          </a:xfrm>
          <a:prstGeom prst="rect">
            <a:avLst/>
          </a:prstGeom>
          <a:solidFill>
            <a:srgbClr val="92D050"/>
          </a:solidFill>
          <a:ln w="9525">
            <a:noFill/>
            <a:miter lim="800000"/>
            <a:headEnd/>
            <a:tailEnd/>
          </a:ln>
        </p:spPr>
        <p:txBody>
          <a:bodyPr>
            <a:spAutoFit/>
          </a:bodyPr>
          <a:lstStyle/>
          <a:p>
            <a:pPr algn="ctr"/>
            <a:endParaRPr lang="tr-TR" sz="800" b="1">
              <a:solidFill>
                <a:schemeClr val="bg2"/>
              </a:solidFill>
            </a:endParaRPr>
          </a:p>
          <a:p>
            <a:pPr algn="ctr"/>
            <a:r>
              <a:rPr lang="en-US" sz="2200" b="1">
                <a:solidFill>
                  <a:schemeClr val="bg2"/>
                </a:solidFill>
              </a:rPr>
              <a:t>Thermodynamics: An Engineering Approach </a:t>
            </a:r>
            <a:endParaRPr lang="tr-TR" sz="2200" b="1">
              <a:solidFill>
                <a:schemeClr val="bg2"/>
              </a:solidFill>
            </a:endParaRPr>
          </a:p>
          <a:p>
            <a:pPr algn="ctr"/>
            <a:r>
              <a:rPr lang="tr-TR" sz="2000" b="1">
                <a:solidFill>
                  <a:schemeClr val="bg2"/>
                </a:solidFill>
              </a:rPr>
              <a:t>8th </a:t>
            </a:r>
            <a:r>
              <a:rPr lang="en-US" sz="2000" b="1">
                <a:solidFill>
                  <a:schemeClr val="bg2"/>
                </a:solidFill>
              </a:rPr>
              <a:t>Edition</a:t>
            </a:r>
            <a:r>
              <a:rPr lang="en-US" sz="2400" b="1">
                <a:solidFill>
                  <a:schemeClr val="bg2"/>
                </a:solidFill>
              </a:rPr>
              <a:t/>
            </a:r>
            <a:br>
              <a:rPr lang="en-US" sz="2400" b="1">
                <a:solidFill>
                  <a:schemeClr val="bg2"/>
                </a:solidFill>
              </a:rPr>
            </a:br>
            <a:r>
              <a:rPr lang="en-US" b="1">
                <a:solidFill>
                  <a:schemeClr val="bg2"/>
                </a:solidFill>
              </a:rPr>
              <a:t>Yunus A. </a:t>
            </a:r>
            <a:r>
              <a:rPr lang="tr-TR" b="1">
                <a:solidFill>
                  <a:schemeClr val="bg2"/>
                </a:solidFill>
              </a:rPr>
              <a:t>Ç</a:t>
            </a:r>
            <a:r>
              <a:rPr lang="en-US" b="1">
                <a:solidFill>
                  <a:schemeClr val="bg2"/>
                </a:solidFill>
              </a:rPr>
              <a:t>engel, Michael A. Boles</a:t>
            </a:r>
          </a:p>
          <a:p>
            <a:pPr algn="ctr"/>
            <a:r>
              <a:rPr lang="en-US" b="1">
                <a:solidFill>
                  <a:schemeClr val="bg2"/>
                </a:solidFill>
              </a:rPr>
              <a:t>McGraw-Hill, 20</a:t>
            </a:r>
            <a:r>
              <a:rPr lang="tr-TR" b="1">
                <a:solidFill>
                  <a:schemeClr val="bg2"/>
                </a:solidFill>
              </a:rPr>
              <a:t>15</a:t>
            </a:r>
            <a:endParaRPr lang="en-US" b="1">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Slayt Numarası Yer Tutucusu"/>
          <p:cNvSpPr>
            <a:spLocks noGrp="1"/>
          </p:cNvSpPr>
          <p:nvPr>
            <p:ph type="sldNum" sz="quarter" idx="12"/>
          </p:nvPr>
        </p:nvSpPr>
        <p:spPr>
          <a:noFill/>
        </p:spPr>
        <p:txBody>
          <a:bodyPr/>
          <a:lstStyle/>
          <a:p>
            <a:fld id="{9F2DF95B-77C1-4139-ACFB-DC39D74D6645}" type="slidenum">
              <a:rPr lang="en-US" smtClean="0"/>
              <a:pPr/>
              <a:t>10</a:t>
            </a:fld>
            <a:endParaRPr lang="en-US" smtClean="0"/>
          </a:p>
        </p:txBody>
      </p:sp>
      <p:sp>
        <p:nvSpPr>
          <p:cNvPr id="11267" name="Rectangle 2"/>
          <p:cNvSpPr>
            <a:spLocks noChangeArrowheads="1"/>
          </p:cNvSpPr>
          <p:nvPr/>
        </p:nvSpPr>
        <p:spPr bwMode="auto">
          <a:xfrm>
            <a:off x="228600" y="152400"/>
            <a:ext cx="5029200" cy="892175"/>
          </a:xfrm>
          <a:prstGeom prst="rect">
            <a:avLst/>
          </a:prstGeom>
          <a:solidFill>
            <a:srgbClr val="92D050"/>
          </a:solidFill>
          <a:ln w="9525">
            <a:noFill/>
            <a:miter lim="800000"/>
            <a:headEnd/>
            <a:tailEnd/>
          </a:ln>
        </p:spPr>
        <p:txBody>
          <a:bodyPr>
            <a:spAutoFit/>
          </a:bodyPr>
          <a:lstStyle/>
          <a:p>
            <a:r>
              <a:rPr lang="en-US" sz="2600" b="1">
                <a:solidFill>
                  <a:srgbClr val="C00000"/>
                </a:solidFill>
              </a:rPr>
              <a:t>ADIABATIC SATURATION AND WET-BULB TEMPERATURES</a:t>
            </a:r>
          </a:p>
        </p:txBody>
      </p:sp>
      <p:grpSp>
        <p:nvGrpSpPr>
          <p:cNvPr id="11268" name="Group 16"/>
          <p:cNvGrpSpPr>
            <a:grpSpLocks/>
          </p:cNvGrpSpPr>
          <p:nvPr/>
        </p:nvGrpSpPr>
        <p:grpSpPr bwMode="auto">
          <a:xfrm>
            <a:off x="304800" y="1295400"/>
            <a:ext cx="4946650" cy="4062413"/>
            <a:chOff x="192" y="576"/>
            <a:chExt cx="3116" cy="2559"/>
          </a:xfrm>
        </p:grpSpPr>
        <p:pic>
          <p:nvPicPr>
            <p:cNvPr id="11271" name="Picture 5"/>
            <p:cNvPicPr>
              <a:picLocks noChangeAspect="1" noChangeArrowheads="1"/>
            </p:cNvPicPr>
            <p:nvPr/>
          </p:nvPicPr>
          <p:blipFill>
            <a:blip r:embed="rId2"/>
            <a:srcRect/>
            <a:stretch>
              <a:fillRect/>
            </a:stretch>
          </p:blipFill>
          <p:spPr bwMode="auto">
            <a:xfrm>
              <a:off x="192" y="576"/>
              <a:ext cx="2888" cy="809"/>
            </a:xfrm>
            <a:prstGeom prst="rect">
              <a:avLst/>
            </a:prstGeom>
            <a:noFill/>
            <a:ln w="9525">
              <a:noFill/>
              <a:miter lim="800000"/>
              <a:headEnd/>
              <a:tailEnd/>
            </a:ln>
          </p:spPr>
        </p:pic>
        <p:pic>
          <p:nvPicPr>
            <p:cNvPr id="11272" name="Picture 6"/>
            <p:cNvPicPr>
              <a:picLocks noChangeAspect="1" noChangeArrowheads="1"/>
            </p:cNvPicPr>
            <p:nvPr/>
          </p:nvPicPr>
          <p:blipFill>
            <a:blip r:embed="rId3"/>
            <a:srcRect/>
            <a:stretch>
              <a:fillRect/>
            </a:stretch>
          </p:blipFill>
          <p:spPr bwMode="auto">
            <a:xfrm>
              <a:off x="192" y="1440"/>
              <a:ext cx="1007" cy="175"/>
            </a:xfrm>
            <a:prstGeom prst="rect">
              <a:avLst/>
            </a:prstGeom>
            <a:noFill/>
            <a:ln w="9525">
              <a:noFill/>
              <a:miter lim="800000"/>
              <a:headEnd/>
              <a:tailEnd/>
            </a:ln>
          </p:spPr>
        </p:pic>
        <p:pic>
          <p:nvPicPr>
            <p:cNvPr id="11273" name="Picture 7"/>
            <p:cNvPicPr>
              <a:picLocks noChangeAspect="1" noChangeArrowheads="1"/>
            </p:cNvPicPr>
            <p:nvPr/>
          </p:nvPicPr>
          <p:blipFill>
            <a:blip r:embed="rId4"/>
            <a:srcRect/>
            <a:stretch>
              <a:fillRect/>
            </a:stretch>
          </p:blipFill>
          <p:spPr bwMode="auto">
            <a:xfrm>
              <a:off x="1584" y="1440"/>
              <a:ext cx="976" cy="163"/>
            </a:xfrm>
            <a:prstGeom prst="rect">
              <a:avLst/>
            </a:prstGeom>
            <a:noFill/>
            <a:ln w="9525">
              <a:noFill/>
              <a:miter lim="800000"/>
              <a:headEnd/>
              <a:tailEnd/>
            </a:ln>
          </p:spPr>
        </p:pic>
        <p:sp>
          <p:nvSpPr>
            <p:cNvPr id="11274" name="Line 8"/>
            <p:cNvSpPr>
              <a:spLocks noChangeShapeType="1"/>
            </p:cNvSpPr>
            <p:nvPr/>
          </p:nvSpPr>
          <p:spPr bwMode="auto">
            <a:xfrm>
              <a:off x="1296" y="1536"/>
              <a:ext cx="192" cy="0"/>
            </a:xfrm>
            <a:prstGeom prst="line">
              <a:avLst/>
            </a:prstGeom>
            <a:noFill/>
            <a:ln w="25400">
              <a:solidFill>
                <a:srgbClr val="0000FF"/>
              </a:solidFill>
              <a:round/>
              <a:headEnd/>
              <a:tailEnd type="triangle" w="med" len="med"/>
            </a:ln>
          </p:spPr>
          <p:txBody>
            <a:bodyPr/>
            <a:lstStyle/>
            <a:p>
              <a:endParaRPr lang="tr-TR"/>
            </a:p>
          </p:txBody>
        </p:sp>
        <p:pic>
          <p:nvPicPr>
            <p:cNvPr id="11275" name="Picture 9"/>
            <p:cNvPicPr>
              <a:picLocks noChangeAspect="1" noChangeArrowheads="1"/>
            </p:cNvPicPr>
            <p:nvPr/>
          </p:nvPicPr>
          <p:blipFill>
            <a:blip r:embed="rId5"/>
            <a:srcRect/>
            <a:stretch>
              <a:fillRect/>
            </a:stretch>
          </p:blipFill>
          <p:spPr bwMode="auto">
            <a:xfrm>
              <a:off x="192" y="1680"/>
              <a:ext cx="1116" cy="416"/>
            </a:xfrm>
            <a:prstGeom prst="rect">
              <a:avLst/>
            </a:prstGeom>
            <a:noFill/>
            <a:ln w="9525">
              <a:noFill/>
              <a:miter lim="800000"/>
              <a:headEnd/>
              <a:tailEnd/>
            </a:ln>
          </p:spPr>
        </p:pic>
        <p:pic>
          <p:nvPicPr>
            <p:cNvPr id="11276" name="Picture 10"/>
            <p:cNvPicPr>
              <a:picLocks noChangeAspect="1" noChangeArrowheads="1"/>
            </p:cNvPicPr>
            <p:nvPr/>
          </p:nvPicPr>
          <p:blipFill>
            <a:blip r:embed="rId6"/>
            <a:srcRect/>
            <a:stretch>
              <a:fillRect/>
            </a:stretch>
          </p:blipFill>
          <p:spPr bwMode="auto">
            <a:xfrm>
              <a:off x="1632" y="1920"/>
              <a:ext cx="1676" cy="171"/>
            </a:xfrm>
            <a:prstGeom prst="rect">
              <a:avLst/>
            </a:prstGeom>
            <a:noFill/>
            <a:ln w="9525">
              <a:noFill/>
              <a:miter lim="800000"/>
              <a:headEnd/>
              <a:tailEnd/>
            </a:ln>
          </p:spPr>
        </p:pic>
        <p:sp>
          <p:nvSpPr>
            <p:cNvPr id="11277" name="Line 11"/>
            <p:cNvSpPr>
              <a:spLocks noChangeShapeType="1"/>
            </p:cNvSpPr>
            <p:nvPr/>
          </p:nvSpPr>
          <p:spPr bwMode="auto">
            <a:xfrm>
              <a:off x="1392" y="2016"/>
              <a:ext cx="192" cy="0"/>
            </a:xfrm>
            <a:prstGeom prst="line">
              <a:avLst/>
            </a:prstGeom>
            <a:noFill/>
            <a:ln w="25400">
              <a:solidFill>
                <a:srgbClr val="0000FF"/>
              </a:solidFill>
              <a:round/>
              <a:headEnd/>
              <a:tailEnd type="triangle" w="med" len="med"/>
            </a:ln>
          </p:spPr>
          <p:txBody>
            <a:bodyPr/>
            <a:lstStyle/>
            <a:p>
              <a:endParaRPr lang="tr-TR"/>
            </a:p>
          </p:txBody>
        </p:sp>
        <p:pic>
          <p:nvPicPr>
            <p:cNvPr id="11278" name="Picture 12"/>
            <p:cNvPicPr>
              <a:picLocks noChangeAspect="1" noChangeArrowheads="1"/>
            </p:cNvPicPr>
            <p:nvPr/>
          </p:nvPicPr>
          <p:blipFill>
            <a:blip r:embed="rId7"/>
            <a:srcRect/>
            <a:stretch>
              <a:fillRect/>
            </a:stretch>
          </p:blipFill>
          <p:spPr bwMode="auto">
            <a:xfrm>
              <a:off x="192" y="2160"/>
              <a:ext cx="1240" cy="183"/>
            </a:xfrm>
            <a:prstGeom prst="rect">
              <a:avLst/>
            </a:prstGeom>
            <a:noFill/>
            <a:ln w="9525">
              <a:noFill/>
              <a:miter lim="800000"/>
              <a:headEnd/>
              <a:tailEnd/>
            </a:ln>
          </p:spPr>
        </p:pic>
        <p:pic>
          <p:nvPicPr>
            <p:cNvPr id="11279" name="Picture 13"/>
            <p:cNvPicPr>
              <a:picLocks noChangeAspect="1" noChangeArrowheads="1"/>
            </p:cNvPicPr>
            <p:nvPr/>
          </p:nvPicPr>
          <p:blipFill>
            <a:blip r:embed="rId8"/>
            <a:srcRect/>
            <a:stretch>
              <a:fillRect/>
            </a:stretch>
          </p:blipFill>
          <p:spPr bwMode="auto">
            <a:xfrm>
              <a:off x="192" y="2400"/>
              <a:ext cx="2500" cy="194"/>
            </a:xfrm>
            <a:prstGeom prst="rect">
              <a:avLst/>
            </a:prstGeom>
            <a:noFill/>
            <a:ln w="9525">
              <a:noFill/>
              <a:miter lim="800000"/>
              <a:headEnd/>
              <a:tailEnd/>
            </a:ln>
          </p:spPr>
        </p:pic>
        <p:pic>
          <p:nvPicPr>
            <p:cNvPr id="11280" name="Picture 14"/>
            <p:cNvPicPr>
              <a:picLocks noChangeAspect="1" noChangeArrowheads="1"/>
            </p:cNvPicPr>
            <p:nvPr/>
          </p:nvPicPr>
          <p:blipFill>
            <a:blip r:embed="rId9"/>
            <a:srcRect/>
            <a:stretch>
              <a:fillRect/>
            </a:stretch>
          </p:blipFill>
          <p:spPr bwMode="auto">
            <a:xfrm>
              <a:off x="192" y="2688"/>
              <a:ext cx="1660" cy="447"/>
            </a:xfrm>
            <a:prstGeom prst="rect">
              <a:avLst/>
            </a:prstGeom>
            <a:noFill/>
            <a:ln w="9525">
              <a:noFill/>
              <a:miter lim="800000"/>
              <a:headEnd/>
              <a:tailEnd/>
            </a:ln>
          </p:spPr>
        </p:pic>
        <p:pic>
          <p:nvPicPr>
            <p:cNvPr id="11281" name="Picture 15"/>
            <p:cNvPicPr>
              <a:picLocks noChangeAspect="1" noChangeArrowheads="1"/>
            </p:cNvPicPr>
            <p:nvPr/>
          </p:nvPicPr>
          <p:blipFill>
            <a:blip r:embed="rId10"/>
            <a:srcRect/>
            <a:stretch>
              <a:fillRect/>
            </a:stretch>
          </p:blipFill>
          <p:spPr bwMode="auto">
            <a:xfrm>
              <a:off x="2016" y="2688"/>
              <a:ext cx="960" cy="435"/>
            </a:xfrm>
            <a:prstGeom prst="rect">
              <a:avLst/>
            </a:prstGeom>
            <a:noFill/>
            <a:ln w="9525">
              <a:noFill/>
              <a:miter lim="800000"/>
              <a:headEnd/>
              <a:tailEnd/>
            </a:ln>
          </p:spPr>
        </p:pic>
      </p:grpSp>
      <p:sp>
        <p:nvSpPr>
          <p:cNvPr id="11269" name="Rectangle 17"/>
          <p:cNvSpPr>
            <a:spLocks noChangeArrowheads="1"/>
          </p:cNvSpPr>
          <p:nvPr/>
        </p:nvSpPr>
        <p:spPr bwMode="auto">
          <a:xfrm>
            <a:off x="228600" y="5486400"/>
            <a:ext cx="4876800" cy="1127125"/>
          </a:xfrm>
          <a:prstGeom prst="rect">
            <a:avLst/>
          </a:prstGeom>
          <a:noFill/>
          <a:ln w="9525">
            <a:noFill/>
            <a:miter lim="800000"/>
            <a:headEnd/>
            <a:tailEnd/>
          </a:ln>
        </p:spPr>
        <p:txBody>
          <a:bodyPr>
            <a:spAutoFit/>
          </a:bodyPr>
          <a:lstStyle/>
          <a:p>
            <a:r>
              <a:rPr lang="en-US" sz="1700"/>
              <a:t>The specific humidity (and relative humidity) of air can be determined from these equations by measuring the pressure and temperature of air at the inlet and the exit of an adiabatic saturator.</a:t>
            </a:r>
          </a:p>
        </p:txBody>
      </p:sp>
      <p:pic>
        <p:nvPicPr>
          <p:cNvPr id="11270" name="Picture 20"/>
          <p:cNvPicPr>
            <a:picLocks noChangeAspect="1" noChangeArrowheads="1"/>
          </p:cNvPicPr>
          <p:nvPr/>
        </p:nvPicPr>
        <p:blipFill>
          <a:blip r:embed="rId11"/>
          <a:srcRect/>
          <a:stretch>
            <a:fillRect/>
          </a:stretch>
        </p:blipFill>
        <p:spPr bwMode="auto">
          <a:xfrm>
            <a:off x="5486400" y="47625"/>
            <a:ext cx="3400425" cy="67627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Slayt Numarası Yer Tutucusu"/>
          <p:cNvSpPr>
            <a:spLocks noGrp="1"/>
          </p:cNvSpPr>
          <p:nvPr>
            <p:ph type="sldNum" sz="quarter" idx="12"/>
          </p:nvPr>
        </p:nvSpPr>
        <p:spPr>
          <a:noFill/>
        </p:spPr>
        <p:txBody>
          <a:bodyPr/>
          <a:lstStyle/>
          <a:p>
            <a:fld id="{DACAD190-368A-4278-855C-E5F2482014AA}" type="slidenum">
              <a:rPr lang="en-US" smtClean="0"/>
              <a:pPr/>
              <a:t>11</a:t>
            </a:fld>
            <a:endParaRPr lang="en-US" smtClean="0"/>
          </a:p>
        </p:txBody>
      </p:sp>
      <p:sp>
        <p:nvSpPr>
          <p:cNvPr id="12291" name="Rectangle 4"/>
          <p:cNvSpPr>
            <a:spLocks noChangeArrowheads="1"/>
          </p:cNvSpPr>
          <p:nvPr/>
        </p:nvSpPr>
        <p:spPr bwMode="auto">
          <a:xfrm>
            <a:off x="76200" y="304800"/>
            <a:ext cx="2286000" cy="4918075"/>
          </a:xfrm>
          <a:prstGeom prst="rect">
            <a:avLst/>
          </a:prstGeom>
          <a:noFill/>
          <a:ln w="9525">
            <a:noFill/>
            <a:miter lim="800000"/>
            <a:headEnd/>
            <a:tailEnd/>
          </a:ln>
        </p:spPr>
        <p:txBody>
          <a:bodyPr>
            <a:spAutoFit/>
          </a:bodyPr>
          <a:lstStyle/>
          <a:p>
            <a:pPr>
              <a:spcBef>
                <a:spcPct val="15000"/>
              </a:spcBef>
              <a:spcAft>
                <a:spcPct val="15000"/>
              </a:spcAft>
            </a:pPr>
            <a:r>
              <a:rPr lang="en-US" sz="1600"/>
              <a:t>The adiabatic saturation process is not practical. To determine the absolute and relative humidity of air, a more practical approach is to use a thermometer whose bulb is covered with a cotton wick saturated with water and to blow air over the wick. </a:t>
            </a:r>
          </a:p>
          <a:p>
            <a:pPr>
              <a:spcBef>
                <a:spcPct val="15000"/>
              </a:spcBef>
              <a:spcAft>
                <a:spcPct val="15000"/>
              </a:spcAft>
            </a:pPr>
            <a:endParaRPr lang="tr-TR" sz="1200"/>
          </a:p>
          <a:p>
            <a:pPr>
              <a:spcBef>
                <a:spcPct val="15000"/>
              </a:spcBef>
              <a:spcAft>
                <a:spcPct val="15000"/>
              </a:spcAft>
            </a:pPr>
            <a:r>
              <a:rPr lang="en-US" sz="1600"/>
              <a:t>The temperature measured is the </a:t>
            </a:r>
            <a:r>
              <a:rPr lang="en-US" sz="1600" b="1">
                <a:solidFill>
                  <a:srgbClr val="CC00CC"/>
                </a:solidFill>
              </a:rPr>
              <a:t>wet-bulb temperature </a:t>
            </a:r>
            <a:r>
              <a:rPr lang="en-US" sz="1600" b="1" i="1">
                <a:solidFill>
                  <a:srgbClr val="CC00CC"/>
                </a:solidFill>
              </a:rPr>
              <a:t>T</a:t>
            </a:r>
            <a:r>
              <a:rPr lang="en-US" sz="1600" b="1" baseline="-25000">
                <a:solidFill>
                  <a:srgbClr val="CC00CC"/>
                </a:solidFill>
              </a:rPr>
              <a:t>wb</a:t>
            </a:r>
            <a:r>
              <a:rPr lang="en-US" sz="1600"/>
              <a:t> and it is commonly used in A-C applications.</a:t>
            </a:r>
          </a:p>
        </p:txBody>
      </p:sp>
      <p:sp>
        <p:nvSpPr>
          <p:cNvPr id="12292" name="Rectangle 6"/>
          <p:cNvSpPr>
            <a:spLocks noChangeArrowheads="1"/>
          </p:cNvSpPr>
          <p:nvPr/>
        </p:nvSpPr>
        <p:spPr bwMode="auto">
          <a:xfrm>
            <a:off x="838200" y="5237163"/>
            <a:ext cx="4724400" cy="935037"/>
          </a:xfrm>
          <a:prstGeom prst="rect">
            <a:avLst/>
          </a:prstGeom>
          <a:solidFill>
            <a:srgbClr val="FFCC99"/>
          </a:solidFill>
          <a:ln w="19050">
            <a:solidFill>
              <a:schemeClr val="bg2"/>
            </a:solidFill>
            <a:miter lim="800000"/>
            <a:headEnd/>
            <a:tailEnd/>
          </a:ln>
        </p:spPr>
        <p:txBody>
          <a:bodyPr>
            <a:spAutoFit/>
          </a:bodyPr>
          <a:lstStyle/>
          <a:p>
            <a:pPr>
              <a:spcBef>
                <a:spcPct val="15000"/>
              </a:spcBef>
              <a:spcAft>
                <a:spcPct val="15000"/>
              </a:spcAft>
            </a:pPr>
            <a:r>
              <a:rPr lang="en-US"/>
              <a:t>For air–water vapor mixtures at atmospheric pressure, </a:t>
            </a:r>
            <a:r>
              <a:rPr lang="en-US" i="1"/>
              <a:t>T</a:t>
            </a:r>
            <a:r>
              <a:rPr lang="en-US" baseline="-25000"/>
              <a:t>wb</a:t>
            </a:r>
            <a:r>
              <a:rPr lang="en-US"/>
              <a:t> is approximately equal to the adiabatic saturation temperature.</a:t>
            </a:r>
          </a:p>
        </p:txBody>
      </p:sp>
      <p:sp>
        <p:nvSpPr>
          <p:cNvPr id="12293" name="Rectangle 7"/>
          <p:cNvSpPr>
            <a:spLocks noChangeArrowheads="1"/>
          </p:cNvSpPr>
          <p:nvPr/>
        </p:nvSpPr>
        <p:spPr bwMode="auto">
          <a:xfrm>
            <a:off x="6096000" y="4724400"/>
            <a:ext cx="2209800" cy="366713"/>
          </a:xfrm>
          <a:prstGeom prst="rect">
            <a:avLst/>
          </a:prstGeom>
          <a:noFill/>
          <a:ln w="9525">
            <a:noFill/>
            <a:miter lim="800000"/>
            <a:headEnd/>
            <a:tailEnd/>
          </a:ln>
        </p:spPr>
        <p:txBody>
          <a:bodyPr>
            <a:spAutoFit/>
          </a:bodyPr>
          <a:lstStyle/>
          <a:p>
            <a:r>
              <a:rPr lang="en-US">
                <a:solidFill>
                  <a:srgbClr val="3333FF"/>
                </a:solidFill>
              </a:rPr>
              <a:t>Sling psychrometer</a:t>
            </a:r>
          </a:p>
        </p:txBody>
      </p:sp>
      <p:pic>
        <p:nvPicPr>
          <p:cNvPr id="12294" name="Picture 10"/>
          <p:cNvPicPr>
            <a:picLocks noChangeAspect="1" noChangeArrowheads="1"/>
          </p:cNvPicPr>
          <p:nvPr/>
        </p:nvPicPr>
        <p:blipFill>
          <a:blip r:embed="rId2"/>
          <a:srcRect/>
          <a:stretch>
            <a:fillRect/>
          </a:stretch>
        </p:blipFill>
        <p:spPr bwMode="auto">
          <a:xfrm>
            <a:off x="2286000" y="238125"/>
            <a:ext cx="3400425" cy="4562475"/>
          </a:xfrm>
          <a:prstGeom prst="rect">
            <a:avLst/>
          </a:prstGeom>
          <a:noFill/>
          <a:ln w="9525">
            <a:noFill/>
            <a:miter lim="800000"/>
            <a:headEnd/>
            <a:tailEnd/>
          </a:ln>
        </p:spPr>
      </p:pic>
      <p:pic>
        <p:nvPicPr>
          <p:cNvPr id="12295" name="Picture 11"/>
          <p:cNvPicPr>
            <a:picLocks noChangeAspect="1" noChangeArrowheads="1"/>
          </p:cNvPicPr>
          <p:nvPr/>
        </p:nvPicPr>
        <p:blipFill>
          <a:blip r:embed="rId3"/>
          <a:srcRect/>
          <a:stretch>
            <a:fillRect/>
          </a:stretch>
        </p:blipFill>
        <p:spPr bwMode="auto">
          <a:xfrm>
            <a:off x="5743575" y="209550"/>
            <a:ext cx="3324225" cy="59626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Slayt Numarası Yer Tutucusu"/>
          <p:cNvSpPr>
            <a:spLocks noGrp="1"/>
          </p:cNvSpPr>
          <p:nvPr>
            <p:ph type="sldNum" sz="quarter" idx="12"/>
          </p:nvPr>
        </p:nvSpPr>
        <p:spPr>
          <a:noFill/>
        </p:spPr>
        <p:txBody>
          <a:bodyPr/>
          <a:lstStyle/>
          <a:p>
            <a:fld id="{6ACA843D-99F3-4E4D-BB88-6C8895B38B76}" type="slidenum">
              <a:rPr lang="en-US" smtClean="0"/>
              <a:pPr/>
              <a:t>12</a:t>
            </a:fld>
            <a:endParaRPr lang="en-US" smtClean="0"/>
          </a:p>
        </p:txBody>
      </p:sp>
      <p:sp>
        <p:nvSpPr>
          <p:cNvPr id="13315" name="Rectangle 2"/>
          <p:cNvSpPr>
            <a:spLocks noChangeArrowheads="1"/>
          </p:cNvSpPr>
          <p:nvPr/>
        </p:nvSpPr>
        <p:spPr bwMode="auto">
          <a:xfrm>
            <a:off x="304800" y="161925"/>
            <a:ext cx="5562600" cy="523875"/>
          </a:xfrm>
          <a:prstGeom prst="rect">
            <a:avLst/>
          </a:prstGeom>
          <a:solidFill>
            <a:srgbClr val="92D050"/>
          </a:solidFill>
          <a:ln w="9525">
            <a:noFill/>
            <a:miter lim="800000"/>
            <a:headEnd/>
            <a:tailEnd/>
          </a:ln>
        </p:spPr>
        <p:txBody>
          <a:bodyPr>
            <a:spAutoFit/>
          </a:bodyPr>
          <a:lstStyle/>
          <a:p>
            <a:r>
              <a:rPr lang="en-US" sz="2800" b="1">
                <a:solidFill>
                  <a:srgbClr val="C00000"/>
                </a:solidFill>
              </a:rPr>
              <a:t>THE PSYCHROMETRIC CHART</a:t>
            </a:r>
          </a:p>
        </p:txBody>
      </p:sp>
      <p:pic>
        <p:nvPicPr>
          <p:cNvPr id="13316" name="Picture 10"/>
          <p:cNvPicPr>
            <a:picLocks noChangeAspect="1" noChangeArrowheads="1"/>
          </p:cNvPicPr>
          <p:nvPr/>
        </p:nvPicPr>
        <p:blipFill>
          <a:blip r:embed="rId2"/>
          <a:srcRect/>
          <a:stretch>
            <a:fillRect/>
          </a:stretch>
        </p:blipFill>
        <p:spPr bwMode="auto">
          <a:xfrm>
            <a:off x="304800" y="1828800"/>
            <a:ext cx="3962400" cy="4848225"/>
          </a:xfrm>
          <a:prstGeom prst="rect">
            <a:avLst/>
          </a:prstGeom>
          <a:noFill/>
          <a:ln w="9525">
            <a:noFill/>
            <a:miter lim="800000"/>
            <a:headEnd/>
            <a:tailEnd/>
          </a:ln>
        </p:spPr>
      </p:pic>
      <p:pic>
        <p:nvPicPr>
          <p:cNvPr id="13317" name="Picture 11"/>
          <p:cNvPicPr>
            <a:picLocks noChangeAspect="1" noChangeArrowheads="1"/>
          </p:cNvPicPr>
          <p:nvPr/>
        </p:nvPicPr>
        <p:blipFill>
          <a:blip r:embed="rId3"/>
          <a:srcRect/>
          <a:stretch>
            <a:fillRect/>
          </a:stretch>
        </p:blipFill>
        <p:spPr bwMode="auto">
          <a:xfrm>
            <a:off x="4953000" y="1558925"/>
            <a:ext cx="3771900" cy="5146675"/>
          </a:xfrm>
          <a:prstGeom prst="rect">
            <a:avLst/>
          </a:prstGeom>
          <a:noFill/>
          <a:ln w="9525">
            <a:noFill/>
            <a:miter lim="800000"/>
            <a:headEnd/>
            <a:tailEnd/>
          </a:ln>
        </p:spPr>
      </p:pic>
      <p:sp>
        <p:nvSpPr>
          <p:cNvPr id="13318" name="Rectangle 7"/>
          <p:cNvSpPr>
            <a:spLocks noChangeArrowheads="1"/>
          </p:cNvSpPr>
          <p:nvPr/>
        </p:nvSpPr>
        <p:spPr bwMode="auto">
          <a:xfrm>
            <a:off x="228600" y="684213"/>
            <a:ext cx="8610600" cy="877887"/>
          </a:xfrm>
          <a:prstGeom prst="rect">
            <a:avLst/>
          </a:prstGeom>
          <a:noFill/>
          <a:ln w="9525">
            <a:noFill/>
            <a:miter lim="800000"/>
            <a:headEnd/>
            <a:tailEnd/>
          </a:ln>
        </p:spPr>
        <p:txBody>
          <a:bodyPr>
            <a:spAutoFit/>
          </a:bodyPr>
          <a:lstStyle/>
          <a:p>
            <a:r>
              <a:rPr lang="en-US" sz="1700" b="1">
                <a:solidFill>
                  <a:srgbClr val="CC00CC"/>
                </a:solidFill>
              </a:rPr>
              <a:t>Psychrometric charts:</a:t>
            </a:r>
            <a:r>
              <a:rPr lang="en-US" sz="1700"/>
              <a:t> Present moist air properties in a convenient form. They are used extensively in A-C applications. The psychrometric chart serves as a valuable aid in visualizing the A-C processes such as heating, cooling, and humidification.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Slayt Numarası Yer Tutucusu"/>
          <p:cNvSpPr>
            <a:spLocks noGrp="1"/>
          </p:cNvSpPr>
          <p:nvPr>
            <p:ph type="sldNum" sz="quarter" idx="12"/>
          </p:nvPr>
        </p:nvSpPr>
        <p:spPr>
          <a:noFill/>
        </p:spPr>
        <p:txBody>
          <a:bodyPr/>
          <a:lstStyle/>
          <a:p>
            <a:fld id="{FB30CE9D-662C-4DD3-B11E-7468F52E40A9}" type="slidenum">
              <a:rPr lang="en-US" smtClean="0"/>
              <a:pPr/>
              <a:t>13</a:t>
            </a:fld>
            <a:endParaRPr lang="en-US" smtClean="0"/>
          </a:p>
        </p:txBody>
      </p:sp>
      <p:sp>
        <p:nvSpPr>
          <p:cNvPr id="14339" name="Rectangle 2"/>
          <p:cNvSpPr>
            <a:spLocks noChangeArrowheads="1"/>
          </p:cNvSpPr>
          <p:nvPr/>
        </p:nvSpPr>
        <p:spPr bwMode="auto">
          <a:xfrm>
            <a:off x="4648200" y="304800"/>
            <a:ext cx="4267200" cy="954088"/>
          </a:xfrm>
          <a:prstGeom prst="rect">
            <a:avLst/>
          </a:prstGeom>
          <a:solidFill>
            <a:srgbClr val="92D050"/>
          </a:solidFill>
          <a:ln w="9525">
            <a:noFill/>
            <a:miter lim="800000"/>
            <a:headEnd/>
            <a:tailEnd/>
          </a:ln>
        </p:spPr>
        <p:txBody>
          <a:bodyPr>
            <a:spAutoFit/>
          </a:bodyPr>
          <a:lstStyle/>
          <a:p>
            <a:r>
              <a:rPr lang="en-US" sz="2800" b="1">
                <a:solidFill>
                  <a:srgbClr val="C00000"/>
                </a:solidFill>
              </a:rPr>
              <a:t>HUMAN COMFORT AND AIR-CONDITIONING</a:t>
            </a:r>
          </a:p>
        </p:txBody>
      </p:sp>
      <p:sp>
        <p:nvSpPr>
          <p:cNvPr id="14340" name="Rectangle 9"/>
          <p:cNvSpPr>
            <a:spLocks noChangeArrowheads="1"/>
          </p:cNvSpPr>
          <p:nvPr/>
        </p:nvSpPr>
        <p:spPr bwMode="auto">
          <a:xfrm>
            <a:off x="152400" y="193675"/>
            <a:ext cx="4343400" cy="6435725"/>
          </a:xfrm>
          <a:prstGeom prst="rect">
            <a:avLst/>
          </a:prstGeom>
          <a:noFill/>
          <a:ln w="9525">
            <a:noFill/>
            <a:miter lim="800000"/>
            <a:headEnd/>
            <a:tailEnd/>
          </a:ln>
        </p:spPr>
        <p:txBody>
          <a:bodyPr>
            <a:spAutoFit/>
          </a:bodyPr>
          <a:lstStyle/>
          <a:p>
            <a:pPr>
              <a:spcBef>
                <a:spcPct val="15000"/>
              </a:spcBef>
              <a:spcAft>
                <a:spcPct val="15000"/>
              </a:spcAft>
            </a:pPr>
            <a:r>
              <a:rPr lang="en-US"/>
              <a:t>Today, modern air-conditioning systems can heat, cool, humidify, dehumidify, clean, and even deodorize the air–in other words, </a:t>
            </a:r>
            <a:r>
              <a:rPr lang="en-US" i="1"/>
              <a:t>condition </a:t>
            </a:r>
            <a:r>
              <a:rPr lang="en-US"/>
              <a:t>the air to peoples’ desires.</a:t>
            </a:r>
          </a:p>
          <a:p>
            <a:pPr>
              <a:spcBef>
                <a:spcPct val="15000"/>
              </a:spcBef>
              <a:spcAft>
                <a:spcPct val="15000"/>
              </a:spcAft>
            </a:pPr>
            <a:r>
              <a:rPr lang="en-US">
                <a:solidFill>
                  <a:srgbClr val="CC00CC"/>
                </a:solidFill>
              </a:rPr>
              <a:t>The rate of heat generation by human body  depends on the level of the activity. For an average adult male, it is about 87 W when sleeping, 115 W when resting or doing office work, and 440 W when doing heavy physical work.</a:t>
            </a:r>
          </a:p>
          <a:p>
            <a:pPr>
              <a:spcBef>
                <a:spcPct val="15000"/>
              </a:spcBef>
              <a:spcAft>
                <a:spcPct val="15000"/>
              </a:spcAft>
            </a:pPr>
            <a:r>
              <a:rPr lang="en-US"/>
              <a:t>When doing light work or walking slowly, about half of the rejected body heat is dissipated through perspiration as </a:t>
            </a:r>
            <a:r>
              <a:rPr lang="en-US" i="1"/>
              <a:t>latent heat </a:t>
            </a:r>
            <a:r>
              <a:rPr lang="en-US"/>
              <a:t>while the other half is dissipated through convection and radiation as </a:t>
            </a:r>
            <a:r>
              <a:rPr lang="en-US" i="1"/>
              <a:t>sensible heat</a:t>
            </a:r>
            <a:r>
              <a:rPr lang="en-US"/>
              <a:t>. </a:t>
            </a:r>
            <a:endParaRPr lang="tr-TR"/>
          </a:p>
          <a:p>
            <a:pPr>
              <a:spcBef>
                <a:spcPct val="15000"/>
              </a:spcBef>
              <a:spcAft>
                <a:spcPct val="15000"/>
              </a:spcAft>
            </a:pPr>
            <a:r>
              <a:rPr lang="en-US">
                <a:solidFill>
                  <a:srgbClr val="3333FF"/>
                </a:solidFill>
              </a:rPr>
              <a:t>In an environment at 10°C with 48 km/h winds feels as cold as an environment at -7°C with 3 km/h winds as a result of the body-chilling effect of the air motion (the </a:t>
            </a:r>
            <a:r>
              <a:rPr lang="en-US" b="1" i="1">
                <a:solidFill>
                  <a:srgbClr val="3333FF"/>
                </a:solidFill>
              </a:rPr>
              <a:t>wind-chill factor</a:t>
            </a:r>
            <a:r>
              <a:rPr lang="en-US">
                <a:solidFill>
                  <a:srgbClr val="3333FF"/>
                </a:solidFill>
              </a:rPr>
              <a:t>). </a:t>
            </a:r>
          </a:p>
        </p:txBody>
      </p:sp>
      <p:pic>
        <p:nvPicPr>
          <p:cNvPr id="14341" name="Picture 12"/>
          <p:cNvPicPr>
            <a:picLocks noChangeAspect="1" noChangeArrowheads="1"/>
          </p:cNvPicPr>
          <p:nvPr/>
        </p:nvPicPr>
        <p:blipFill>
          <a:blip r:embed="rId2"/>
          <a:srcRect/>
          <a:stretch>
            <a:fillRect/>
          </a:stretch>
        </p:blipFill>
        <p:spPr bwMode="auto">
          <a:xfrm>
            <a:off x="4695825" y="1524000"/>
            <a:ext cx="4219575" cy="4495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Slayt Numarası Yer Tutucusu"/>
          <p:cNvSpPr>
            <a:spLocks noGrp="1"/>
          </p:cNvSpPr>
          <p:nvPr>
            <p:ph type="sldNum" sz="quarter" idx="12"/>
          </p:nvPr>
        </p:nvSpPr>
        <p:spPr>
          <a:noFill/>
        </p:spPr>
        <p:txBody>
          <a:bodyPr/>
          <a:lstStyle/>
          <a:p>
            <a:fld id="{01FADE93-5DDF-4DFF-B19B-51E54C5F36B2}" type="slidenum">
              <a:rPr lang="en-US" smtClean="0"/>
              <a:pPr/>
              <a:t>14</a:t>
            </a:fld>
            <a:endParaRPr lang="en-US" smtClean="0"/>
          </a:p>
        </p:txBody>
      </p:sp>
      <p:sp>
        <p:nvSpPr>
          <p:cNvPr id="15363" name="Rectangle 9"/>
          <p:cNvSpPr>
            <a:spLocks noChangeArrowheads="1"/>
          </p:cNvSpPr>
          <p:nvPr/>
        </p:nvSpPr>
        <p:spPr bwMode="auto">
          <a:xfrm>
            <a:off x="4419600" y="304800"/>
            <a:ext cx="4191000" cy="6075363"/>
          </a:xfrm>
          <a:prstGeom prst="rect">
            <a:avLst/>
          </a:prstGeom>
          <a:noFill/>
          <a:ln w="9525">
            <a:noFill/>
            <a:miter lim="800000"/>
            <a:headEnd/>
            <a:tailEnd/>
          </a:ln>
        </p:spPr>
        <p:txBody>
          <a:bodyPr>
            <a:spAutoFit/>
          </a:bodyPr>
          <a:lstStyle/>
          <a:p>
            <a:pPr>
              <a:spcBef>
                <a:spcPct val="10000"/>
              </a:spcBef>
              <a:spcAft>
                <a:spcPct val="10000"/>
              </a:spcAft>
            </a:pPr>
            <a:r>
              <a:rPr lang="en-US"/>
              <a:t>The comfort of the human body depends primarily on three factors: </a:t>
            </a:r>
            <a:r>
              <a:rPr lang="en-US" b="1"/>
              <a:t>the (dry-bulb) temperature, relative humidity, </a:t>
            </a:r>
            <a:r>
              <a:rPr lang="en-US"/>
              <a:t>and</a:t>
            </a:r>
            <a:r>
              <a:rPr lang="en-US" b="1"/>
              <a:t> air motion</a:t>
            </a:r>
            <a:r>
              <a:rPr lang="en-US"/>
              <a:t>.</a:t>
            </a:r>
          </a:p>
          <a:p>
            <a:pPr>
              <a:spcBef>
                <a:spcPct val="10000"/>
              </a:spcBef>
              <a:spcAft>
                <a:spcPct val="10000"/>
              </a:spcAft>
            </a:pPr>
            <a:r>
              <a:rPr lang="en-US">
                <a:solidFill>
                  <a:srgbClr val="CC00CC"/>
                </a:solidFill>
              </a:rPr>
              <a:t>The relative humidity affects the amount of heat a body can dissipate through evaporation. Most people prefer a relative humidity of 40 to 60%.</a:t>
            </a:r>
          </a:p>
          <a:p>
            <a:pPr>
              <a:spcBef>
                <a:spcPct val="10000"/>
              </a:spcBef>
              <a:spcAft>
                <a:spcPct val="10000"/>
              </a:spcAft>
            </a:pPr>
            <a:r>
              <a:rPr lang="en-US"/>
              <a:t>Air motion removes the warm, moist air that builds up around the body and replaces it with fresh air. Air motion should be strong enough to remove heat and moisture from the vicinity of the body, but gentle enough to be unnoticed. </a:t>
            </a:r>
          </a:p>
          <a:p>
            <a:pPr>
              <a:spcBef>
                <a:spcPct val="10000"/>
              </a:spcBef>
              <a:spcAft>
                <a:spcPct val="10000"/>
              </a:spcAft>
            </a:pPr>
            <a:r>
              <a:rPr lang="en-US">
                <a:solidFill>
                  <a:srgbClr val="CC00CC"/>
                </a:solidFill>
              </a:rPr>
              <a:t>An important factor that affects human comfort is heat transfer by radiation between the body and the surrounding surfaces such as walls and windows.</a:t>
            </a:r>
          </a:p>
          <a:p>
            <a:pPr>
              <a:spcBef>
                <a:spcPct val="10000"/>
              </a:spcBef>
              <a:spcAft>
                <a:spcPct val="10000"/>
              </a:spcAft>
            </a:pPr>
            <a:r>
              <a:rPr lang="en-US"/>
              <a:t>Other factors that affect comfort are air cleanliness, odor, and noise.</a:t>
            </a:r>
          </a:p>
        </p:txBody>
      </p:sp>
      <p:pic>
        <p:nvPicPr>
          <p:cNvPr id="15364" name="Picture 11"/>
          <p:cNvPicPr>
            <a:picLocks noChangeAspect="1" noChangeArrowheads="1"/>
          </p:cNvPicPr>
          <p:nvPr/>
        </p:nvPicPr>
        <p:blipFill>
          <a:blip r:embed="rId2"/>
          <a:srcRect/>
          <a:stretch>
            <a:fillRect/>
          </a:stretch>
        </p:blipFill>
        <p:spPr bwMode="auto">
          <a:xfrm>
            <a:off x="304800" y="438150"/>
            <a:ext cx="3981450" cy="52006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Slayt Numarası Yer Tutucusu"/>
          <p:cNvSpPr>
            <a:spLocks noGrp="1"/>
          </p:cNvSpPr>
          <p:nvPr>
            <p:ph type="sldNum" sz="quarter" idx="12"/>
          </p:nvPr>
        </p:nvSpPr>
        <p:spPr>
          <a:noFill/>
        </p:spPr>
        <p:txBody>
          <a:bodyPr/>
          <a:lstStyle/>
          <a:p>
            <a:fld id="{D96442DD-348E-4659-B147-0C8567BB6F5C}" type="slidenum">
              <a:rPr lang="en-US" smtClean="0"/>
              <a:pPr/>
              <a:t>15</a:t>
            </a:fld>
            <a:endParaRPr lang="en-US" smtClean="0"/>
          </a:p>
        </p:txBody>
      </p:sp>
      <p:sp>
        <p:nvSpPr>
          <p:cNvPr id="16387" name="Rectangle 2"/>
          <p:cNvSpPr>
            <a:spLocks noChangeArrowheads="1"/>
          </p:cNvSpPr>
          <p:nvPr/>
        </p:nvSpPr>
        <p:spPr bwMode="auto">
          <a:xfrm>
            <a:off x="457200" y="207963"/>
            <a:ext cx="6705600" cy="579437"/>
          </a:xfrm>
          <a:prstGeom prst="rect">
            <a:avLst/>
          </a:prstGeom>
          <a:solidFill>
            <a:srgbClr val="92D050"/>
          </a:solidFill>
          <a:ln w="9525">
            <a:noFill/>
            <a:miter lim="800000"/>
            <a:headEnd/>
            <a:tailEnd/>
          </a:ln>
        </p:spPr>
        <p:txBody>
          <a:bodyPr>
            <a:spAutoFit/>
          </a:bodyPr>
          <a:lstStyle/>
          <a:p>
            <a:r>
              <a:rPr lang="en-US" sz="3200" b="1">
                <a:solidFill>
                  <a:srgbClr val="C00000"/>
                </a:solidFill>
              </a:rPr>
              <a:t>AIR-CONDITIONING PROCESSES</a:t>
            </a:r>
          </a:p>
        </p:txBody>
      </p:sp>
      <p:sp>
        <p:nvSpPr>
          <p:cNvPr id="16388" name="Rectangle 5"/>
          <p:cNvSpPr>
            <a:spLocks noChangeArrowheads="1"/>
          </p:cNvSpPr>
          <p:nvPr/>
        </p:nvSpPr>
        <p:spPr bwMode="auto">
          <a:xfrm>
            <a:off x="381000" y="914400"/>
            <a:ext cx="3886200" cy="5530850"/>
          </a:xfrm>
          <a:prstGeom prst="rect">
            <a:avLst/>
          </a:prstGeom>
          <a:noFill/>
          <a:ln w="9525">
            <a:noFill/>
            <a:miter lim="800000"/>
            <a:headEnd/>
            <a:tailEnd/>
          </a:ln>
        </p:spPr>
        <p:txBody>
          <a:bodyPr>
            <a:spAutoFit/>
          </a:bodyPr>
          <a:lstStyle/>
          <a:p>
            <a:pPr>
              <a:spcBef>
                <a:spcPct val="10000"/>
              </a:spcBef>
              <a:spcAft>
                <a:spcPct val="10000"/>
              </a:spcAft>
            </a:pPr>
            <a:r>
              <a:rPr lang="en-US" sz="1900"/>
              <a:t>Maintaining a living space or an industrial facility at the desired temperature and humidity requires some processes called air-conditioning processes.</a:t>
            </a:r>
          </a:p>
          <a:p>
            <a:pPr>
              <a:spcBef>
                <a:spcPct val="10000"/>
              </a:spcBef>
              <a:spcAft>
                <a:spcPct val="10000"/>
              </a:spcAft>
            </a:pPr>
            <a:r>
              <a:rPr lang="en-US" sz="1900">
                <a:solidFill>
                  <a:srgbClr val="CC00CC"/>
                </a:solidFill>
              </a:rPr>
              <a:t>These processes include </a:t>
            </a:r>
            <a:r>
              <a:rPr lang="en-US" sz="1900" i="1">
                <a:solidFill>
                  <a:srgbClr val="CC00CC"/>
                </a:solidFill>
              </a:rPr>
              <a:t>simple heating </a:t>
            </a:r>
            <a:r>
              <a:rPr lang="en-US" sz="1900">
                <a:solidFill>
                  <a:srgbClr val="CC00CC"/>
                </a:solidFill>
              </a:rPr>
              <a:t>(raising the temperature), </a:t>
            </a:r>
            <a:r>
              <a:rPr lang="en-US" sz="1900" i="1">
                <a:solidFill>
                  <a:srgbClr val="CC00CC"/>
                </a:solidFill>
              </a:rPr>
              <a:t>simple cooling </a:t>
            </a:r>
            <a:r>
              <a:rPr lang="en-US" sz="1900">
                <a:solidFill>
                  <a:srgbClr val="CC00CC"/>
                </a:solidFill>
              </a:rPr>
              <a:t>(lowering the temperature), </a:t>
            </a:r>
            <a:r>
              <a:rPr lang="en-US" sz="1900" i="1">
                <a:solidFill>
                  <a:srgbClr val="CC00CC"/>
                </a:solidFill>
              </a:rPr>
              <a:t>humidifying </a:t>
            </a:r>
            <a:r>
              <a:rPr lang="en-US" sz="1900">
                <a:solidFill>
                  <a:srgbClr val="CC00CC"/>
                </a:solidFill>
              </a:rPr>
              <a:t>(adding moisture), and </a:t>
            </a:r>
            <a:r>
              <a:rPr lang="en-US" sz="1900" i="1">
                <a:solidFill>
                  <a:srgbClr val="CC00CC"/>
                </a:solidFill>
              </a:rPr>
              <a:t>dehumidifying </a:t>
            </a:r>
            <a:r>
              <a:rPr lang="en-US" sz="1900">
                <a:solidFill>
                  <a:srgbClr val="CC00CC"/>
                </a:solidFill>
              </a:rPr>
              <a:t>(removing moisture). </a:t>
            </a:r>
          </a:p>
          <a:p>
            <a:pPr>
              <a:spcBef>
                <a:spcPct val="10000"/>
              </a:spcBef>
              <a:spcAft>
                <a:spcPct val="10000"/>
              </a:spcAft>
            </a:pPr>
            <a:r>
              <a:rPr lang="en-US" sz="1900"/>
              <a:t>Sometimes two or more of these processes are needed to bring the air to a desired temperature and humidity level.</a:t>
            </a:r>
          </a:p>
          <a:p>
            <a:pPr>
              <a:spcBef>
                <a:spcPct val="10000"/>
              </a:spcBef>
              <a:spcAft>
                <a:spcPct val="10000"/>
              </a:spcAft>
            </a:pPr>
            <a:r>
              <a:rPr lang="en-US" sz="1900">
                <a:solidFill>
                  <a:srgbClr val="CC00CC"/>
                </a:solidFill>
              </a:rPr>
              <a:t>Air is commonly heated and humidified in winter and cooled and dehumidified in summer.</a:t>
            </a:r>
          </a:p>
        </p:txBody>
      </p:sp>
      <p:pic>
        <p:nvPicPr>
          <p:cNvPr id="16389" name="Picture 7"/>
          <p:cNvPicPr>
            <a:picLocks noChangeAspect="1" noChangeArrowheads="1"/>
          </p:cNvPicPr>
          <p:nvPr/>
        </p:nvPicPr>
        <p:blipFill>
          <a:blip r:embed="rId2"/>
          <a:srcRect/>
          <a:stretch>
            <a:fillRect/>
          </a:stretch>
        </p:blipFill>
        <p:spPr bwMode="auto">
          <a:xfrm>
            <a:off x="4619625" y="1066800"/>
            <a:ext cx="3990975" cy="50196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Slayt Numarası Yer Tutucusu"/>
          <p:cNvSpPr>
            <a:spLocks noGrp="1"/>
          </p:cNvSpPr>
          <p:nvPr>
            <p:ph type="sldNum" sz="quarter" idx="12"/>
          </p:nvPr>
        </p:nvSpPr>
        <p:spPr>
          <a:noFill/>
        </p:spPr>
        <p:txBody>
          <a:bodyPr/>
          <a:lstStyle/>
          <a:p>
            <a:fld id="{D4723B17-DC76-4017-91F0-1A464B5EB50C}" type="slidenum">
              <a:rPr lang="en-US" smtClean="0"/>
              <a:pPr/>
              <a:t>16</a:t>
            </a:fld>
            <a:endParaRPr lang="en-US" smtClean="0"/>
          </a:p>
        </p:txBody>
      </p:sp>
      <p:pic>
        <p:nvPicPr>
          <p:cNvPr id="17411" name="Picture 2"/>
          <p:cNvPicPr>
            <a:picLocks noChangeAspect="1" noChangeArrowheads="1"/>
          </p:cNvPicPr>
          <p:nvPr/>
        </p:nvPicPr>
        <p:blipFill>
          <a:blip r:embed="rId2"/>
          <a:srcRect/>
          <a:stretch>
            <a:fillRect/>
          </a:stretch>
        </p:blipFill>
        <p:spPr bwMode="auto">
          <a:xfrm>
            <a:off x="533400" y="1981200"/>
            <a:ext cx="8115300" cy="1536700"/>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2514600" y="1524000"/>
            <a:ext cx="1376363" cy="431800"/>
          </a:xfrm>
          <a:prstGeom prst="rect">
            <a:avLst/>
          </a:prstGeom>
          <a:noFill/>
          <a:ln w="9525">
            <a:noFill/>
            <a:miter lim="800000"/>
            <a:headEnd/>
            <a:tailEnd/>
          </a:ln>
        </p:spPr>
      </p:pic>
      <p:pic>
        <p:nvPicPr>
          <p:cNvPr id="17413" name="Picture 4"/>
          <p:cNvPicPr>
            <a:picLocks noChangeAspect="1" noChangeArrowheads="1"/>
          </p:cNvPicPr>
          <p:nvPr/>
        </p:nvPicPr>
        <p:blipFill>
          <a:blip r:embed="rId4"/>
          <a:srcRect/>
          <a:stretch>
            <a:fillRect/>
          </a:stretch>
        </p:blipFill>
        <p:spPr bwMode="auto">
          <a:xfrm>
            <a:off x="2590800" y="3848100"/>
            <a:ext cx="1301750" cy="419100"/>
          </a:xfrm>
          <a:prstGeom prst="rect">
            <a:avLst/>
          </a:prstGeom>
          <a:noFill/>
          <a:ln w="9525">
            <a:noFill/>
            <a:miter lim="800000"/>
            <a:headEnd/>
            <a:tailEnd/>
          </a:ln>
        </p:spPr>
      </p:pic>
      <p:pic>
        <p:nvPicPr>
          <p:cNvPr id="17414" name="Picture 5"/>
          <p:cNvPicPr>
            <a:picLocks noChangeAspect="1" noChangeArrowheads="1"/>
          </p:cNvPicPr>
          <p:nvPr/>
        </p:nvPicPr>
        <p:blipFill>
          <a:blip r:embed="rId5"/>
          <a:srcRect/>
          <a:stretch>
            <a:fillRect/>
          </a:stretch>
        </p:blipFill>
        <p:spPr bwMode="auto">
          <a:xfrm>
            <a:off x="533400" y="4322763"/>
            <a:ext cx="5129213" cy="630237"/>
          </a:xfrm>
          <a:prstGeom prst="rect">
            <a:avLst/>
          </a:prstGeom>
          <a:noFill/>
          <a:ln w="9525">
            <a:noFill/>
            <a:miter lim="800000"/>
            <a:headEnd/>
            <a:tailEnd/>
          </a:ln>
        </p:spPr>
      </p:pic>
      <p:sp>
        <p:nvSpPr>
          <p:cNvPr id="17415" name="Rectangle 6"/>
          <p:cNvSpPr>
            <a:spLocks noChangeArrowheads="1"/>
          </p:cNvSpPr>
          <p:nvPr/>
        </p:nvSpPr>
        <p:spPr bwMode="auto">
          <a:xfrm>
            <a:off x="533400" y="441325"/>
            <a:ext cx="7620000" cy="701675"/>
          </a:xfrm>
          <a:prstGeom prst="rect">
            <a:avLst/>
          </a:prstGeom>
          <a:solidFill>
            <a:srgbClr val="FFCC99"/>
          </a:solidFill>
          <a:ln w="9525">
            <a:noFill/>
            <a:miter lim="800000"/>
            <a:headEnd/>
            <a:tailEnd/>
          </a:ln>
        </p:spPr>
        <p:txBody>
          <a:bodyPr>
            <a:spAutoFit/>
          </a:bodyPr>
          <a:lstStyle/>
          <a:p>
            <a:r>
              <a:rPr lang="en-US" sz="2000"/>
              <a:t>Most air-conditioning processes can be modeled as steady-flow processes with the following general mass and energy balances:</a:t>
            </a:r>
          </a:p>
        </p:txBody>
      </p:sp>
      <p:sp>
        <p:nvSpPr>
          <p:cNvPr id="17416" name="Rectangle 7"/>
          <p:cNvSpPr>
            <a:spLocks noChangeArrowheads="1"/>
          </p:cNvSpPr>
          <p:nvPr/>
        </p:nvSpPr>
        <p:spPr bwMode="auto">
          <a:xfrm>
            <a:off x="457200" y="5394325"/>
            <a:ext cx="7620000" cy="701675"/>
          </a:xfrm>
          <a:prstGeom prst="rect">
            <a:avLst/>
          </a:prstGeom>
          <a:noFill/>
          <a:ln w="9525">
            <a:noFill/>
            <a:miter lim="800000"/>
            <a:headEnd/>
            <a:tailEnd/>
          </a:ln>
        </p:spPr>
        <p:txBody>
          <a:bodyPr>
            <a:spAutoFit/>
          </a:bodyPr>
          <a:lstStyle/>
          <a:p>
            <a:r>
              <a:rPr lang="en-US" sz="2000"/>
              <a:t>The work term usually consists of the </a:t>
            </a:r>
            <a:r>
              <a:rPr lang="en-US" sz="2000" i="1">
                <a:solidFill>
                  <a:srgbClr val="CC00CC"/>
                </a:solidFill>
              </a:rPr>
              <a:t>fan work input</a:t>
            </a:r>
            <a:r>
              <a:rPr lang="en-US" sz="2000" i="1"/>
              <a:t>, </a:t>
            </a:r>
            <a:r>
              <a:rPr lang="en-US" sz="2000"/>
              <a:t>which is small relative to the other terms in the energy balance relation.</a:t>
            </a:r>
          </a:p>
        </p:txBody>
      </p:sp>
      <p:sp>
        <p:nvSpPr>
          <p:cNvPr id="17417" name="Text Box 8"/>
          <p:cNvSpPr txBox="1">
            <a:spLocks noChangeArrowheads="1"/>
          </p:cNvSpPr>
          <p:nvPr/>
        </p:nvSpPr>
        <p:spPr bwMode="auto">
          <a:xfrm>
            <a:off x="533400" y="3870325"/>
            <a:ext cx="2286000" cy="396875"/>
          </a:xfrm>
          <a:prstGeom prst="rect">
            <a:avLst/>
          </a:prstGeom>
          <a:noFill/>
          <a:ln w="9525">
            <a:noFill/>
            <a:miter lim="800000"/>
            <a:headEnd/>
            <a:tailEnd/>
          </a:ln>
        </p:spPr>
        <p:txBody>
          <a:bodyPr>
            <a:spAutoFit/>
          </a:bodyPr>
          <a:lstStyle/>
          <a:p>
            <a:pPr>
              <a:spcBef>
                <a:spcPct val="50000"/>
              </a:spcBef>
            </a:pPr>
            <a:r>
              <a:rPr lang="en-US" sz="2000"/>
              <a:t>Energy balance</a:t>
            </a:r>
          </a:p>
        </p:txBody>
      </p:sp>
      <p:sp>
        <p:nvSpPr>
          <p:cNvPr id="17418" name="Text Box 9"/>
          <p:cNvSpPr txBox="1">
            <a:spLocks noChangeArrowheads="1"/>
          </p:cNvSpPr>
          <p:nvPr/>
        </p:nvSpPr>
        <p:spPr bwMode="auto">
          <a:xfrm>
            <a:off x="533400" y="1524000"/>
            <a:ext cx="2286000" cy="396875"/>
          </a:xfrm>
          <a:prstGeom prst="rect">
            <a:avLst/>
          </a:prstGeom>
          <a:noFill/>
          <a:ln w="9525">
            <a:noFill/>
            <a:miter lim="800000"/>
            <a:headEnd/>
            <a:tailEnd/>
          </a:ln>
        </p:spPr>
        <p:txBody>
          <a:bodyPr>
            <a:spAutoFit/>
          </a:bodyPr>
          <a:lstStyle/>
          <a:p>
            <a:pPr>
              <a:spcBef>
                <a:spcPct val="50000"/>
              </a:spcBef>
            </a:pPr>
            <a:r>
              <a:rPr lang="en-US" sz="2000"/>
              <a:t>Mass balance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Slayt Numarası Yer Tutucusu"/>
          <p:cNvSpPr>
            <a:spLocks noGrp="1"/>
          </p:cNvSpPr>
          <p:nvPr>
            <p:ph type="sldNum" sz="quarter" idx="12"/>
          </p:nvPr>
        </p:nvSpPr>
        <p:spPr>
          <a:noFill/>
        </p:spPr>
        <p:txBody>
          <a:bodyPr/>
          <a:lstStyle/>
          <a:p>
            <a:fld id="{2528DBD2-B532-477A-A498-C35E69FCDE38}" type="slidenum">
              <a:rPr lang="en-US" smtClean="0"/>
              <a:pPr/>
              <a:t>17</a:t>
            </a:fld>
            <a:endParaRPr lang="en-US" smtClean="0"/>
          </a:p>
        </p:txBody>
      </p:sp>
      <p:sp>
        <p:nvSpPr>
          <p:cNvPr id="18435" name="Rectangle 2"/>
          <p:cNvSpPr>
            <a:spLocks noChangeArrowheads="1"/>
          </p:cNvSpPr>
          <p:nvPr/>
        </p:nvSpPr>
        <p:spPr bwMode="auto">
          <a:xfrm>
            <a:off x="304800" y="76200"/>
            <a:ext cx="5902325" cy="430213"/>
          </a:xfrm>
          <a:prstGeom prst="rect">
            <a:avLst/>
          </a:prstGeom>
          <a:noFill/>
          <a:ln w="9525">
            <a:noFill/>
            <a:miter lim="800000"/>
            <a:headEnd/>
            <a:tailEnd/>
          </a:ln>
        </p:spPr>
        <p:txBody>
          <a:bodyPr wrap="none">
            <a:spAutoFit/>
          </a:bodyPr>
          <a:lstStyle/>
          <a:p>
            <a:r>
              <a:rPr lang="en-US" sz="2200" b="1">
                <a:solidFill>
                  <a:srgbClr val="FF3300"/>
                </a:solidFill>
              </a:rPr>
              <a:t>Simple Heating and Cooling (</a:t>
            </a:r>
            <a:r>
              <a:rPr lang="en-US" sz="2200" b="1" i="1">
                <a:solidFill>
                  <a:srgbClr val="FF3300"/>
                </a:solidFill>
                <a:sym typeface="Symbol" pitchFamily="18" charset="2"/>
              </a:rPr>
              <a:t></a:t>
            </a:r>
            <a:r>
              <a:rPr lang="en-US" sz="2200" b="1">
                <a:solidFill>
                  <a:srgbClr val="FF3300"/>
                </a:solidFill>
                <a:sym typeface="Symbol" pitchFamily="18" charset="2"/>
              </a:rPr>
              <a:t> =</a:t>
            </a:r>
            <a:r>
              <a:rPr lang="en-US" sz="2200">
                <a:solidFill>
                  <a:srgbClr val="FF3300"/>
                </a:solidFill>
              </a:rPr>
              <a:t> </a:t>
            </a:r>
            <a:r>
              <a:rPr lang="en-US" sz="2200" b="1">
                <a:solidFill>
                  <a:srgbClr val="FF3300"/>
                </a:solidFill>
              </a:rPr>
              <a:t>constant)</a:t>
            </a:r>
          </a:p>
        </p:txBody>
      </p:sp>
      <p:sp>
        <p:nvSpPr>
          <p:cNvPr id="18436" name="Rectangle 7"/>
          <p:cNvSpPr>
            <a:spLocks noChangeArrowheads="1"/>
          </p:cNvSpPr>
          <p:nvPr/>
        </p:nvSpPr>
        <p:spPr bwMode="auto">
          <a:xfrm>
            <a:off x="304800" y="457200"/>
            <a:ext cx="8382000" cy="830263"/>
          </a:xfrm>
          <a:prstGeom prst="rect">
            <a:avLst/>
          </a:prstGeom>
          <a:noFill/>
          <a:ln w="9525">
            <a:noFill/>
            <a:miter lim="800000"/>
            <a:headEnd/>
            <a:tailEnd/>
          </a:ln>
        </p:spPr>
        <p:txBody>
          <a:bodyPr>
            <a:spAutoFit/>
          </a:bodyPr>
          <a:lstStyle/>
          <a:p>
            <a:r>
              <a:rPr lang="en-US" sz="1600"/>
              <a:t>Many residential heating systems consist of a stove, a heat pump, or an electric</a:t>
            </a:r>
          </a:p>
          <a:p>
            <a:r>
              <a:rPr lang="en-US" sz="1600"/>
              <a:t>resistance heater. The air in these systems is heated by circulating it through a duct that contains the tubing for the hot gases or the electric resistance wires.</a:t>
            </a:r>
          </a:p>
        </p:txBody>
      </p:sp>
      <p:grpSp>
        <p:nvGrpSpPr>
          <p:cNvPr id="18437" name="Group 19"/>
          <p:cNvGrpSpPr>
            <a:grpSpLocks/>
          </p:cNvGrpSpPr>
          <p:nvPr/>
        </p:nvGrpSpPr>
        <p:grpSpPr bwMode="auto">
          <a:xfrm>
            <a:off x="381000" y="2438400"/>
            <a:ext cx="4267200" cy="1447800"/>
            <a:chOff x="240" y="1680"/>
            <a:chExt cx="2688" cy="912"/>
          </a:xfrm>
        </p:grpSpPr>
        <p:sp>
          <p:nvSpPr>
            <p:cNvPr id="18441" name="Rectangle 15"/>
            <p:cNvSpPr>
              <a:spLocks noChangeArrowheads="1"/>
            </p:cNvSpPr>
            <p:nvPr/>
          </p:nvSpPr>
          <p:spPr bwMode="auto">
            <a:xfrm>
              <a:off x="240" y="1680"/>
              <a:ext cx="2688" cy="912"/>
            </a:xfrm>
            <a:prstGeom prst="rect">
              <a:avLst/>
            </a:prstGeom>
            <a:solidFill>
              <a:srgbClr val="FFCC99"/>
            </a:solidFill>
            <a:ln w="9525">
              <a:solidFill>
                <a:schemeClr val="tx1"/>
              </a:solidFill>
              <a:miter lim="800000"/>
              <a:headEnd/>
              <a:tailEnd/>
            </a:ln>
          </p:spPr>
          <p:txBody>
            <a:bodyPr wrap="none" anchor="ctr"/>
            <a:lstStyle/>
            <a:p>
              <a:endParaRPr lang="tr-TR"/>
            </a:p>
          </p:txBody>
        </p:sp>
        <p:pic>
          <p:nvPicPr>
            <p:cNvPr id="18442" name="Picture 8"/>
            <p:cNvPicPr>
              <a:picLocks noChangeAspect="1" noChangeArrowheads="1"/>
            </p:cNvPicPr>
            <p:nvPr/>
          </p:nvPicPr>
          <p:blipFill>
            <a:blip r:embed="rId2"/>
            <a:srcRect/>
            <a:stretch>
              <a:fillRect/>
            </a:stretch>
          </p:blipFill>
          <p:spPr bwMode="auto">
            <a:xfrm>
              <a:off x="439" y="2322"/>
              <a:ext cx="2297" cy="222"/>
            </a:xfrm>
            <a:prstGeom prst="rect">
              <a:avLst/>
            </a:prstGeom>
            <a:noFill/>
            <a:ln w="9525">
              <a:noFill/>
              <a:miter lim="800000"/>
              <a:headEnd/>
              <a:tailEnd/>
            </a:ln>
          </p:spPr>
        </p:pic>
        <p:pic>
          <p:nvPicPr>
            <p:cNvPr id="18443" name="Picture 9"/>
            <p:cNvPicPr>
              <a:picLocks noChangeAspect="1" noChangeArrowheads="1"/>
            </p:cNvPicPr>
            <p:nvPr/>
          </p:nvPicPr>
          <p:blipFill>
            <a:blip r:embed="rId3"/>
            <a:srcRect/>
            <a:stretch>
              <a:fillRect/>
            </a:stretch>
          </p:blipFill>
          <p:spPr bwMode="auto">
            <a:xfrm>
              <a:off x="1728" y="1728"/>
              <a:ext cx="1100" cy="214"/>
            </a:xfrm>
            <a:prstGeom prst="rect">
              <a:avLst/>
            </a:prstGeom>
            <a:noFill/>
            <a:ln w="9525">
              <a:noFill/>
              <a:miter lim="800000"/>
              <a:headEnd/>
              <a:tailEnd/>
            </a:ln>
          </p:spPr>
        </p:pic>
        <p:pic>
          <p:nvPicPr>
            <p:cNvPr id="18444" name="Picture 10"/>
            <p:cNvPicPr>
              <a:picLocks noChangeAspect="1" noChangeArrowheads="1"/>
            </p:cNvPicPr>
            <p:nvPr/>
          </p:nvPicPr>
          <p:blipFill>
            <a:blip r:embed="rId4"/>
            <a:srcRect/>
            <a:stretch>
              <a:fillRect/>
            </a:stretch>
          </p:blipFill>
          <p:spPr bwMode="auto">
            <a:xfrm>
              <a:off x="1728" y="1977"/>
              <a:ext cx="603" cy="183"/>
            </a:xfrm>
            <a:prstGeom prst="rect">
              <a:avLst/>
            </a:prstGeom>
            <a:noFill/>
            <a:ln w="9525">
              <a:noFill/>
              <a:miter lim="800000"/>
              <a:headEnd/>
              <a:tailEnd/>
            </a:ln>
          </p:spPr>
        </p:pic>
        <p:sp>
          <p:nvSpPr>
            <p:cNvPr id="18445" name="Text Box 12"/>
            <p:cNvSpPr txBox="1">
              <a:spLocks noChangeArrowheads="1"/>
            </p:cNvSpPr>
            <p:nvPr/>
          </p:nvSpPr>
          <p:spPr bwMode="auto">
            <a:xfrm>
              <a:off x="288" y="1680"/>
              <a:ext cx="1776" cy="231"/>
            </a:xfrm>
            <a:prstGeom prst="rect">
              <a:avLst/>
            </a:prstGeom>
            <a:noFill/>
            <a:ln w="9525">
              <a:noFill/>
              <a:miter lim="800000"/>
              <a:headEnd/>
              <a:tailEnd/>
            </a:ln>
          </p:spPr>
          <p:txBody>
            <a:bodyPr>
              <a:spAutoFit/>
            </a:bodyPr>
            <a:lstStyle/>
            <a:p>
              <a:pPr>
                <a:spcBef>
                  <a:spcPct val="50000"/>
                </a:spcBef>
              </a:pPr>
              <a:r>
                <a:rPr lang="en-US">
                  <a:solidFill>
                    <a:srgbClr val="CC00CC"/>
                  </a:solidFill>
                </a:rPr>
                <a:t>Dry air mass balance</a:t>
              </a:r>
            </a:p>
          </p:txBody>
        </p:sp>
        <p:sp>
          <p:nvSpPr>
            <p:cNvPr id="18446" name="Text Box 13"/>
            <p:cNvSpPr txBox="1">
              <a:spLocks noChangeArrowheads="1"/>
            </p:cNvSpPr>
            <p:nvPr/>
          </p:nvSpPr>
          <p:spPr bwMode="auto">
            <a:xfrm>
              <a:off x="288" y="1920"/>
              <a:ext cx="1584" cy="231"/>
            </a:xfrm>
            <a:prstGeom prst="rect">
              <a:avLst/>
            </a:prstGeom>
            <a:noFill/>
            <a:ln w="9525">
              <a:noFill/>
              <a:miter lim="800000"/>
              <a:headEnd/>
              <a:tailEnd/>
            </a:ln>
          </p:spPr>
          <p:txBody>
            <a:bodyPr>
              <a:spAutoFit/>
            </a:bodyPr>
            <a:lstStyle/>
            <a:p>
              <a:pPr>
                <a:spcBef>
                  <a:spcPct val="50000"/>
                </a:spcBef>
              </a:pPr>
              <a:r>
                <a:rPr lang="en-US">
                  <a:solidFill>
                    <a:srgbClr val="CC00CC"/>
                  </a:solidFill>
                </a:rPr>
                <a:t>Water mass balance</a:t>
              </a:r>
            </a:p>
          </p:txBody>
        </p:sp>
        <p:sp>
          <p:nvSpPr>
            <p:cNvPr id="18447" name="Text Box 14"/>
            <p:cNvSpPr txBox="1">
              <a:spLocks noChangeArrowheads="1"/>
            </p:cNvSpPr>
            <p:nvPr/>
          </p:nvSpPr>
          <p:spPr bwMode="auto">
            <a:xfrm>
              <a:off x="288" y="2112"/>
              <a:ext cx="1200" cy="231"/>
            </a:xfrm>
            <a:prstGeom prst="rect">
              <a:avLst/>
            </a:prstGeom>
            <a:noFill/>
            <a:ln w="9525">
              <a:noFill/>
              <a:miter lim="800000"/>
              <a:headEnd/>
              <a:tailEnd/>
            </a:ln>
          </p:spPr>
          <p:txBody>
            <a:bodyPr>
              <a:spAutoFit/>
            </a:bodyPr>
            <a:lstStyle/>
            <a:p>
              <a:pPr>
                <a:spcBef>
                  <a:spcPct val="50000"/>
                </a:spcBef>
              </a:pPr>
              <a:r>
                <a:rPr lang="en-US">
                  <a:solidFill>
                    <a:srgbClr val="CC00CC"/>
                  </a:solidFill>
                </a:rPr>
                <a:t>Energy balance</a:t>
              </a:r>
            </a:p>
          </p:txBody>
        </p:sp>
      </p:grpSp>
      <p:pic>
        <p:nvPicPr>
          <p:cNvPr id="18438" name="Picture 20"/>
          <p:cNvPicPr>
            <a:picLocks noChangeAspect="1" noChangeArrowheads="1"/>
          </p:cNvPicPr>
          <p:nvPr/>
        </p:nvPicPr>
        <p:blipFill>
          <a:blip r:embed="rId5"/>
          <a:srcRect/>
          <a:stretch>
            <a:fillRect/>
          </a:stretch>
        </p:blipFill>
        <p:spPr bwMode="auto">
          <a:xfrm>
            <a:off x="381000" y="4000500"/>
            <a:ext cx="3352800" cy="2781300"/>
          </a:xfrm>
          <a:prstGeom prst="rect">
            <a:avLst/>
          </a:prstGeom>
          <a:noFill/>
          <a:ln w="9525">
            <a:noFill/>
            <a:miter lim="800000"/>
            <a:headEnd/>
            <a:tailEnd/>
          </a:ln>
        </p:spPr>
      </p:pic>
      <p:pic>
        <p:nvPicPr>
          <p:cNvPr id="18439" name="Picture 22"/>
          <p:cNvPicPr>
            <a:picLocks noChangeAspect="1" noChangeArrowheads="1"/>
          </p:cNvPicPr>
          <p:nvPr/>
        </p:nvPicPr>
        <p:blipFill>
          <a:blip r:embed="rId6"/>
          <a:srcRect/>
          <a:stretch>
            <a:fillRect/>
          </a:stretch>
        </p:blipFill>
        <p:spPr bwMode="auto">
          <a:xfrm>
            <a:off x="5457825" y="2028825"/>
            <a:ext cx="3533775" cy="4752975"/>
          </a:xfrm>
          <a:prstGeom prst="rect">
            <a:avLst/>
          </a:prstGeom>
          <a:noFill/>
          <a:ln w="9525">
            <a:noFill/>
            <a:miter lim="800000"/>
            <a:headEnd/>
            <a:tailEnd/>
          </a:ln>
        </p:spPr>
      </p:pic>
      <p:sp>
        <p:nvSpPr>
          <p:cNvPr id="18440" name="Rectangle 11"/>
          <p:cNvSpPr>
            <a:spLocks noChangeArrowheads="1"/>
          </p:cNvSpPr>
          <p:nvPr/>
        </p:nvSpPr>
        <p:spPr bwMode="auto">
          <a:xfrm>
            <a:off x="304800" y="1260475"/>
            <a:ext cx="5562600" cy="1101725"/>
          </a:xfrm>
          <a:prstGeom prst="rect">
            <a:avLst/>
          </a:prstGeom>
          <a:noFill/>
          <a:ln w="9525">
            <a:noFill/>
            <a:miter lim="800000"/>
            <a:headEnd/>
            <a:tailEnd/>
          </a:ln>
        </p:spPr>
        <p:txBody>
          <a:bodyPr>
            <a:spAutoFit/>
          </a:bodyPr>
          <a:lstStyle/>
          <a:p>
            <a:pPr>
              <a:spcBef>
                <a:spcPct val="10000"/>
              </a:spcBef>
            </a:pPr>
            <a:r>
              <a:rPr lang="en-US" sz="1600">
                <a:solidFill>
                  <a:srgbClr val="CC00CC"/>
                </a:solidFill>
              </a:rPr>
              <a:t>Cooling can be accomplished by passing the air over some coils through which a refrigerant or chilled water flows.</a:t>
            </a:r>
          </a:p>
          <a:p>
            <a:pPr>
              <a:spcBef>
                <a:spcPct val="10000"/>
              </a:spcBef>
            </a:pPr>
            <a:r>
              <a:rPr lang="en-US" sz="1600"/>
              <a:t>Heating and cooling appear as a horizontal line since no moisture is added to or removed from the air.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Slayt Numarası Yer Tutucusu"/>
          <p:cNvSpPr>
            <a:spLocks noGrp="1"/>
          </p:cNvSpPr>
          <p:nvPr>
            <p:ph type="sldNum" sz="quarter" idx="12"/>
          </p:nvPr>
        </p:nvSpPr>
        <p:spPr>
          <a:noFill/>
        </p:spPr>
        <p:txBody>
          <a:bodyPr/>
          <a:lstStyle/>
          <a:p>
            <a:fld id="{8C7B69E3-B70E-4B32-BF0B-0C56FDD32EBB}" type="slidenum">
              <a:rPr lang="en-US" smtClean="0"/>
              <a:pPr/>
              <a:t>18</a:t>
            </a:fld>
            <a:endParaRPr lang="en-US" smtClean="0"/>
          </a:p>
        </p:txBody>
      </p:sp>
      <p:sp>
        <p:nvSpPr>
          <p:cNvPr id="19459" name="Rectangle 2"/>
          <p:cNvSpPr>
            <a:spLocks noChangeArrowheads="1"/>
          </p:cNvSpPr>
          <p:nvPr/>
        </p:nvSpPr>
        <p:spPr bwMode="auto">
          <a:xfrm>
            <a:off x="304800" y="76200"/>
            <a:ext cx="3908425" cy="430213"/>
          </a:xfrm>
          <a:prstGeom prst="rect">
            <a:avLst/>
          </a:prstGeom>
          <a:noFill/>
          <a:ln w="9525">
            <a:noFill/>
            <a:miter lim="800000"/>
            <a:headEnd/>
            <a:tailEnd/>
          </a:ln>
        </p:spPr>
        <p:txBody>
          <a:bodyPr wrap="none">
            <a:spAutoFit/>
          </a:bodyPr>
          <a:lstStyle/>
          <a:p>
            <a:r>
              <a:rPr lang="en-US" sz="2200" b="1">
                <a:solidFill>
                  <a:srgbClr val="FF3300"/>
                </a:solidFill>
              </a:rPr>
              <a:t>Heating with Humidification</a:t>
            </a:r>
          </a:p>
        </p:txBody>
      </p:sp>
      <p:sp>
        <p:nvSpPr>
          <p:cNvPr id="19460" name="Rectangle 8"/>
          <p:cNvSpPr>
            <a:spLocks noChangeArrowheads="1"/>
          </p:cNvSpPr>
          <p:nvPr/>
        </p:nvSpPr>
        <p:spPr bwMode="auto">
          <a:xfrm>
            <a:off x="304800" y="457200"/>
            <a:ext cx="8382000" cy="915988"/>
          </a:xfrm>
          <a:prstGeom prst="rect">
            <a:avLst/>
          </a:prstGeom>
          <a:noFill/>
          <a:ln w="9525">
            <a:noFill/>
            <a:miter lim="800000"/>
            <a:headEnd/>
            <a:tailEnd/>
          </a:ln>
        </p:spPr>
        <p:txBody>
          <a:bodyPr>
            <a:spAutoFit/>
          </a:bodyPr>
          <a:lstStyle/>
          <a:p>
            <a:r>
              <a:rPr lang="en-US"/>
              <a:t>Problems with the low relative humidity resulting from simple heating can be eliminated by humidifying the heated air. This is accomplished by passing the air first through a heating section and then through a humidifying section.</a:t>
            </a:r>
          </a:p>
        </p:txBody>
      </p:sp>
      <p:sp>
        <p:nvSpPr>
          <p:cNvPr id="19461" name="Line 9"/>
          <p:cNvSpPr>
            <a:spLocks noChangeShapeType="1"/>
          </p:cNvSpPr>
          <p:nvPr/>
        </p:nvSpPr>
        <p:spPr bwMode="auto">
          <a:xfrm>
            <a:off x="2667000" y="3276600"/>
            <a:ext cx="304800" cy="0"/>
          </a:xfrm>
          <a:prstGeom prst="line">
            <a:avLst/>
          </a:prstGeom>
          <a:noFill/>
          <a:ln w="25400">
            <a:solidFill>
              <a:srgbClr val="0000FF"/>
            </a:solidFill>
            <a:round/>
            <a:headEnd/>
            <a:tailEnd type="triangle" w="med" len="med"/>
          </a:ln>
        </p:spPr>
        <p:txBody>
          <a:bodyPr/>
          <a:lstStyle/>
          <a:p>
            <a:endParaRPr lang="tr-TR"/>
          </a:p>
        </p:txBody>
      </p:sp>
      <p:pic>
        <p:nvPicPr>
          <p:cNvPr id="19462" name="Picture 12"/>
          <p:cNvPicPr>
            <a:picLocks noChangeAspect="1" noChangeArrowheads="1"/>
          </p:cNvPicPr>
          <p:nvPr/>
        </p:nvPicPr>
        <p:blipFill>
          <a:blip r:embed="rId2"/>
          <a:srcRect/>
          <a:stretch>
            <a:fillRect/>
          </a:stretch>
        </p:blipFill>
        <p:spPr bwMode="auto">
          <a:xfrm>
            <a:off x="381000" y="3590925"/>
            <a:ext cx="3648075" cy="3190875"/>
          </a:xfrm>
          <a:prstGeom prst="rect">
            <a:avLst/>
          </a:prstGeom>
          <a:noFill/>
          <a:ln w="9525">
            <a:noFill/>
            <a:miter lim="800000"/>
            <a:headEnd/>
            <a:tailEnd/>
          </a:ln>
        </p:spPr>
      </p:pic>
      <p:pic>
        <p:nvPicPr>
          <p:cNvPr id="19463" name="Picture 13"/>
          <p:cNvPicPr>
            <a:picLocks noChangeAspect="1" noChangeArrowheads="1"/>
          </p:cNvPicPr>
          <p:nvPr/>
        </p:nvPicPr>
        <p:blipFill>
          <a:blip r:embed="rId3"/>
          <a:srcRect/>
          <a:stretch>
            <a:fillRect/>
          </a:stretch>
        </p:blipFill>
        <p:spPr bwMode="auto">
          <a:xfrm>
            <a:off x="5286375" y="2819400"/>
            <a:ext cx="3629025" cy="3933825"/>
          </a:xfrm>
          <a:prstGeom prst="rect">
            <a:avLst/>
          </a:prstGeom>
          <a:noFill/>
          <a:ln w="9525">
            <a:noFill/>
            <a:miter lim="800000"/>
            <a:headEnd/>
            <a:tailEnd/>
          </a:ln>
        </p:spPr>
      </p:pic>
      <p:pic>
        <p:nvPicPr>
          <p:cNvPr id="19464" name="Picture 14"/>
          <p:cNvPicPr>
            <a:picLocks noChangeAspect="1" noChangeArrowheads="1"/>
          </p:cNvPicPr>
          <p:nvPr/>
        </p:nvPicPr>
        <p:blipFill>
          <a:blip r:embed="rId4"/>
          <a:srcRect/>
          <a:stretch>
            <a:fillRect/>
          </a:stretch>
        </p:blipFill>
        <p:spPr bwMode="auto">
          <a:xfrm>
            <a:off x="381000" y="1371600"/>
            <a:ext cx="6629400" cy="1552575"/>
          </a:xfrm>
          <a:prstGeom prst="rect">
            <a:avLst/>
          </a:prstGeom>
          <a:noFill/>
          <a:ln w="9525">
            <a:noFill/>
            <a:miter lim="800000"/>
            <a:headEnd/>
            <a:tailEnd/>
          </a:ln>
        </p:spPr>
      </p:pic>
      <p:pic>
        <p:nvPicPr>
          <p:cNvPr id="19465" name="Picture 17"/>
          <p:cNvPicPr>
            <a:picLocks noChangeAspect="1" noChangeArrowheads="1"/>
          </p:cNvPicPr>
          <p:nvPr/>
        </p:nvPicPr>
        <p:blipFill>
          <a:blip r:embed="rId5"/>
          <a:srcRect/>
          <a:stretch>
            <a:fillRect/>
          </a:stretch>
        </p:blipFill>
        <p:spPr bwMode="auto">
          <a:xfrm>
            <a:off x="3048000" y="3086100"/>
            <a:ext cx="2000250" cy="342900"/>
          </a:xfrm>
          <a:prstGeom prst="rect">
            <a:avLst/>
          </a:prstGeom>
          <a:noFill/>
          <a:ln w="9525">
            <a:noFill/>
            <a:miter lim="800000"/>
            <a:headEnd/>
            <a:tailEnd/>
          </a:ln>
        </p:spPr>
      </p:pic>
      <p:pic>
        <p:nvPicPr>
          <p:cNvPr id="19466" name="Picture 18"/>
          <p:cNvPicPr>
            <a:picLocks noChangeAspect="1" noChangeArrowheads="1"/>
          </p:cNvPicPr>
          <p:nvPr/>
        </p:nvPicPr>
        <p:blipFill>
          <a:blip r:embed="rId6"/>
          <a:srcRect/>
          <a:stretch>
            <a:fillRect/>
          </a:stretch>
        </p:blipFill>
        <p:spPr bwMode="auto">
          <a:xfrm>
            <a:off x="381000" y="3048000"/>
            <a:ext cx="2219325" cy="381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Slayt Numarası Yer Tutucusu"/>
          <p:cNvSpPr>
            <a:spLocks noGrp="1"/>
          </p:cNvSpPr>
          <p:nvPr>
            <p:ph type="sldNum" sz="quarter" idx="12"/>
          </p:nvPr>
        </p:nvSpPr>
        <p:spPr>
          <a:noFill/>
        </p:spPr>
        <p:txBody>
          <a:bodyPr/>
          <a:lstStyle/>
          <a:p>
            <a:fld id="{B59A4D0B-300B-4A3C-A68A-647D1C80DA96}" type="slidenum">
              <a:rPr lang="en-US" smtClean="0"/>
              <a:pPr/>
              <a:t>19</a:t>
            </a:fld>
            <a:endParaRPr lang="en-US" smtClean="0"/>
          </a:p>
        </p:txBody>
      </p:sp>
      <p:sp>
        <p:nvSpPr>
          <p:cNvPr id="20483" name="6 Dikdörtgen"/>
          <p:cNvSpPr>
            <a:spLocks noChangeArrowheads="1"/>
          </p:cNvSpPr>
          <p:nvPr/>
        </p:nvSpPr>
        <p:spPr bwMode="auto">
          <a:xfrm>
            <a:off x="304800" y="434975"/>
            <a:ext cx="4267200" cy="400050"/>
          </a:xfrm>
          <a:prstGeom prst="rect">
            <a:avLst/>
          </a:prstGeom>
          <a:noFill/>
          <a:ln w="9525">
            <a:noFill/>
            <a:miter lim="800000"/>
            <a:headEnd/>
            <a:tailEnd/>
          </a:ln>
        </p:spPr>
        <p:txBody>
          <a:bodyPr>
            <a:spAutoFit/>
          </a:bodyPr>
          <a:lstStyle/>
          <a:p>
            <a:r>
              <a:rPr lang="en-US" sz="2000" b="1"/>
              <a:t>Heating and Humidification of Air</a:t>
            </a:r>
            <a:endParaRPr lang="tr-TR" sz="2000"/>
          </a:p>
        </p:txBody>
      </p:sp>
      <p:pic>
        <p:nvPicPr>
          <p:cNvPr id="20484" name="Picture 7"/>
          <p:cNvPicPr>
            <a:picLocks noChangeAspect="1" noChangeArrowheads="1"/>
          </p:cNvPicPr>
          <p:nvPr/>
        </p:nvPicPr>
        <p:blipFill>
          <a:blip r:embed="rId2"/>
          <a:srcRect/>
          <a:stretch>
            <a:fillRect/>
          </a:stretch>
        </p:blipFill>
        <p:spPr bwMode="auto">
          <a:xfrm>
            <a:off x="381000" y="1019175"/>
            <a:ext cx="4152900" cy="2105025"/>
          </a:xfrm>
          <a:prstGeom prst="rect">
            <a:avLst/>
          </a:prstGeom>
          <a:noFill/>
          <a:ln w="9525">
            <a:noFill/>
            <a:miter lim="800000"/>
            <a:headEnd/>
            <a:tailEnd/>
          </a:ln>
        </p:spPr>
      </p:pic>
      <p:pic>
        <p:nvPicPr>
          <p:cNvPr id="20485" name="Picture 8"/>
          <p:cNvPicPr>
            <a:picLocks noChangeAspect="1" noChangeArrowheads="1"/>
          </p:cNvPicPr>
          <p:nvPr/>
        </p:nvPicPr>
        <p:blipFill>
          <a:blip r:embed="rId3"/>
          <a:srcRect/>
          <a:stretch>
            <a:fillRect/>
          </a:stretch>
        </p:blipFill>
        <p:spPr bwMode="auto">
          <a:xfrm>
            <a:off x="4752975" y="533400"/>
            <a:ext cx="3857625" cy="4152900"/>
          </a:xfrm>
          <a:prstGeom prst="rect">
            <a:avLst/>
          </a:prstGeom>
          <a:noFill/>
          <a:ln w="9525">
            <a:noFill/>
            <a:miter lim="800000"/>
            <a:headEnd/>
            <a:tailEnd/>
          </a:ln>
        </p:spPr>
      </p:pic>
      <p:pic>
        <p:nvPicPr>
          <p:cNvPr id="20486" name="Picture 9"/>
          <p:cNvPicPr>
            <a:picLocks noChangeAspect="1" noChangeArrowheads="1"/>
          </p:cNvPicPr>
          <p:nvPr/>
        </p:nvPicPr>
        <p:blipFill>
          <a:blip r:embed="rId4"/>
          <a:srcRect/>
          <a:stretch>
            <a:fillRect/>
          </a:stretch>
        </p:blipFill>
        <p:spPr bwMode="auto">
          <a:xfrm>
            <a:off x="457200" y="4924425"/>
            <a:ext cx="6629400" cy="15525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Slayt Numarası Yer Tutucusu"/>
          <p:cNvSpPr>
            <a:spLocks noGrp="1"/>
          </p:cNvSpPr>
          <p:nvPr>
            <p:ph type="sldNum" sz="quarter" idx="12"/>
          </p:nvPr>
        </p:nvSpPr>
        <p:spPr>
          <a:noFill/>
        </p:spPr>
        <p:txBody>
          <a:bodyPr/>
          <a:lstStyle/>
          <a:p>
            <a:fld id="{9B83ED4D-AD69-4B32-A10D-C8B132D6D36F}" type="slidenum">
              <a:rPr lang="en-US" smtClean="0"/>
              <a:pPr/>
              <a:t>2</a:t>
            </a:fld>
            <a:endParaRPr lang="en-US" smtClean="0"/>
          </a:p>
        </p:txBody>
      </p:sp>
      <p:sp>
        <p:nvSpPr>
          <p:cNvPr id="3075" name="Rectangle 2"/>
          <p:cNvSpPr>
            <a:spLocks noChangeArrowheads="1"/>
          </p:cNvSpPr>
          <p:nvPr/>
        </p:nvSpPr>
        <p:spPr bwMode="auto">
          <a:xfrm>
            <a:off x="990600" y="322263"/>
            <a:ext cx="2235200" cy="579437"/>
          </a:xfrm>
          <a:prstGeom prst="rect">
            <a:avLst/>
          </a:prstGeom>
          <a:noFill/>
          <a:ln w="9525">
            <a:noFill/>
            <a:miter lim="800000"/>
            <a:headEnd/>
            <a:tailEnd/>
          </a:ln>
        </p:spPr>
        <p:txBody>
          <a:bodyPr wrap="none">
            <a:spAutoFit/>
          </a:bodyPr>
          <a:lstStyle/>
          <a:p>
            <a:r>
              <a:rPr lang="en-US" sz="3200" b="1">
                <a:solidFill>
                  <a:srgbClr val="C00000"/>
                </a:solidFill>
              </a:rPr>
              <a:t>Objectives</a:t>
            </a:r>
          </a:p>
        </p:txBody>
      </p:sp>
      <p:sp>
        <p:nvSpPr>
          <p:cNvPr id="3076" name="Rectangle 3"/>
          <p:cNvSpPr>
            <a:spLocks noChangeArrowheads="1"/>
          </p:cNvSpPr>
          <p:nvPr/>
        </p:nvSpPr>
        <p:spPr bwMode="auto">
          <a:xfrm>
            <a:off x="685800" y="990600"/>
            <a:ext cx="7315200" cy="4838700"/>
          </a:xfrm>
          <a:prstGeom prst="rect">
            <a:avLst/>
          </a:prstGeom>
          <a:noFill/>
          <a:ln w="9525">
            <a:noFill/>
            <a:miter lim="800000"/>
            <a:headEnd/>
            <a:tailEnd/>
          </a:ln>
        </p:spPr>
        <p:txBody>
          <a:bodyPr>
            <a:spAutoFit/>
          </a:bodyPr>
          <a:lstStyle/>
          <a:p>
            <a:pPr marL="342900" indent="-342900">
              <a:spcBef>
                <a:spcPct val="20000"/>
              </a:spcBef>
              <a:spcAft>
                <a:spcPct val="20000"/>
              </a:spcAft>
              <a:buClr>
                <a:srgbClr val="FF0000"/>
              </a:buClr>
              <a:buFontTx/>
              <a:buChar char="•"/>
            </a:pPr>
            <a:r>
              <a:rPr lang="en-US" sz="2400"/>
              <a:t>Differentiate between </a:t>
            </a:r>
            <a:r>
              <a:rPr lang="en-US" sz="2400" i="1"/>
              <a:t>dry air </a:t>
            </a:r>
            <a:r>
              <a:rPr lang="en-US" sz="2400"/>
              <a:t>and </a:t>
            </a:r>
            <a:r>
              <a:rPr lang="en-US" sz="2400" i="1"/>
              <a:t>atmospheric air</a:t>
            </a:r>
            <a:r>
              <a:rPr lang="en-US" sz="2400"/>
              <a:t>.</a:t>
            </a:r>
          </a:p>
          <a:p>
            <a:pPr marL="342900" indent="-342900">
              <a:spcBef>
                <a:spcPct val="20000"/>
              </a:spcBef>
              <a:spcAft>
                <a:spcPct val="20000"/>
              </a:spcAft>
              <a:buClr>
                <a:srgbClr val="FF0000"/>
              </a:buClr>
              <a:buFontTx/>
              <a:buChar char="•"/>
            </a:pPr>
            <a:r>
              <a:rPr lang="en-US" sz="2400">
                <a:solidFill>
                  <a:srgbClr val="CC00CC"/>
                </a:solidFill>
              </a:rPr>
              <a:t>Define and calculate the specific and relative humidity of atmospheric air.</a:t>
            </a:r>
          </a:p>
          <a:p>
            <a:pPr marL="342900" indent="-342900">
              <a:spcBef>
                <a:spcPct val="20000"/>
              </a:spcBef>
              <a:spcAft>
                <a:spcPct val="20000"/>
              </a:spcAft>
              <a:buClr>
                <a:srgbClr val="FF0000"/>
              </a:buClr>
              <a:buFontTx/>
              <a:buChar char="•"/>
            </a:pPr>
            <a:r>
              <a:rPr lang="en-US" sz="2400"/>
              <a:t>Calculate the dew-point temperature of atmospheric air.</a:t>
            </a:r>
          </a:p>
          <a:p>
            <a:pPr marL="342900" indent="-342900">
              <a:spcBef>
                <a:spcPct val="20000"/>
              </a:spcBef>
              <a:spcAft>
                <a:spcPct val="20000"/>
              </a:spcAft>
              <a:buClr>
                <a:srgbClr val="FF0000"/>
              </a:buClr>
              <a:buFontTx/>
              <a:buChar char="•"/>
            </a:pPr>
            <a:r>
              <a:rPr lang="en-US" sz="2400">
                <a:solidFill>
                  <a:srgbClr val="CC00CC"/>
                </a:solidFill>
              </a:rPr>
              <a:t>Relate the adiabatic saturation temperature and wet-bulb temperatures of atmospheric air.</a:t>
            </a:r>
          </a:p>
          <a:p>
            <a:pPr marL="342900" indent="-342900">
              <a:spcBef>
                <a:spcPct val="20000"/>
              </a:spcBef>
              <a:spcAft>
                <a:spcPct val="20000"/>
              </a:spcAft>
              <a:buClr>
                <a:srgbClr val="FF0000"/>
              </a:buClr>
              <a:buFontTx/>
              <a:buChar char="•"/>
            </a:pPr>
            <a:r>
              <a:rPr lang="en-US" sz="2400"/>
              <a:t>Use the psychrometric chart as a tool to determine the properties of atmospheric air.</a:t>
            </a:r>
          </a:p>
          <a:p>
            <a:pPr marL="342900" indent="-342900">
              <a:spcBef>
                <a:spcPct val="20000"/>
              </a:spcBef>
              <a:spcAft>
                <a:spcPct val="20000"/>
              </a:spcAft>
              <a:buClr>
                <a:srgbClr val="FF0000"/>
              </a:buClr>
              <a:buFontTx/>
              <a:buChar char="•"/>
            </a:pPr>
            <a:r>
              <a:rPr lang="en-US" sz="2400">
                <a:solidFill>
                  <a:srgbClr val="CC00CC"/>
                </a:solidFill>
              </a:rPr>
              <a:t>Apply the principles of the conservation of mass and energy to various air-conditioning processes.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Slayt Numarası Yer Tutucusu"/>
          <p:cNvSpPr>
            <a:spLocks noGrp="1"/>
          </p:cNvSpPr>
          <p:nvPr>
            <p:ph type="sldNum" sz="quarter" idx="12"/>
          </p:nvPr>
        </p:nvSpPr>
        <p:spPr>
          <a:noFill/>
        </p:spPr>
        <p:txBody>
          <a:bodyPr/>
          <a:lstStyle/>
          <a:p>
            <a:fld id="{DCB1F442-6E82-4542-B3C2-F4C2AB15512E}" type="slidenum">
              <a:rPr lang="en-US" smtClean="0"/>
              <a:pPr/>
              <a:t>20</a:t>
            </a:fld>
            <a:endParaRPr lang="en-US" smtClean="0"/>
          </a:p>
        </p:txBody>
      </p:sp>
      <p:sp>
        <p:nvSpPr>
          <p:cNvPr id="21507" name="Rectangle 2"/>
          <p:cNvSpPr>
            <a:spLocks noChangeArrowheads="1"/>
          </p:cNvSpPr>
          <p:nvPr/>
        </p:nvSpPr>
        <p:spPr bwMode="auto">
          <a:xfrm>
            <a:off x="241300" y="152400"/>
            <a:ext cx="4254500" cy="430213"/>
          </a:xfrm>
          <a:prstGeom prst="rect">
            <a:avLst/>
          </a:prstGeom>
          <a:noFill/>
          <a:ln w="9525">
            <a:noFill/>
            <a:miter lim="800000"/>
            <a:headEnd/>
            <a:tailEnd/>
          </a:ln>
        </p:spPr>
        <p:txBody>
          <a:bodyPr wrap="none">
            <a:spAutoFit/>
          </a:bodyPr>
          <a:lstStyle/>
          <a:p>
            <a:r>
              <a:rPr lang="en-US" sz="2200" b="1">
                <a:solidFill>
                  <a:srgbClr val="FF3300"/>
                </a:solidFill>
              </a:rPr>
              <a:t>Cooling with Dehumidification</a:t>
            </a:r>
          </a:p>
        </p:txBody>
      </p:sp>
      <p:sp>
        <p:nvSpPr>
          <p:cNvPr id="21508" name="Rectangle 7"/>
          <p:cNvSpPr>
            <a:spLocks noChangeArrowheads="1"/>
          </p:cNvSpPr>
          <p:nvPr/>
        </p:nvSpPr>
        <p:spPr bwMode="auto">
          <a:xfrm>
            <a:off x="228600" y="533400"/>
            <a:ext cx="8305800" cy="1138238"/>
          </a:xfrm>
          <a:prstGeom prst="rect">
            <a:avLst/>
          </a:prstGeom>
          <a:noFill/>
          <a:ln w="9525">
            <a:noFill/>
            <a:miter lim="800000"/>
            <a:headEnd/>
            <a:tailEnd/>
          </a:ln>
        </p:spPr>
        <p:txBody>
          <a:bodyPr>
            <a:spAutoFit/>
          </a:bodyPr>
          <a:lstStyle/>
          <a:p>
            <a:r>
              <a:rPr lang="en-US" sz="1700"/>
              <a:t>The specific humidity of air remains constant during a simple cooling process, but its relative humidity increases. If the relative humidity reaches undesirably high levels, it may be necessary to remove some moisture from the air, that is, to dehumidify it. This requires cooling the air below its dew-point temperature.</a:t>
            </a:r>
          </a:p>
        </p:txBody>
      </p:sp>
      <p:pic>
        <p:nvPicPr>
          <p:cNvPr id="21509" name="Picture 9"/>
          <p:cNvPicPr>
            <a:picLocks noChangeAspect="1" noChangeArrowheads="1"/>
          </p:cNvPicPr>
          <p:nvPr/>
        </p:nvPicPr>
        <p:blipFill>
          <a:blip r:embed="rId2"/>
          <a:srcRect/>
          <a:stretch>
            <a:fillRect/>
          </a:stretch>
        </p:blipFill>
        <p:spPr bwMode="auto">
          <a:xfrm>
            <a:off x="4953000" y="2562225"/>
            <a:ext cx="4067175" cy="4219575"/>
          </a:xfrm>
          <a:prstGeom prst="rect">
            <a:avLst/>
          </a:prstGeom>
          <a:noFill/>
          <a:ln w="9525">
            <a:noFill/>
            <a:miter lim="800000"/>
            <a:headEnd/>
            <a:tailEnd/>
          </a:ln>
        </p:spPr>
      </p:pic>
      <p:pic>
        <p:nvPicPr>
          <p:cNvPr id="21510" name="Picture 8"/>
          <p:cNvPicPr>
            <a:picLocks noChangeAspect="1" noChangeArrowheads="1"/>
          </p:cNvPicPr>
          <p:nvPr/>
        </p:nvPicPr>
        <p:blipFill>
          <a:blip r:embed="rId3"/>
          <a:srcRect/>
          <a:stretch>
            <a:fillRect/>
          </a:stretch>
        </p:blipFill>
        <p:spPr bwMode="auto">
          <a:xfrm>
            <a:off x="400050" y="3886200"/>
            <a:ext cx="4171950" cy="2790825"/>
          </a:xfrm>
          <a:prstGeom prst="rect">
            <a:avLst/>
          </a:prstGeom>
          <a:noFill/>
          <a:ln w="9525">
            <a:noFill/>
            <a:miter lim="800000"/>
            <a:headEnd/>
            <a:tailEnd/>
          </a:ln>
        </p:spPr>
      </p:pic>
      <p:pic>
        <p:nvPicPr>
          <p:cNvPr id="21511" name="Picture 10"/>
          <p:cNvPicPr>
            <a:picLocks noChangeAspect="1" noChangeArrowheads="1"/>
          </p:cNvPicPr>
          <p:nvPr/>
        </p:nvPicPr>
        <p:blipFill>
          <a:blip r:embed="rId4"/>
          <a:srcRect/>
          <a:stretch>
            <a:fillRect/>
          </a:stretch>
        </p:blipFill>
        <p:spPr bwMode="auto">
          <a:xfrm>
            <a:off x="209550" y="1724025"/>
            <a:ext cx="7258050" cy="17811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Slayt Numarası Yer Tutucusu"/>
          <p:cNvSpPr>
            <a:spLocks noGrp="1"/>
          </p:cNvSpPr>
          <p:nvPr>
            <p:ph type="sldNum" sz="quarter" idx="12"/>
          </p:nvPr>
        </p:nvSpPr>
        <p:spPr>
          <a:noFill/>
        </p:spPr>
        <p:txBody>
          <a:bodyPr/>
          <a:lstStyle/>
          <a:p>
            <a:fld id="{2F35CEAB-704C-403F-AEA5-849D4109133A}" type="slidenum">
              <a:rPr lang="en-US" smtClean="0"/>
              <a:pPr/>
              <a:t>21</a:t>
            </a:fld>
            <a:endParaRPr lang="en-US" smtClean="0"/>
          </a:p>
        </p:txBody>
      </p:sp>
      <p:sp>
        <p:nvSpPr>
          <p:cNvPr id="22531" name="Rectangle 2"/>
          <p:cNvSpPr>
            <a:spLocks noChangeArrowheads="1"/>
          </p:cNvSpPr>
          <p:nvPr/>
        </p:nvSpPr>
        <p:spPr bwMode="auto">
          <a:xfrm>
            <a:off x="5105400" y="152400"/>
            <a:ext cx="2917825" cy="430213"/>
          </a:xfrm>
          <a:prstGeom prst="rect">
            <a:avLst/>
          </a:prstGeom>
          <a:noFill/>
          <a:ln w="9525">
            <a:noFill/>
            <a:miter lim="800000"/>
            <a:headEnd/>
            <a:tailEnd/>
          </a:ln>
        </p:spPr>
        <p:txBody>
          <a:bodyPr wrap="none">
            <a:spAutoFit/>
          </a:bodyPr>
          <a:lstStyle/>
          <a:p>
            <a:r>
              <a:rPr lang="en-US" sz="2200" b="1">
                <a:solidFill>
                  <a:srgbClr val="FF3300"/>
                </a:solidFill>
              </a:rPr>
              <a:t>Evaporative Cooling</a:t>
            </a:r>
          </a:p>
        </p:txBody>
      </p:sp>
      <p:sp>
        <p:nvSpPr>
          <p:cNvPr id="22532" name="Rectangle 8"/>
          <p:cNvSpPr>
            <a:spLocks noChangeArrowheads="1"/>
          </p:cNvSpPr>
          <p:nvPr/>
        </p:nvSpPr>
        <p:spPr bwMode="auto">
          <a:xfrm>
            <a:off x="152400" y="201613"/>
            <a:ext cx="4876800" cy="2236787"/>
          </a:xfrm>
          <a:prstGeom prst="rect">
            <a:avLst/>
          </a:prstGeom>
          <a:noFill/>
          <a:ln w="9525">
            <a:noFill/>
            <a:miter lim="800000"/>
            <a:headEnd/>
            <a:tailEnd/>
          </a:ln>
        </p:spPr>
        <p:txBody>
          <a:bodyPr>
            <a:spAutoFit/>
          </a:bodyPr>
          <a:lstStyle/>
          <a:p>
            <a:pPr>
              <a:spcBef>
                <a:spcPct val="10000"/>
              </a:spcBef>
              <a:spcAft>
                <a:spcPct val="10000"/>
              </a:spcAft>
            </a:pPr>
            <a:r>
              <a:rPr lang="en-US" sz="1700"/>
              <a:t>In desert (</a:t>
            </a:r>
            <a:r>
              <a:rPr lang="en-US" sz="1700" i="1">
                <a:solidFill>
                  <a:srgbClr val="CC00CC"/>
                </a:solidFill>
              </a:rPr>
              <a:t>hot and dry</a:t>
            </a:r>
            <a:r>
              <a:rPr lang="en-US" sz="1700"/>
              <a:t>) climates, we can avoid the high cost of conventional cooling by using </a:t>
            </a:r>
            <a:r>
              <a:rPr lang="en-US" sz="1700" i="1">
                <a:solidFill>
                  <a:srgbClr val="CC00CC"/>
                </a:solidFill>
              </a:rPr>
              <a:t>evaporative coolers</a:t>
            </a:r>
            <a:r>
              <a:rPr lang="en-US" sz="1700"/>
              <a:t>, also known as </a:t>
            </a:r>
            <a:r>
              <a:rPr lang="en-US" sz="1700" i="1">
                <a:solidFill>
                  <a:srgbClr val="CC00CC"/>
                </a:solidFill>
              </a:rPr>
              <a:t>swamp coolers</a:t>
            </a:r>
            <a:r>
              <a:rPr lang="en-US" sz="1700"/>
              <a:t>.</a:t>
            </a:r>
          </a:p>
          <a:p>
            <a:pPr>
              <a:spcBef>
                <a:spcPct val="10000"/>
              </a:spcBef>
              <a:spcAft>
                <a:spcPct val="10000"/>
              </a:spcAft>
            </a:pPr>
            <a:r>
              <a:rPr lang="en-US" sz="1700"/>
              <a:t>As water evaporates, the latent heat of vaporization is absorbed from the water body and the surrounding air. As a result, both the water and the air are cooled during the process. </a:t>
            </a:r>
          </a:p>
        </p:txBody>
      </p:sp>
      <p:sp>
        <p:nvSpPr>
          <p:cNvPr id="22533" name="Rectangle 9"/>
          <p:cNvSpPr>
            <a:spLocks noChangeArrowheads="1"/>
          </p:cNvSpPr>
          <p:nvPr/>
        </p:nvSpPr>
        <p:spPr bwMode="auto">
          <a:xfrm>
            <a:off x="5105400" y="577850"/>
            <a:ext cx="3886200" cy="641350"/>
          </a:xfrm>
          <a:prstGeom prst="rect">
            <a:avLst/>
          </a:prstGeom>
          <a:noFill/>
          <a:ln w="9525">
            <a:noFill/>
            <a:miter lim="800000"/>
            <a:headEnd/>
            <a:tailEnd/>
          </a:ln>
        </p:spPr>
        <p:txBody>
          <a:bodyPr>
            <a:spAutoFit/>
          </a:bodyPr>
          <a:lstStyle/>
          <a:p>
            <a:r>
              <a:rPr lang="en-US"/>
              <a:t>This process is essentially identical to adiabatic saturation process.</a:t>
            </a:r>
          </a:p>
        </p:txBody>
      </p:sp>
      <p:pic>
        <p:nvPicPr>
          <p:cNvPr id="22534" name="Picture 12"/>
          <p:cNvPicPr>
            <a:picLocks noChangeAspect="1" noChangeArrowheads="1"/>
          </p:cNvPicPr>
          <p:nvPr/>
        </p:nvPicPr>
        <p:blipFill>
          <a:blip r:embed="rId2"/>
          <a:srcRect/>
          <a:stretch>
            <a:fillRect/>
          </a:stretch>
        </p:blipFill>
        <p:spPr bwMode="auto">
          <a:xfrm>
            <a:off x="228600" y="2486025"/>
            <a:ext cx="3648075" cy="4295775"/>
          </a:xfrm>
          <a:prstGeom prst="rect">
            <a:avLst/>
          </a:prstGeom>
          <a:noFill/>
          <a:ln w="9525">
            <a:noFill/>
            <a:miter lim="800000"/>
            <a:headEnd/>
            <a:tailEnd/>
          </a:ln>
        </p:spPr>
      </p:pic>
      <p:pic>
        <p:nvPicPr>
          <p:cNvPr id="22535" name="Picture 13"/>
          <p:cNvPicPr>
            <a:picLocks noChangeAspect="1" noChangeArrowheads="1"/>
          </p:cNvPicPr>
          <p:nvPr/>
        </p:nvPicPr>
        <p:blipFill>
          <a:blip r:embed="rId3"/>
          <a:srcRect/>
          <a:stretch>
            <a:fillRect/>
          </a:stretch>
        </p:blipFill>
        <p:spPr bwMode="auto">
          <a:xfrm>
            <a:off x="5200650" y="1295400"/>
            <a:ext cx="3638550" cy="5457825"/>
          </a:xfrm>
          <a:prstGeom prst="rect">
            <a:avLst/>
          </a:prstGeom>
          <a:noFill/>
          <a:ln w="9525">
            <a:noFill/>
            <a:miter lim="800000"/>
            <a:headEnd/>
            <a:tailEnd/>
          </a:ln>
        </p:spPr>
      </p:pic>
      <p:grpSp>
        <p:nvGrpSpPr>
          <p:cNvPr id="22536" name="Group 10"/>
          <p:cNvGrpSpPr>
            <a:grpSpLocks/>
          </p:cNvGrpSpPr>
          <p:nvPr/>
        </p:nvGrpSpPr>
        <p:grpSpPr bwMode="auto">
          <a:xfrm>
            <a:off x="5257800" y="1474788"/>
            <a:ext cx="1828800" cy="658812"/>
            <a:chOff x="3120" y="624"/>
            <a:chExt cx="1152" cy="415"/>
          </a:xfrm>
        </p:grpSpPr>
        <p:pic>
          <p:nvPicPr>
            <p:cNvPr id="22537" name="Picture 6"/>
            <p:cNvPicPr>
              <a:picLocks noChangeAspect="1" noChangeArrowheads="1"/>
            </p:cNvPicPr>
            <p:nvPr/>
          </p:nvPicPr>
          <p:blipFill>
            <a:blip r:embed="rId4"/>
            <a:srcRect/>
            <a:stretch>
              <a:fillRect/>
            </a:stretch>
          </p:blipFill>
          <p:spPr bwMode="auto">
            <a:xfrm>
              <a:off x="3120" y="624"/>
              <a:ext cx="1131" cy="202"/>
            </a:xfrm>
            <a:prstGeom prst="rect">
              <a:avLst/>
            </a:prstGeom>
            <a:noFill/>
            <a:ln w="9525">
              <a:noFill/>
              <a:miter lim="800000"/>
              <a:headEnd/>
              <a:tailEnd/>
            </a:ln>
          </p:spPr>
        </p:pic>
        <p:pic>
          <p:nvPicPr>
            <p:cNvPr id="22538" name="Picture 7"/>
            <p:cNvPicPr>
              <a:picLocks noChangeAspect="1" noChangeArrowheads="1"/>
            </p:cNvPicPr>
            <p:nvPr/>
          </p:nvPicPr>
          <p:blipFill>
            <a:blip r:embed="rId5"/>
            <a:srcRect/>
            <a:stretch>
              <a:fillRect/>
            </a:stretch>
          </p:blipFill>
          <p:spPr bwMode="auto">
            <a:xfrm>
              <a:off x="3265" y="864"/>
              <a:ext cx="1007" cy="175"/>
            </a:xfrm>
            <a:prstGeom prst="rect">
              <a:avLst/>
            </a:prstGeom>
            <a:noFill/>
            <a:ln w="9525">
              <a:no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Slayt Numarası Yer Tutucusu"/>
          <p:cNvSpPr>
            <a:spLocks noGrp="1"/>
          </p:cNvSpPr>
          <p:nvPr>
            <p:ph type="sldNum" sz="quarter" idx="12"/>
          </p:nvPr>
        </p:nvSpPr>
        <p:spPr>
          <a:noFill/>
        </p:spPr>
        <p:txBody>
          <a:bodyPr/>
          <a:lstStyle/>
          <a:p>
            <a:fld id="{5275A2E7-1154-4DB8-882D-4B08259DAC12}" type="slidenum">
              <a:rPr lang="en-US" smtClean="0"/>
              <a:pPr/>
              <a:t>22</a:t>
            </a:fld>
            <a:endParaRPr lang="en-US" smtClean="0"/>
          </a:p>
        </p:txBody>
      </p:sp>
      <p:pic>
        <p:nvPicPr>
          <p:cNvPr id="23555" name="Picture 2"/>
          <p:cNvPicPr>
            <a:picLocks noChangeAspect="1" noChangeArrowheads="1"/>
          </p:cNvPicPr>
          <p:nvPr/>
        </p:nvPicPr>
        <p:blipFill>
          <a:blip r:embed="rId2"/>
          <a:srcRect/>
          <a:stretch>
            <a:fillRect/>
          </a:stretch>
        </p:blipFill>
        <p:spPr bwMode="auto">
          <a:xfrm>
            <a:off x="2290763" y="1838325"/>
            <a:ext cx="4562475" cy="3419475"/>
          </a:xfrm>
          <a:prstGeom prst="rect">
            <a:avLst/>
          </a:prstGeom>
          <a:noFill/>
          <a:ln w="9525">
            <a:noFill/>
            <a:miter lim="800000"/>
            <a:headEnd/>
            <a:tailEnd/>
          </a:ln>
        </p:spPr>
      </p:pic>
      <p:pic>
        <p:nvPicPr>
          <p:cNvPr id="23556" name="Picture 3"/>
          <p:cNvPicPr>
            <a:picLocks noChangeAspect="1" noChangeArrowheads="1"/>
          </p:cNvPicPr>
          <p:nvPr/>
        </p:nvPicPr>
        <p:blipFill>
          <a:blip r:embed="rId3"/>
          <a:srcRect/>
          <a:stretch>
            <a:fillRect/>
          </a:stretch>
        </p:blipFill>
        <p:spPr bwMode="auto">
          <a:xfrm>
            <a:off x="3629025" y="5476875"/>
            <a:ext cx="1857375" cy="466725"/>
          </a:xfrm>
          <a:prstGeom prst="rect">
            <a:avLst/>
          </a:prstGeom>
          <a:noFill/>
          <a:ln w="9525">
            <a:noFill/>
            <a:miter lim="800000"/>
            <a:headEnd/>
            <a:tailEnd/>
          </a:ln>
        </p:spPr>
      </p:pic>
      <p:pic>
        <p:nvPicPr>
          <p:cNvPr id="23557" name="Picture 4"/>
          <p:cNvPicPr>
            <a:picLocks noChangeAspect="1" noChangeArrowheads="1"/>
          </p:cNvPicPr>
          <p:nvPr/>
        </p:nvPicPr>
        <p:blipFill>
          <a:blip r:embed="rId4"/>
          <a:srcRect/>
          <a:stretch>
            <a:fillRect/>
          </a:stretch>
        </p:blipFill>
        <p:spPr bwMode="auto">
          <a:xfrm>
            <a:off x="3429000" y="6115050"/>
            <a:ext cx="2324100" cy="438150"/>
          </a:xfrm>
          <a:prstGeom prst="rect">
            <a:avLst/>
          </a:prstGeom>
          <a:noFill/>
          <a:ln w="9525">
            <a:noFill/>
            <a:miter lim="800000"/>
            <a:headEnd/>
            <a:tailEnd/>
          </a:ln>
        </p:spPr>
      </p:pic>
      <p:pic>
        <p:nvPicPr>
          <p:cNvPr id="23558" name="Picture 6"/>
          <p:cNvPicPr>
            <a:picLocks noChangeAspect="1" noChangeArrowheads="1"/>
          </p:cNvPicPr>
          <p:nvPr/>
        </p:nvPicPr>
        <p:blipFill>
          <a:blip r:embed="rId5"/>
          <a:srcRect/>
          <a:stretch>
            <a:fillRect/>
          </a:stretch>
        </p:blipFill>
        <p:spPr bwMode="auto">
          <a:xfrm>
            <a:off x="438150" y="142875"/>
            <a:ext cx="8267700" cy="15335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a:noFill/>
        </p:spPr>
        <p:txBody>
          <a:bodyPr/>
          <a:lstStyle/>
          <a:p>
            <a:fld id="{C40B63B3-7BCF-42B3-8B73-91199DFA92C3}" type="slidenum">
              <a:rPr lang="en-US" smtClean="0"/>
              <a:pPr/>
              <a:t>23</a:t>
            </a:fld>
            <a:endParaRPr lang="en-US" smtClean="0"/>
          </a:p>
        </p:txBody>
      </p:sp>
      <p:sp>
        <p:nvSpPr>
          <p:cNvPr id="24579" name="Rectangle 2"/>
          <p:cNvSpPr>
            <a:spLocks noChangeArrowheads="1"/>
          </p:cNvSpPr>
          <p:nvPr/>
        </p:nvSpPr>
        <p:spPr bwMode="auto">
          <a:xfrm>
            <a:off x="328613" y="304800"/>
            <a:ext cx="4319587" cy="430213"/>
          </a:xfrm>
          <a:prstGeom prst="rect">
            <a:avLst/>
          </a:prstGeom>
          <a:noFill/>
          <a:ln w="9525">
            <a:noFill/>
            <a:miter lim="800000"/>
            <a:headEnd/>
            <a:tailEnd/>
          </a:ln>
        </p:spPr>
        <p:txBody>
          <a:bodyPr wrap="none">
            <a:spAutoFit/>
          </a:bodyPr>
          <a:lstStyle/>
          <a:p>
            <a:r>
              <a:rPr lang="en-US" sz="2200" b="1">
                <a:solidFill>
                  <a:srgbClr val="FF3300"/>
                </a:solidFill>
              </a:rPr>
              <a:t>Adiabatic Mixing of Airstreams</a:t>
            </a:r>
          </a:p>
        </p:txBody>
      </p:sp>
      <p:pic>
        <p:nvPicPr>
          <p:cNvPr id="24580" name="Picture 5"/>
          <p:cNvPicPr>
            <a:picLocks noChangeAspect="1" noChangeArrowheads="1"/>
          </p:cNvPicPr>
          <p:nvPr/>
        </p:nvPicPr>
        <p:blipFill>
          <a:blip r:embed="rId2"/>
          <a:srcRect/>
          <a:stretch>
            <a:fillRect/>
          </a:stretch>
        </p:blipFill>
        <p:spPr bwMode="auto">
          <a:xfrm>
            <a:off x="1295400" y="4267200"/>
            <a:ext cx="2660650" cy="673100"/>
          </a:xfrm>
          <a:prstGeom prst="rect">
            <a:avLst/>
          </a:prstGeom>
          <a:noFill/>
          <a:ln w="15875">
            <a:solidFill>
              <a:schemeClr val="bg2"/>
            </a:solidFill>
            <a:miter lim="800000"/>
            <a:headEnd/>
            <a:tailEnd/>
          </a:ln>
        </p:spPr>
      </p:pic>
      <p:sp>
        <p:nvSpPr>
          <p:cNvPr id="24581" name="Rectangle 7"/>
          <p:cNvSpPr>
            <a:spLocks noChangeArrowheads="1"/>
          </p:cNvSpPr>
          <p:nvPr/>
        </p:nvSpPr>
        <p:spPr bwMode="auto">
          <a:xfrm>
            <a:off x="152400" y="804863"/>
            <a:ext cx="4953000" cy="2014537"/>
          </a:xfrm>
          <a:prstGeom prst="rect">
            <a:avLst/>
          </a:prstGeom>
          <a:noFill/>
          <a:ln w="9525">
            <a:noFill/>
            <a:miter lim="800000"/>
            <a:headEnd/>
            <a:tailEnd/>
          </a:ln>
        </p:spPr>
        <p:txBody>
          <a:bodyPr>
            <a:spAutoFit/>
          </a:bodyPr>
          <a:lstStyle/>
          <a:p>
            <a:r>
              <a:rPr lang="en-US"/>
              <a:t>Many A-C applications require the mixing of two airstreams. This is particularly true for large buildings, most production and process plants, and hospitals, which require that the conditioned air be mixed with a certain fraction of fresh outside air before it is routed into the living space.</a:t>
            </a:r>
          </a:p>
        </p:txBody>
      </p:sp>
      <p:pic>
        <p:nvPicPr>
          <p:cNvPr id="24582" name="Picture 10"/>
          <p:cNvPicPr>
            <a:picLocks noChangeAspect="1" noChangeArrowheads="1"/>
          </p:cNvPicPr>
          <p:nvPr/>
        </p:nvPicPr>
        <p:blipFill>
          <a:blip r:embed="rId3"/>
          <a:srcRect/>
          <a:stretch>
            <a:fillRect/>
          </a:stretch>
        </p:blipFill>
        <p:spPr bwMode="auto">
          <a:xfrm>
            <a:off x="1676400" y="5334000"/>
            <a:ext cx="3352800" cy="1362075"/>
          </a:xfrm>
          <a:prstGeom prst="rect">
            <a:avLst/>
          </a:prstGeom>
          <a:noFill/>
          <a:ln w="9525">
            <a:noFill/>
            <a:miter lim="800000"/>
            <a:headEnd/>
            <a:tailEnd/>
          </a:ln>
        </p:spPr>
      </p:pic>
      <p:pic>
        <p:nvPicPr>
          <p:cNvPr id="24583" name="Picture 11"/>
          <p:cNvPicPr>
            <a:picLocks noChangeAspect="1" noChangeArrowheads="1"/>
          </p:cNvPicPr>
          <p:nvPr/>
        </p:nvPicPr>
        <p:blipFill>
          <a:blip r:embed="rId4"/>
          <a:srcRect/>
          <a:stretch>
            <a:fillRect/>
          </a:stretch>
        </p:blipFill>
        <p:spPr bwMode="auto">
          <a:xfrm>
            <a:off x="5105400" y="123825"/>
            <a:ext cx="3943350" cy="6610350"/>
          </a:xfrm>
          <a:prstGeom prst="rect">
            <a:avLst/>
          </a:prstGeom>
          <a:noFill/>
          <a:ln w="9525">
            <a:noFill/>
            <a:miter lim="800000"/>
            <a:headEnd/>
            <a:tailEnd/>
          </a:ln>
        </p:spPr>
      </p:pic>
      <p:pic>
        <p:nvPicPr>
          <p:cNvPr id="24584" name="Picture 4"/>
          <p:cNvPicPr>
            <a:picLocks noChangeAspect="1" noChangeArrowheads="1"/>
          </p:cNvPicPr>
          <p:nvPr/>
        </p:nvPicPr>
        <p:blipFill>
          <a:blip r:embed="rId5"/>
          <a:srcRect/>
          <a:stretch>
            <a:fillRect/>
          </a:stretch>
        </p:blipFill>
        <p:spPr bwMode="auto">
          <a:xfrm>
            <a:off x="152400" y="2971800"/>
            <a:ext cx="5202238" cy="1154113"/>
          </a:xfrm>
          <a:prstGeom prst="rect">
            <a:avLst/>
          </a:prstGeom>
          <a:noFill/>
          <a:ln w="15875">
            <a:solidFill>
              <a:schemeClr val="bg2"/>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Numarası Yer Tutucusu"/>
          <p:cNvSpPr>
            <a:spLocks noGrp="1"/>
          </p:cNvSpPr>
          <p:nvPr>
            <p:ph type="sldNum" sz="quarter" idx="12"/>
          </p:nvPr>
        </p:nvSpPr>
        <p:spPr>
          <a:noFill/>
        </p:spPr>
        <p:txBody>
          <a:bodyPr/>
          <a:lstStyle/>
          <a:p>
            <a:fld id="{26C047C7-2A30-46D7-9A93-F04A30E96F4C}" type="slidenum">
              <a:rPr lang="en-US" smtClean="0"/>
              <a:pPr/>
              <a:t>24</a:t>
            </a:fld>
            <a:endParaRPr lang="en-US" smtClean="0"/>
          </a:p>
        </p:txBody>
      </p:sp>
      <p:sp>
        <p:nvSpPr>
          <p:cNvPr id="25603" name="2 Dikdörtgen"/>
          <p:cNvSpPr>
            <a:spLocks noChangeArrowheads="1"/>
          </p:cNvSpPr>
          <p:nvPr/>
        </p:nvSpPr>
        <p:spPr bwMode="auto">
          <a:xfrm>
            <a:off x="152400" y="76200"/>
            <a:ext cx="3276600" cy="708025"/>
          </a:xfrm>
          <a:prstGeom prst="rect">
            <a:avLst/>
          </a:prstGeom>
          <a:noFill/>
          <a:ln w="9525">
            <a:noFill/>
            <a:miter lim="800000"/>
            <a:headEnd/>
            <a:tailEnd/>
          </a:ln>
        </p:spPr>
        <p:txBody>
          <a:bodyPr>
            <a:spAutoFit/>
          </a:bodyPr>
          <a:lstStyle/>
          <a:p>
            <a:r>
              <a:rPr lang="en-US" sz="2000" b="1"/>
              <a:t>Mixing of Conditioned Air with Outdoor Air</a:t>
            </a:r>
            <a:endParaRPr lang="tr-TR" sz="2000"/>
          </a:p>
        </p:txBody>
      </p:sp>
      <p:pic>
        <p:nvPicPr>
          <p:cNvPr id="25604" name="Picture 3"/>
          <p:cNvPicPr>
            <a:picLocks noChangeAspect="1" noChangeArrowheads="1"/>
          </p:cNvPicPr>
          <p:nvPr/>
        </p:nvPicPr>
        <p:blipFill>
          <a:blip r:embed="rId2"/>
          <a:srcRect/>
          <a:stretch>
            <a:fillRect/>
          </a:stretch>
        </p:blipFill>
        <p:spPr bwMode="auto">
          <a:xfrm>
            <a:off x="180975" y="762000"/>
            <a:ext cx="3552825" cy="6029325"/>
          </a:xfrm>
          <a:prstGeom prst="rect">
            <a:avLst/>
          </a:prstGeom>
          <a:noFill/>
          <a:ln w="9525">
            <a:noFill/>
            <a:miter lim="800000"/>
            <a:headEnd/>
            <a:tailEnd/>
          </a:ln>
        </p:spPr>
      </p:pic>
      <p:pic>
        <p:nvPicPr>
          <p:cNvPr id="25605" name="Picture 6"/>
          <p:cNvPicPr>
            <a:picLocks noChangeAspect="1" noChangeArrowheads="1"/>
          </p:cNvPicPr>
          <p:nvPr/>
        </p:nvPicPr>
        <p:blipFill>
          <a:blip r:embed="rId3"/>
          <a:srcRect/>
          <a:stretch>
            <a:fillRect/>
          </a:stretch>
        </p:blipFill>
        <p:spPr bwMode="auto">
          <a:xfrm>
            <a:off x="4648200" y="3190875"/>
            <a:ext cx="3124200" cy="1381125"/>
          </a:xfrm>
          <a:prstGeom prst="rect">
            <a:avLst/>
          </a:prstGeom>
          <a:noFill/>
          <a:ln w="9525">
            <a:noFill/>
            <a:miter lim="800000"/>
            <a:headEnd/>
            <a:tailEnd/>
          </a:ln>
        </p:spPr>
      </p:pic>
      <p:pic>
        <p:nvPicPr>
          <p:cNvPr id="25606" name="Picture 7"/>
          <p:cNvPicPr>
            <a:picLocks noChangeAspect="1" noChangeArrowheads="1"/>
          </p:cNvPicPr>
          <p:nvPr/>
        </p:nvPicPr>
        <p:blipFill>
          <a:blip r:embed="rId4"/>
          <a:srcRect/>
          <a:stretch>
            <a:fillRect/>
          </a:stretch>
        </p:blipFill>
        <p:spPr bwMode="auto">
          <a:xfrm>
            <a:off x="3962400" y="1219200"/>
            <a:ext cx="4343400" cy="676275"/>
          </a:xfrm>
          <a:prstGeom prst="rect">
            <a:avLst/>
          </a:prstGeom>
          <a:noFill/>
          <a:ln w="9525">
            <a:noFill/>
            <a:miter lim="800000"/>
            <a:headEnd/>
            <a:tailEnd/>
          </a:ln>
        </p:spPr>
      </p:pic>
      <p:pic>
        <p:nvPicPr>
          <p:cNvPr id="25607" name="Picture 8"/>
          <p:cNvPicPr>
            <a:picLocks noChangeAspect="1" noChangeArrowheads="1"/>
          </p:cNvPicPr>
          <p:nvPr/>
        </p:nvPicPr>
        <p:blipFill>
          <a:blip r:embed="rId5"/>
          <a:srcRect/>
          <a:stretch>
            <a:fillRect/>
          </a:stretch>
        </p:blipFill>
        <p:spPr bwMode="auto">
          <a:xfrm>
            <a:off x="3429000" y="76200"/>
            <a:ext cx="2657475" cy="1047750"/>
          </a:xfrm>
          <a:prstGeom prst="rect">
            <a:avLst/>
          </a:prstGeom>
          <a:noFill/>
          <a:ln w="9525">
            <a:noFill/>
            <a:miter lim="800000"/>
            <a:headEnd/>
            <a:tailEnd/>
          </a:ln>
        </p:spPr>
      </p:pic>
      <p:pic>
        <p:nvPicPr>
          <p:cNvPr id="25608" name="Picture 9"/>
          <p:cNvPicPr>
            <a:picLocks noChangeAspect="1" noChangeArrowheads="1"/>
          </p:cNvPicPr>
          <p:nvPr/>
        </p:nvPicPr>
        <p:blipFill>
          <a:blip r:embed="rId6"/>
          <a:srcRect/>
          <a:stretch>
            <a:fillRect/>
          </a:stretch>
        </p:blipFill>
        <p:spPr bwMode="auto">
          <a:xfrm>
            <a:off x="6248400" y="76200"/>
            <a:ext cx="2762250" cy="1076325"/>
          </a:xfrm>
          <a:prstGeom prst="rect">
            <a:avLst/>
          </a:prstGeom>
          <a:noFill/>
          <a:ln w="9525">
            <a:noFill/>
            <a:miter lim="800000"/>
            <a:headEnd/>
            <a:tailEnd/>
          </a:ln>
        </p:spPr>
      </p:pic>
      <p:pic>
        <p:nvPicPr>
          <p:cNvPr id="25609" name="Picture 10"/>
          <p:cNvPicPr>
            <a:picLocks noChangeAspect="1" noChangeArrowheads="1"/>
          </p:cNvPicPr>
          <p:nvPr/>
        </p:nvPicPr>
        <p:blipFill>
          <a:blip r:embed="rId7"/>
          <a:srcRect/>
          <a:stretch>
            <a:fillRect/>
          </a:stretch>
        </p:blipFill>
        <p:spPr bwMode="auto">
          <a:xfrm>
            <a:off x="3962400" y="1981200"/>
            <a:ext cx="4343400" cy="693738"/>
          </a:xfrm>
          <a:prstGeom prst="rect">
            <a:avLst/>
          </a:prstGeom>
          <a:noFill/>
          <a:ln w="9525">
            <a:noFill/>
            <a:miter lim="800000"/>
            <a:headEnd/>
            <a:tailEnd/>
          </a:ln>
        </p:spPr>
      </p:pic>
      <p:pic>
        <p:nvPicPr>
          <p:cNvPr id="25610" name="Picture 11"/>
          <p:cNvPicPr>
            <a:picLocks noChangeAspect="1" noChangeArrowheads="1"/>
          </p:cNvPicPr>
          <p:nvPr/>
        </p:nvPicPr>
        <p:blipFill>
          <a:blip r:embed="rId8"/>
          <a:srcRect/>
          <a:stretch>
            <a:fillRect/>
          </a:stretch>
        </p:blipFill>
        <p:spPr bwMode="auto">
          <a:xfrm>
            <a:off x="3962400" y="2743200"/>
            <a:ext cx="4943475" cy="355600"/>
          </a:xfrm>
          <a:prstGeom prst="rect">
            <a:avLst/>
          </a:prstGeom>
          <a:noFill/>
          <a:ln w="9525">
            <a:noFill/>
            <a:miter lim="800000"/>
            <a:headEnd/>
            <a:tailEnd/>
          </a:ln>
        </p:spPr>
      </p:pic>
      <p:pic>
        <p:nvPicPr>
          <p:cNvPr id="25611" name="Picture 12"/>
          <p:cNvPicPr>
            <a:picLocks noChangeAspect="1" noChangeArrowheads="1"/>
          </p:cNvPicPr>
          <p:nvPr/>
        </p:nvPicPr>
        <p:blipFill>
          <a:blip r:embed="rId9"/>
          <a:srcRect/>
          <a:stretch>
            <a:fillRect/>
          </a:stretch>
        </p:blipFill>
        <p:spPr bwMode="auto">
          <a:xfrm>
            <a:off x="4648200" y="4648200"/>
            <a:ext cx="2819400" cy="641350"/>
          </a:xfrm>
          <a:prstGeom prst="rect">
            <a:avLst/>
          </a:prstGeom>
          <a:noFill/>
          <a:ln w="9525">
            <a:noFill/>
            <a:miter lim="800000"/>
            <a:headEnd/>
            <a:tailEnd/>
          </a:ln>
        </p:spPr>
      </p:pic>
      <p:pic>
        <p:nvPicPr>
          <p:cNvPr id="25612" name="Picture 13"/>
          <p:cNvPicPr>
            <a:picLocks noChangeAspect="1" noChangeArrowheads="1"/>
          </p:cNvPicPr>
          <p:nvPr/>
        </p:nvPicPr>
        <p:blipFill>
          <a:blip r:embed="rId10"/>
          <a:srcRect/>
          <a:stretch>
            <a:fillRect/>
          </a:stretch>
        </p:blipFill>
        <p:spPr bwMode="auto">
          <a:xfrm>
            <a:off x="4648200" y="5334000"/>
            <a:ext cx="2209800" cy="1019175"/>
          </a:xfrm>
          <a:prstGeom prst="rect">
            <a:avLst/>
          </a:prstGeom>
          <a:noFill/>
          <a:ln w="9525">
            <a:noFill/>
            <a:miter lim="800000"/>
            <a:headEnd/>
            <a:tailEnd/>
          </a:ln>
        </p:spPr>
      </p:pic>
      <p:pic>
        <p:nvPicPr>
          <p:cNvPr id="25613" name="Picture 14"/>
          <p:cNvPicPr>
            <a:picLocks noChangeAspect="1" noChangeArrowheads="1"/>
          </p:cNvPicPr>
          <p:nvPr/>
        </p:nvPicPr>
        <p:blipFill>
          <a:blip r:embed="rId11"/>
          <a:srcRect/>
          <a:stretch>
            <a:fillRect/>
          </a:stretch>
        </p:blipFill>
        <p:spPr bwMode="auto">
          <a:xfrm>
            <a:off x="3886200" y="6400800"/>
            <a:ext cx="4876800" cy="4095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Slayt Numarası Yer Tutucusu"/>
          <p:cNvSpPr>
            <a:spLocks noGrp="1"/>
          </p:cNvSpPr>
          <p:nvPr>
            <p:ph type="sldNum" sz="quarter" idx="12"/>
          </p:nvPr>
        </p:nvSpPr>
        <p:spPr>
          <a:noFill/>
        </p:spPr>
        <p:txBody>
          <a:bodyPr/>
          <a:lstStyle/>
          <a:p>
            <a:fld id="{763BD270-BF03-4E9F-9118-5216B6AC8340}" type="slidenum">
              <a:rPr lang="en-US" smtClean="0"/>
              <a:pPr/>
              <a:t>25</a:t>
            </a:fld>
            <a:endParaRPr lang="en-US" smtClean="0"/>
          </a:p>
        </p:txBody>
      </p:sp>
      <p:sp>
        <p:nvSpPr>
          <p:cNvPr id="26627" name="Rectangle 2"/>
          <p:cNvSpPr>
            <a:spLocks noChangeArrowheads="1"/>
          </p:cNvSpPr>
          <p:nvPr/>
        </p:nvSpPr>
        <p:spPr bwMode="auto">
          <a:xfrm>
            <a:off x="533400" y="381000"/>
            <a:ext cx="3109913" cy="457200"/>
          </a:xfrm>
          <a:prstGeom prst="rect">
            <a:avLst/>
          </a:prstGeom>
          <a:noFill/>
          <a:ln w="9525">
            <a:noFill/>
            <a:miter lim="800000"/>
            <a:headEnd/>
            <a:tailEnd/>
          </a:ln>
        </p:spPr>
        <p:txBody>
          <a:bodyPr wrap="none">
            <a:spAutoFit/>
          </a:bodyPr>
          <a:lstStyle/>
          <a:p>
            <a:r>
              <a:rPr lang="en-US" sz="2400" b="1">
                <a:solidFill>
                  <a:srgbClr val="FF3300"/>
                </a:solidFill>
              </a:rPr>
              <a:t>Wet Cooling Towers</a:t>
            </a:r>
          </a:p>
        </p:txBody>
      </p:sp>
      <p:sp>
        <p:nvSpPr>
          <p:cNvPr id="26628" name="Rectangle 4"/>
          <p:cNvSpPr>
            <a:spLocks noChangeArrowheads="1"/>
          </p:cNvSpPr>
          <p:nvPr/>
        </p:nvSpPr>
        <p:spPr bwMode="auto">
          <a:xfrm>
            <a:off x="381000" y="990600"/>
            <a:ext cx="3962400" cy="5251450"/>
          </a:xfrm>
          <a:prstGeom prst="rect">
            <a:avLst/>
          </a:prstGeom>
          <a:noFill/>
          <a:ln w="9525">
            <a:noFill/>
            <a:miter lim="800000"/>
            <a:headEnd/>
            <a:tailEnd/>
          </a:ln>
        </p:spPr>
        <p:txBody>
          <a:bodyPr>
            <a:spAutoFit/>
          </a:bodyPr>
          <a:lstStyle/>
          <a:p>
            <a:pPr>
              <a:spcBef>
                <a:spcPct val="10000"/>
              </a:spcBef>
              <a:spcAft>
                <a:spcPct val="10000"/>
              </a:spcAft>
            </a:pPr>
            <a:r>
              <a:rPr lang="en-US"/>
              <a:t>Power plants, large air-conditioning systems, and some industries generate large quantities of waste heat that is often rejected to cooling water from nearby lakes or rivers. </a:t>
            </a:r>
          </a:p>
          <a:p>
            <a:pPr>
              <a:spcBef>
                <a:spcPct val="10000"/>
              </a:spcBef>
              <a:spcAft>
                <a:spcPct val="10000"/>
              </a:spcAft>
            </a:pPr>
            <a:r>
              <a:rPr lang="en-US">
                <a:solidFill>
                  <a:srgbClr val="CC00CC"/>
                </a:solidFill>
              </a:rPr>
              <a:t>In some cases, however, the cooling water supply is limited or thermal pollution is a serious concern.</a:t>
            </a:r>
            <a:r>
              <a:rPr lang="en-US"/>
              <a:t> </a:t>
            </a:r>
          </a:p>
          <a:p>
            <a:pPr>
              <a:spcBef>
                <a:spcPct val="10000"/>
              </a:spcBef>
              <a:spcAft>
                <a:spcPct val="10000"/>
              </a:spcAft>
            </a:pPr>
            <a:r>
              <a:rPr lang="en-US"/>
              <a:t>In such cases, the waste heat must be rejected to the atmosphere, with cooling water recirculating and serving as a transport medium for heat transfer between the source and the sink (the atmosphere). </a:t>
            </a:r>
          </a:p>
          <a:p>
            <a:pPr>
              <a:spcBef>
                <a:spcPct val="10000"/>
              </a:spcBef>
              <a:spcAft>
                <a:spcPct val="10000"/>
              </a:spcAft>
            </a:pPr>
            <a:r>
              <a:rPr lang="en-US">
                <a:solidFill>
                  <a:srgbClr val="CC00CC"/>
                </a:solidFill>
              </a:rPr>
              <a:t>One way of achieving this is through the use of wet cooling towers.</a:t>
            </a:r>
          </a:p>
          <a:p>
            <a:pPr>
              <a:spcBef>
                <a:spcPct val="10000"/>
              </a:spcBef>
              <a:spcAft>
                <a:spcPct val="10000"/>
              </a:spcAft>
            </a:pPr>
            <a:r>
              <a:rPr lang="en-US"/>
              <a:t>A </a:t>
            </a:r>
            <a:r>
              <a:rPr lang="en-US" b="1"/>
              <a:t>wet cooling tower </a:t>
            </a:r>
            <a:r>
              <a:rPr lang="en-US"/>
              <a:t>is essentially a semi-enclosed evaporative cooler.</a:t>
            </a:r>
          </a:p>
        </p:txBody>
      </p:sp>
      <p:pic>
        <p:nvPicPr>
          <p:cNvPr id="26629" name="Picture 7"/>
          <p:cNvPicPr>
            <a:picLocks noChangeAspect="1" noChangeArrowheads="1"/>
          </p:cNvPicPr>
          <p:nvPr/>
        </p:nvPicPr>
        <p:blipFill>
          <a:blip r:embed="rId2"/>
          <a:srcRect/>
          <a:stretch>
            <a:fillRect/>
          </a:stretch>
        </p:blipFill>
        <p:spPr bwMode="auto">
          <a:xfrm>
            <a:off x="4572000" y="838200"/>
            <a:ext cx="4048125" cy="53530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Slayt Numarası Yer Tutucusu"/>
          <p:cNvSpPr>
            <a:spLocks noGrp="1"/>
          </p:cNvSpPr>
          <p:nvPr>
            <p:ph type="sldNum" sz="quarter" idx="12"/>
          </p:nvPr>
        </p:nvSpPr>
        <p:spPr>
          <a:noFill/>
        </p:spPr>
        <p:txBody>
          <a:bodyPr/>
          <a:lstStyle/>
          <a:p>
            <a:fld id="{2DCBA9EC-E6F2-4EB2-B686-77954DD6CBBB}" type="slidenum">
              <a:rPr lang="en-US" smtClean="0"/>
              <a:pPr/>
              <a:t>26</a:t>
            </a:fld>
            <a:endParaRPr lang="en-US" smtClean="0"/>
          </a:p>
        </p:txBody>
      </p:sp>
      <p:sp>
        <p:nvSpPr>
          <p:cNvPr id="27651" name="Rectangle 6"/>
          <p:cNvSpPr>
            <a:spLocks noChangeArrowheads="1"/>
          </p:cNvSpPr>
          <p:nvPr/>
        </p:nvSpPr>
        <p:spPr bwMode="auto">
          <a:xfrm>
            <a:off x="457200" y="152400"/>
            <a:ext cx="8305800" cy="2671763"/>
          </a:xfrm>
          <a:prstGeom prst="rect">
            <a:avLst/>
          </a:prstGeom>
          <a:noFill/>
          <a:ln w="9525">
            <a:noFill/>
            <a:miter lim="800000"/>
            <a:headEnd/>
            <a:tailEnd/>
          </a:ln>
        </p:spPr>
        <p:txBody>
          <a:bodyPr>
            <a:spAutoFit/>
          </a:bodyPr>
          <a:lstStyle/>
          <a:p>
            <a:pPr>
              <a:spcBef>
                <a:spcPct val="10000"/>
              </a:spcBef>
              <a:spcAft>
                <a:spcPct val="10000"/>
              </a:spcAft>
            </a:pPr>
            <a:r>
              <a:rPr lang="en-US" b="1">
                <a:solidFill>
                  <a:srgbClr val="CC00CC"/>
                </a:solidFill>
              </a:rPr>
              <a:t>Natural-draft cooling tower</a:t>
            </a:r>
            <a:r>
              <a:rPr lang="en-US">
                <a:solidFill>
                  <a:srgbClr val="CC00CC"/>
                </a:solidFill>
              </a:rPr>
              <a:t>:</a:t>
            </a:r>
            <a:r>
              <a:rPr lang="en-US"/>
              <a:t> It looks like a large chimney and works like an ordinary chimney. The air in the tower has a high water-vapor content, and thus it is lighter than the outside air. Consequently, the light air in the tower rises, and the heavier outside air fills the vacant space, creating an airflow from the bottom of the tower to the top.</a:t>
            </a:r>
          </a:p>
          <a:p>
            <a:pPr>
              <a:spcBef>
                <a:spcPct val="10000"/>
              </a:spcBef>
              <a:spcAft>
                <a:spcPct val="10000"/>
              </a:spcAft>
            </a:pPr>
            <a:r>
              <a:rPr lang="en-US" b="1">
                <a:solidFill>
                  <a:srgbClr val="CC00CC"/>
                </a:solidFill>
              </a:rPr>
              <a:t>Spray pond</a:t>
            </a:r>
            <a:r>
              <a:rPr lang="en-US">
                <a:solidFill>
                  <a:srgbClr val="CC00CC"/>
                </a:solidFill>
              </a:rPr>
              <a:t>:</a:t>
            </a:r>
            <a:r>
              <a:rPr lang="en-US"/>
              <a:t> The warm water is sprayed into the air and is cooled by the air as it falls into the pond,</a:t>
            </a:r>
          </a:p>
          <a:p>
            <a:pPr>
              <a:spcBef>
                <a:spcPct val="10000"/>
              </a:spcBef>
              <a:spcAft>
                <a:spcPct val="10000"/>
              </a:spcAft>
            </a:pPr>
            <a:r>
              <a:rPr lang="en-US" b="1">
                <a:solidFill>
                  <a:srgbClr val="CC00CC"/>
                </a:solidFill>
              </a:rPr>
              <a:t>Cooling pond</a:t>
            </a:r>
            <a:r>
              <a:rPr lang="en-US">
                <a:solidFill>
                  <a:srgbClr val="CC00CC"/>
                </a:solidFill>
              </a:rPr>
              <a:t>:</a:t>
            </a:r>
            <a:r>
              <a:rPr lang="en-US"/>
              <a:t> Dumping the waste heat into a still pond, which is basically a large artificial lake open to the atmosphere.</a:t>
            </a:r>
          </a:p>
        </p:txBody>
      </p:sp>
      <p:pic>
        <p:nvPicPr>
          <p:cNvPr id="27652" name="Picture 8"/>
          <p:cNvPicPr>
            <a:picLocks noChangeAspect="1" noChangeArrowheads="1"/>
          </p:cNvPicPr>
          <p:nvPr/>
        </p:nvPicPr>
        <p:blipFill>
          <a:blip r:embed="rId2"/>
          <a:srcRect/>
          <a:stretch>
            <a:fillRect/>
          </a:stretch>
        </p:blipFill>
        <p:spPr bwMode="auto">
          <a:xfrm>
            <a:off x="533400" y="3048000"/>
            <a:ext cx="3609975" cy="3629025"/>
          </a:xfrm>
          <a:prstGeom prst="rect">
            <a:avLst/>
          </a:prstGeom>
          <a:noFill/>
          <a:ln w="9525">
            <a:noFill/>
            <a:miter lim="800000"/>
            <a:headEnd/>
            <a:tailEnd/>
          </a:ln>
        </p:spPr>
      </p:pic>
      <p:pic>
        <p:nvPicPr>
          <p:cNvPr id="27653" name="Picture 10"/>
          <p:cNvPicPr>
            <a:picLocks noChangeAspect="1" noChangeArrowheads="1"/>
          </p:cNvPicPr>
          <p:nvPr/>
        </p:nvPicPr>
        <p:blipFill>
          <a:blip r:embed="rId3"/>
          <a:srcRect/>
          <a:stretch>
            <a:fillRect/>
          </a:stretch>
        </p:blipFill>
        <p:spPr bwMode="auto">
          <a:xfrm>
            <a:off x="4676775" y="2971800"/>
            <a:ext cx="4010025" cy="3733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Slayt Numarası Yer Tutucusu"/>
          <p:cNvSpPr>
            <a:spLocks noGrp="1"/>
          </p:cNvSpPr>
          <p:nvPr>
            <p:ph type="sldNum" sz="quarter" idx="12"/>
          </p:nvPr>
        </p:nvSpPr>
        <p:spPr>
          <a:noFill/>
        </p:spPr>
        <p:txBody>
          <a:bodyPr/>
          <a:lstStyle/>
          <a:p>
            <a:fld id="{65919166-972D-46C6-8B6C-DF7CC4834AAA}" type="slidenum">
              <a:rPr lang="en-US" smtClean="0"/>
              <a:pPr/>
              <a:t>27</a:t>
            </a:fld>
            <a:endParaRPr lang="en-US" smtClean="0"/>
          </a:p>
        </p:txBody>
      </p:sp>
      <p:sp>
        <p:nvSpPr>
          <p:cNvPr id="28675" name="2 Dikdörtgen"/>
          <p:cNvSpPr>
            <a:spLocks noChangeArrowheads="1"/>
          </p:cNvSpPr>
          <p:nvPr/>
        </p:nvSpPr>
        <p:spPr bwMode="auto">
          <a:xfrm>
            <a:off x="304800" y="609600"/>
            <a:ext cx="3352800" cy="708025"/>
          </a:xfrm>
          <a:prstGeom prst="rect">
            <a:avLst/>
          </a:prstGeom>
          <a:noFill/>
          <a:ln w="9525">
            <a:noFill/>
            <a:miter lim="800000"/>
            <a:headEnd/>
            <a:tailEnd/>
          </a:ln>
        </p:spPr>
        <p:txBody>
          <a:bodyPr>
            <a:spAutoFit/>
          </a:bodyPr>
          <a:lstStyle/>
          <a:p>
            <a:r>
              <a:rPr lang="en-US" sz="2000" b="1"/>
              <a:t>Cooling of a Power Plant by a Cooling Tower</a:t>
            </a:r>
            <a:endParaRPr lang="tr-TR" sz="2000"/>
          </a:p>
        </p:txBody>
      </p:sp>
      <p:pic>
        <p:nvPicPr>
          <p:cNvPr id="28676" name="Picture 2"/>
          <p:cNvPicPr>
            <a:picLocks noChangeAspect="1" noChangeArrowheads="1"/>
          </p:cNvPicPr>
          <p:nvPr/>
        </p:nvPicPr>
        <p:blipFill>
          <a:blip r:embed="rId2"/>
          <a:srcRect/>
          <a:stretch>
            <a:fillRect/>
          </a:stretch>
        </p:blipFill>
        <p:spPr bwMode="auto">
          <a:xfrm>
            <a:off x="381000" y="1476375"/>
            <a:ext cx="3600450" cy="4695825"/>
          </a:xfrm>
          <a:prstGeom prst="rect">
            <a:avLst/>
          </a:prstGeom>
          <a:noFill/>
          <a:ln w="9525">
            <a:noFill/>
            <a:miter lim="800000"/>
            <a:headEnd/>
            <a:tailEnd/>
          </a:ln>
        </p:spPr>
      </p:pic>
      <p:pic>
        <p:nvPicPr>
          <p:cNvPr id="28677" name="Picture 5"/>
          <p:cNvPicPr>
            <a:picLocks noChangeAspect="1" noChangeArrowheads="1"/>
          </p:cNvPicPr>
          <p:nvPr/>
        </p:nvPicPr>
        <p:blipFill>
          <a:blip r:embed="rId3"/>
          <a:srcRect/>
          <a:stretch>
            <a:fillRect/>
          </a:stretch>
        </p:blipFill>
        <p:spPr bwMode="auto">
          <a:xfrm>
            <a:off x="4191000" y="685800"/>
            <a:ext cx="4629150" cy="857250"/>
          </a:xfrm>
          <a:prstGeom prst="rect">
            <a:avLst/>
          </a:prstGeom>
          <a:noFill/>
          <a:ln w="9525">
            <a:noFill/>
            <a:miter lim="800000"/>
            <a:headEnd/>
            <a:tailEnd/>
          </a:ln>
        </p:spPr>
      </p:pic>
      <p:pic>
        <p:nvPicPr>
          <p:cNvPr id="28678" name="Picture 6"/>
          <p:cNvPicPr>
            <a:picLocks noChangeAspect="1" noChangeArrowheads="1"/>
          </p:cNvPicPr>
          <p:nvPr/>
        </p:nvPicPr>
        <p:blipFill>
          <a:blip r:embed="rId4"/>
          <a:srcRect/>
          <a:stretch>
            <a:fillRect/>
          </a:stretch>
        </p:blipFill>
        <p:spPr bwMode="auto">
          <a:xfrm>
            <a:off x="5638800" y="1676400"/>
            <a:ext cx="3190875" cy="390525"/>
          </a:xfrm>
          <a:prstGeom prst="rect">
            <a:avLst/>
          </a:prstGeom>
          <a:noFill/>
          <a:ln w="9525">
            <a:noFill/>
            <a:miter lim="800000"/>
            <a:headEnd/>
            <a:tailEnd/>
          </a:ln>
        </p:spPr>
      </p:pic>
      <p:pic>
        <p:nvPicPr>
          <p:cNvPr id="28679" name="Picture 7"/>
          <p:cNvPicPr>
            <a:picLocks noChangeAspect="1" noChangeArrowheads="1"/>
          </p:cNvPicPr>
          <p:nvPr/>
        </p:nvPicPr>
        <p:blipFill>
          <a:blip r:embed="rId5"/>
          <a:srcRect/>
          <a:stretch>
            <a:fillRect/>
          </a:stretch>
        </p:blipFill>
        <p:spPr bwMode="auto">
          <a:xfrm>
            <a:off x="4191000" y="2562225"/>
            <a:ext cx="1485900" cy="333375"/>
          </a:xfrm>
          <a:prstGeom prst="rect">
            <a:avLst/>
          </a:prstGeom>
          <a:noFill/>
          <a:ln w="9525">
            <a:noFill/>
            <a:miter lim="800000"/>
            <a:headEnd/>
            <a:tailEnd/>
          </a:ln>
        </p:spPr>
      </p:pic>
      <p:pic>
        <p:nvPicPr>
          <p:cNvPr id="28680" name="Picture 8"/>
          <p:cNvPicPr>
            <a:picLocks noChangeAspect="1" noChangeArrowheads="1"/>
          </p:cNvPicPr>
          <p:nvPr/>
        </p:nvPicPr>
        <p:blipFill>
          <a:blip r:embed="rId6"/>
          <a:srcRect/>
          <a:stretch>
            <a:fillRect/>
          </a:stretch>
        </p:blipFill>
        <p:spPr bwMode="auto">
          <a:xfrm>
            <a:off x="4181475" y="3048000"/>
            <a:ext cx="4505325" cy="533400"/>
          </a:xfrm>
          <a:prstGeom prst="rect">
            <a:avLst/>
          </a:prstGeom>
          <a:noFill/>
          <a:ln w="9525">
            <a:noFill/>
            <a:miter lim="800000"/>
            <a:headEnd/>
            <a:tailEnd/>
          </a:ln>
        </p:spPr>
      </p:pic>
      <p:pic>
        <p:nvPicPr>
          <p:cNvPr id="28681" name="Picture 9"/>
          <p:cNvPicPr>
            <a:picLocks noChangeAspect="1" noChangeArrowheads="1"/>
          </p:cNvPicPr>
          <p:nvPr/>
        </p:nvPicPr>
        <p:blipFill>
          <a:blip r:embed="rId7"/>
          <a:srcRect/>
          <a:stretch>
            <a:fillRect/>
          </a:stretch>
        </p:blipFill>
        <p:spPr bwMode="auto">
          <a:xfrm>
            <a:off x="5105400" y="3705225"/>
            <a:ext cx="3600450" cy="409575"/>
          </a:xfrm>
          <a:prstGeom prst="rect">
            <a:avLst/>
          </a:prstGeom>
          <a:noFill/>
          <a:ln w="9525">
            <a:noFill/>
            <a:miter lim="800000"/>
            <a:headEnd/>
            <a:tailEnd/>
          </a:ln>
        </p:spPr>
      </p:pic>
      <p:pic>
        <p:nvPicPr>
          <p:cNvPr id="28682" name="Picture 10"/>
          <p:cNvPicPr>
            <a:picLocks noChangeAspect="1" noChangeArrowheads="1"/>
          </p:cNvPicPr>
          <p:nvPr/>
        </p:nvPicPr>
        <p:blipFill>
          <a:blip r:embed="rId8"/>
          <a:srcRect/>
          <a:stretch>
            <a:fillRect/>
          </a:stretch>
        </p:blipFill>
        <p:spPr bwMode="auto">
          <a:xfrm>
            <a:off x="5867400" y="4229100"/>
            <a:ext cx="2838450" cy="7239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Slayt Numarası Yer Tutucusu"/>
          <p:cNvSpPr>
            <a:spLocks noGrp="1"/>
          </p:cNvSpPr>
          <p:nvPr>
            <p:ph type="sldNum" sz="quarter" idx="12"/>
          </p:nvPr>
        </p:nvSpPr>
        <p:spPr>
          <a:noFill/>
        </p:spPr>
        <p:txBody>
          <a:bodyPr/>
          <a:lstStyle/>
          <a:p>
            <a:fld id="{D9CDC99F-77B4-43A8-86EB-4324E5E465A4}" type="slidenum">
              <a:rPr lang="en-US" smtClean="0"/>
              <a:pPr/>
              <a:t>28</a:t>
            </a:fld>
            <a:endParaRPr lang="en-US" smtClean="0"/>
          </a:p>
        </p:txBody>
      </p:sp>
      <p:sp>
        <p:nvSpPr>
          <p:cNvPr id="29699" name="Rectangle 2"/>
          <p:cNvSpPr>
            <a:spLocks noGrp="1" noChangeArrowheads="1"/>
          </p:cNvSpPr>
          <p:nvPr>
            <p:ph type="title"/>
          </p:nvPr>
        </p:nvSpPr>
        <p:spPr>
          <a:xfrm>
            <a:off x="1066800" y="274638"/>
            <a:ext cx="2895600" cy="639762"/>
          </a:xfrm>
        </p:spPr>
        <p:txBody>
          <a:bodyPr/>
          <a:lstStyle/>
          <a:p>
            <a:pPr eaLnBrk="1" hangingPunct="1"/>
            <a:r>
              <a:rPr lang="en-US" smtClean="0">
                <a:solidFill>
                  <a:srgbClr val="C00000"/>
                </a:solidFill>
              </a:rPr>
              <a:t>Summary</a:t>
            </a:r>
          </a:p>
        </p:txBody>
      </p:sp>
      <p:sp>
        <p:nvSpPr>
          <p:cNvPr id="29700" name="Rectangle 3"/>
          <p:cNvSpPr>
            <a:spLocks noGrp="1" noChangeArrowheads="1"/>
          </p:cNvSpPr>
          <p:nvPr>
            <p:ph type="body" idx="1"/>
          </p:nvPr>
        </p:nvSpPr>
        <p:spPr>
          <a:xfrm>
            <a:off x="762000" y="914400"/>
            <a:ext cx="6705600" cy="5334000"/>
          </a:xfrm>
        </p:spPr>
        <p:txBody>
          <a:bodyPr/>
          <a:lstStyle/>
          <a:p>
            <a:pPr eaLnBrk="1" hangingPunct="1"/>
            <a:r>
              <a:rPr lang="en-US" smtClean="0"/>
              <a:t>Dry and atmospheric air</a:t>
            </a:r>
          </a:p>
          <a:p>
            <a:pPr eaLnBrk="1" hangingPunct="1"/>
            <a:r>
              <a:rPr lang="en-US" smtClean="0"/>
              <a:t>Specific and relative humidity of air</a:t>
            </a:r>
          </a:p>
          <a:p>
            <a:pPr eaLnBrk="1" hangingPunct="1"/>
            <a:r>
              <a:rPr lang="en-US" smtClean="0"/>
              <a:t>Dew-point temperature</a:t>
            </a:r>
          </a:p>
          <a:p>
            <a:pPr eaLnBrk="1" hangingPunct="1"/>
            <a:r>
              <a:rPr lang="en-US" smtClean="0"/>
              <a:t>Adiabatic saturation and wet-bulb temperatures</a:t>
            </a:r>
          </a:p>
          <a:p>
            <a:pPr eaLnBrk="1" hangingPunct="1"/>
            <a:r>
              <a:rPr lang="en-US" smtClean="0"/>
              <a:t>The psychrometric chart </a:t>
            </a:r>
          </a:p>
          <a:p>
            <a:pPr eaLnBrk="1" hangingPunct="1"/>
            <a:r>
              <a:rPr lang="en-US" smtClean="0"/>
              <a:t>Human comfort and air-conditioning</a:t>
            </a:r>
          </a:p>
          <a:p>
            <a:pPr eaLnBrk="1" hangingPunct="1"/>
            <a:r>
              <a:rPr lang="en-US" smtClean="0"/>
              <a:t>Air-conditioning processes</a:t>
            </a:r>
          </a:p>
          <a:p>
            <a:pPr lvl="1" eaLnBrk="1" hangingPunct="1"/>
            <a:r>
              <a:rPr lang="en-US" sz="1800" smtClean="0">
                <a:solidFill>
                  <a:srgbClr val="CC00CC"/>
                </a:solidFill>
              </a:rPr>
              <a:t>Simple heating and cooling</a:t>
            </a:r>
          </a:p>
          <a:p>
            <a:pPr lvl="1" eaLnBrk="1" hangingPunct="1"/>
            <a:r>
              <a:rPr lang="en-US" sz="1800" smtClean="0">
                <a:solidFill>
                  <a:srgbClr val="CC00CC"/>
                </a:solidFill>
              </a:rPr>
              <a:t>Heating with humidification</a:t>
            </a:r>
          </a:p>
          <a:p>
            <a:pPr lvl="1" eaLnBrk="1" hangingPunct="1"/>
            <a:r>
              <a:rPr lang="en-US" sz="1800" smtClean="0">
                <a:solidFill>
                  <a:srgbClr val="CC00CC"/>
                </a:solidFill>
              </a:rPr>
              <a:t>Cooling with dehumidification</a:t>
            </a:r>
          </a:p>
          <a:p>
            <a:pPr lvl="1" eaLnBrk="1" hangingPunct="1"/>
            <a:r>
              <a:rPr lang="en-US" sz="1800" smtClean="0">
                <a:solidFill>
                  <a:srgbClr val="CC00CC"/>
                </a:solidFill>
              </a:rPr>
              <a:t>Evaporative cooling</a:t>
            </a:r>
          </a:p>
          <a:p>
            <a:pPr lvl="1" eaLnBrk="1" hangingPunct="1"/>
            <a:r>
              <a:rPr lang="en-US" sz="1800" smtClean="0">
                <a:solidFill>
                  <a:srgbClr val="CC00CC"/>
                </a:solidFill>
              </a:rPr>
              <a:t>Adiabatic mixing of airstreams</a:t>
            </a:r>
          </a:p>
          <a:p>
            <a:pPr lvl="1" eaLnBrk="1" hangingPunct="1"/>
            <a:r>
              <a:rPr lang="en-US" sz="1800" smtClean="0">
                <a:solidFill>
                  <a:srgbClr val="CC00CC"/>
                </a:solidFill>
              </a:rPr>
              <a:t>Wet cooling towers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Slayt Numarası Yer Tutucusu"/>
          <p:cNvSpPr>
            <a:spLocks noGrp="1"/>
          </p:cNvSpPr>
          <p:nvPr>
            <p:ph type="sldNum" sz="quarter" idx="12"/>
          </p:nvPr>
        </p:nvSpPr>
        <p:spPr>
          <a:noFill/>
        </p:spPr>
        <p:txBody>
          <a:bodyPr/>
          <a:lstStyle/>
          <a:p>
            <a:fld id="{3CEBF373-C464-40D4-9406-FB9E9C34A780}" type="slidenum">
              <a:rPr lang="en-US" smtClean="0"/>
              <a:pPr/>
              <a:t>3</a:t>
            </a:fld>
            <a:endParaRPr lang="en-US" smtClean="0"/>
          </a:p>
        </p:txBody>
      </p:sp>
      <p:sp>
        <p:nvSpPr>
          <p:cNvPr id="4099" name="Rectangle 4"/>
          <p:cNvSpPr>
            <a:spLocks noChangeArrowheads="1"/>
          </p:cNvSpPr>
          <p:nvPr/>
        </p:nvSpPr>
        <p:spPr bwMode="auto">
          <a:xfrm>
            <a:off x="304800" y="179388"/>
            <a:ext cx="5410200" cy="523875"/>
          </a:xfrm>
          <a:prstGeom prst="rect">
            <a:avLst/>
          </a:prstGeom>
          <a:solidFill>
            <a:srgbClr val="92D050"/>
          </a:solidFill>
          <a:ln w="9525">
            <a:noFill/>
            <a:miter lim="800000"/>
            <a:headEnd/>
            <a:tailEnd/>
          </a:ln>
        </p:spPr>
        <p:txBody>
          <a:bodyPr>
            <a:spAutoFit/>
          </a:bodyPr>
          <a:lstStyle/>
          <a:p>
            <a:r>
              <a:rPr lang="en-US" sz="2800" b="1">
                <a:solidFill>
                  <a:srgbClr val="C00000"/>
                </a:solidFill>
              </a:rPr>
              <a:t>DRY AND ATMOSPHERIC AIR</a:t>
            </a:r>
          </a:p>
        </p:txBody>
      </p:sp>
      <p:sp>
        <p:nvSpPr>
          <p:cNvPr id="4100" name="Rectangle 5"/>
          <p:cNvSpPr>
            <a:spLocks noChangeArrowheads="1"/>
          </p:cNvSpPr>
          <p:nvPr/>
        </p:nvSpPr>
        <p:spPr bwMode="auto">
          <a:xfrm>
            <a:off x="228600" y="838200"/>
            <a:ext cx="5486400" cy="1847850"/>
          </a:xfrm>
          <a:prstGeom prst="rect">
            <a:avLst/>
          </a:prstGeom>
          <a:noFill/>
          <a:ln w="9525">
            <a:noFill/>
            <a:miter lim="800000"/>
            <a:headEnd/>
            <a:tailEnd/>
          </a:ln>
        </p:spPr>
        <p:txBody>
          <a:bodyPr>
            <a:spAutoFit/>
          </a:bodyPr>
          <a:lstStyle/>
          <a:p>
            <a:pPr>
              <a:spcBef>
                <a:spcPct val="10000"/>
              </a:spcBef>
              <a:spcAft>
                <a:spcPct val="10000"/>
              </a:spcAft>
            </a:pPr>
            <a:r>
              <a:rPr lang="en-US" b="1">
                <a:solidFill>
                  <a:srgbClr val="CC00CC"/>
                </a:solidFill>
              </a:rPr>
              <a:t>Atmospheric air:</a:t>
            </a:r>
            <a:r>
              <a:rPr lang="en-US"/>
              <a:t> Air in the atmosphere containing some water vapor (or </a:t>
            </a:r>
            <a:r>
              <a:rPr lang="en-US" i="1"/>
              <a:t>moisture</a:t>
            </a:r>
            <a:r>
              <a:rPr lang="en-US"/>
              <a:t>).</a:t>
            </a:r>
          </a:p>
          <a:p>
            <a:pPr>
              <a:spcBef>
                <a:spcPct val="10000"/>
              </a:spcBef>
              <a:spcAft>
                <a:spcPct val="10000"/>
              </a:spcAft>
            </a:pPr>
            <a:r>
              <a:rPr lang="en-US" b="1">
                <a:solidFill>
                  <a:srgbClr val="CC00CC"/>
                </a:solidFill>
              </a:rPr>
              <a:t>Dry air:</a:t>
            </a:r>
            <a:r>
              <a:rPr lang="en-US"/>
              <a:t> Air that contains no water vapor.</a:t>
            </a:r>
          </a:p>
          <a:p>
            <a:pPr>
              <a:spcBef>
                <a:spcPct val="10000"/>
              </a:spcBef>
              <a:spcAft>
                <a:spcPct val="10000"/>
              </a:spcAft>
            </a:pPr>
            <a:r>
              <a:rPr lang="en-US"/>
              <a:t>Water vapor in the air plays a major role in human comfort. Therefore, it is an important consideration in air-conditioning applications.</a:t>
            </a:r>
          </a:p>
        </p:txBody>
      </p:sp>
      <p:pic>
        <p:nvPicPr>
          <p:cNvPr id="4101" name="Picture 8"/>
          <p:cNvPicPr>
            <a:picLocks noChangeAspect="1" noChangeArrowheads="1"/>
          </p:cNvPicPr>
          <p:nvPr/>
        </p:nvPicPr>
        <p:blipFill>
          <a:blip r:embed="rId2"/>
          <a:srcRect/>
          <a:stretch>
            <a:fillRect/>
          </a:stretch>
        </p:blipFill>
        <p:spPr bwMode="auto">
          <a:xfrm>
            <a:off x="304800" y="2895600"/>
            <a:ext cx="4757738" cy="363538"/>
          </a:xfrm>
          <a:prstGeom prst="rect">
            <a:avLst/>
          </a:prstGeom>
          <a:noFill/>
          <a:ln w="9525">
            <a:noFill/>
            <a:miter lim="800000"/>
            <a:headEnd/>
            <a:tailEnd/>
          </a:ln>
        </p:spPr>
      </p:pic>
      <p:pic>
        <p:nvPicPr>
          <p:cNvPr id="4102" name="Picture 9"/>
          <p:cNvPicPr>
            <a:picLocks noChangeAspect="1" noChangeArrowheads="1"/>
          </p:cNvPicPr>
          <p:nvPr/>
        </p:nvPicPr>
        <p:blipFill>
          <a:blip r:embed="rId3"/>
          <a:srcRect/>
          <a:stretch>
            <a:fillRect/>
          </a:stretch>
        </p:blipFill>
        <p:spPr bwMode="auto">
          <a:xfrm>
            <a:off x="304800" y="3429000"/>
            <a:ext cx="5326063" cy="314325"/>
          </a:xfrm>
          <a:prstGeom prst="rect">
            <a:avLst/>
          </a:prstGeom>
          <a:noFill/>
          <a:ln w="9525">
            <a:noFill/>
            <a:miter lim="800000"/>
            <a:headEnd/>
            <a:tailEnd/>
          </a:ln>
        </p:spPr>
      </p:pic>
      <p:pic>
        <p:nvPicPr>
          <p:cNvPr id="4103" name="Picture 10"/>
          <p:cNvPicPr>
            <a:picLocks noChangeAspect="1" noChangeArrowheads="1"/>
          </p:cNvPicPr>
          <p:nvPr/>
        </p:nvPicPr>
        <p:blipFill>
          <a:blip r:embed="rId4"/>
          <a:srcRect/>
          <a:stretch>
            <a:fillRect/>
          </a:stretch>
        </p:blipFill>
        <p:spPr bwMode="auto">
          <a:xfrm>
            <a:off x="711200" y="5257800"/>
            <a:ext cx="2413000" cy="327025"/>
          </a:xfrm>
          <a:prstGeom prst="rect">
            <a:avLst/>
          </a:prstGeom>
          <a:noFill/>
          <a:ln w="9525">
            <a:noFill/>
            <a:miter lim="800000"/>
            <a:headEnd/>
            <a:tailEnd/>
          </a:ln>
        </p:spPr>
      </p:pic>
      <p:sp>
        <p:nvSpPr>
          <p:cNvPr id="4104" name="Rectangle 11"/>
          <p:cNvSpPr>
            <a:spLocks noChangeArrowheads="1"/>
          </p:cNvSpPr>
          <p:nvPr/>
        </p:nvSpPr>
        <p:spPr bwMode="auto">
          <a:xfrm>
            <a:off x="228600" y="3962400"/>
            <a:ext cx="5410200" cy="1190625"/>
          </a:xfrm>
          <a:prstGeom prst="rect">
            <a:avLst/>
          </a:prstGeom>
          <a:noFill/>
          <a:ln w="9525">
            <a:noFill/>
            <a:miter lim="800000"/>
            <a:headEnd/>
            <a:tailEnd/>
          </a:ln>
        </p:spPr>
        <p:txBody>
          <a:bodyPr>
            <a:spAutoFit/>
          </a:bodyPr>
          <a:lstStyle/>
          <a:p>
            <a:r>
              <a:rPr lang="en-US"/>
              <a:t>Water vapor in air behaves as if it existed alone and obeys the ideal-gas relation </a:t>
            </a:r>
            <a:r>
              <a:rPr lang="en-US" i="1"/>
              <a:t>Pv = </a:t>
            </a:r>
            <a:r>
              <a:rPr lang="en-US"/>
              <a:t> </a:t>
            </a:r>
            <a:r>
              <a:rPr lang="en-US" i="1"/>
              <a:t>RT</a:t>
            </a:r>
            <a:r>
              <a:rPr lang="en-US"/>
              <a:t>. Then the atmospheric air can be treated as an ideal-gas mixture:</a:t>
            </a:r>
          </a:p>
        </p:txBody>
      </p:sp>
      <p:sp>
        <p:nvSpPr>
          <p:cNvPr id="4105" name="Rectangle 12"/>
          <p:cNvSpPr>
            <a:spLocks noChangeArrowheads="1"/>
          </p:cNvSpPr>
          <p:nvPr/>
        </p:nvSpPr>
        <p:spPr bwMode="auto">
          <a:xfrm>
            <a:off x="609600" y="5638800"/>
            <a:ext cx="5410200" cy="641350"/>
          </a:xfrm>
          <a:prstGeom prst="rect">
            <a:avLst/>
          </a:prstGeom>
          <a:noFill/>
          <a:ln w="9525">
            <a:noFill/>
            <a:miter lim="800000"/>
            <a:headEnd/>
            <a:tailEnd/>
          </a:ln>
        </p:spPr>
        <p:txBody>
          <a:bodyPr>
            <a:spAutoFit/>
          </a:bodyPr>
          <a:lstStyle/>
          <a:p>
            <a:r>
              <a:rPr lang="en-US" b="1" i="1">
                <a:solidFill>
                  <a:srgbClr val="3333FF"/>
                </a:solidFill>
              </a:rPr>
              <a:t>P</a:t>
            </a:r>
            <a:r>
              <a:rPr lang="en-US" b="1" i="1" baseline="-25000">
                <a:solidFill>
                  <a:srgbClr val="3333FF"/>
                </a:solidFill>
              </a:rPr>
              <a:t>a</a:t>
            </a:r>
            <a:r>
              <a:rPr lang="en-US">
                <a:solidFill>
                  <a:srgbClr val="3333FF"/>
                </a:solidFill>
              </a:rPr>
              <a:t>  Partial pressure of dry air</a:t>
            </a:r>
            <a:endParaRPr lang="en-US" i="1">
              <a:solidFill>
                <a:srgbClr val="3333FF"/>
              </a:solidFill>
            </a:endParaRPr>
          </a:p>
          <a:p>
            <a:r>
              <a:rPr lang="en-US" b="1" i="1">
                <a:solidFill>
                  <a:srgbClr val="3333FF"/>
                </a:solidFill>
              </a:rPr>
              <a:t>P</a:t>
            </a:r>
            <a:r>
              <a:rPr lang="en-US" b="1" i="1" baseline="-25000">
                <a:solidFill>
                  <a:srgbClr val="3333FF"/>
                </a:solidFill>
              </a:rPr>
              <a:t>v</a:t>
            </a:r>
            <a:r>
              <a:rPr lang="en-US">
                <a:solidFill>
                  <a:srgbClr val="3333FF"/>
                </a:solidFill>
              </a:rPr>
              <a:t>  Partial pressure of vapor (vapor pressure)</a:t>
            </a:r>
          </a:p>
        </p:txBody>
      </p:sp>
      <p:pic>
        <p:nvPicPr>
          <p:cNvPr id="4106" name="Picture 15"/>
          <p:cNvPicPr>
            <a:picLocks noChangeAspect="1" noChangeArrowheads="1"/>
          </p:cNvPicPr>
          <p:nvPr/>
        </p:nvPicPr>
        <p:blipFill>
          <a:blip r:embed="rId5"/>
          <a:srcRect/>
          <a:stretch>
            <a:fillRect/>
          </a:stretch>
        </p:blipFill>
        <p:spPr bwMode="auto">
          <a:xfrm>
            <a:off x="5695950" y="3886200"/>
            <a:ext cx="3371850" cy="1304925"/>
          </a:xfrm>
          <a:prstGeom prst="rect">
            <a:avLst/>
          </a:prstGeom>
          <a:noFill/>
          <a:ln w="9525">
            <a:noFill/>
            <a:miter lim="800000"/>
            <a:headEnd/>
            <a:tailEnd/>
          </a:ln>
        </p:spPr>
      </p:pic>
      <p:pic>
        <p:nvPicPr>
          <p:cNvPr id="4107" name="Picture 16"/>
          <p:cNvPicPr>
            <a:picLocks noChangeAspect="1" noChangeArrowheads="1"/>
          </p:cNvPicPr>
          <p:nvPr/>
        </p:nvPicPr>
        <p:blipFill>
          <a:blip r:embed="rId6"/>
          <a:srcRect/>
          <a:stretch>
            <a:fillRect/>
          </a:stretch>
        </p:blipFill>
        <p:spPr bwMode="auto">
          <a:xfrm>
            <a:off x="6029325" y="1143000"/>
            <a:ext cx="2581275" cy="27717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Slayt Numarası Yer Tutucusu"/>
          <p:cNvSpPr>
            <a:spLocks noGrp="1"/>
          </p:cNvSpPr>
          <p:nvPr>
            <p:ph type="sldNum" sz="quarter" idx="12"/>
          </p:nvPr>
        </p:nvSpPr>
        <p:spPr>
          <a:noFill/>
        </p:spPr>
        <p:txBody>
          <a:bodyPr/>
          <a:lstStyle/>
          <a:p>
            <a:fld id="{9F884195-239C-4A60-8056-F42801EAE500}" type="slidenum">
              <a:rPr lang="en-US" smtClean="0"/>
              <a:pPr/>
              <a:t>4</a:t>
            </a:fld>
            <a:endParaRPr lang="en-US" smtClean="0"/>
          </a:p>
        </p:txBody>
      </p:sp>
      <p:sp>
        <p:nvSpPr>
          <p:cNvPr id="5123" name="Rectangle 4"/>
          <p:cNvSpPr>
            <a:spLocks noChangeArrowheads="1"/>
          </p:cNvSpPr>
          <p:nvPr/>
        </p:nvSpPr>
        <p:spPr bwMode="auto">
          <a:xfrm>
            <a:off x="6477000" y="273050"/>
            <a:ext cx="2286000" cy="641350"/>
          </a:xfrm>
          <a:prstGeom prst="rect">
            <a:avLst/>
          </a:prstGeom>
          <a:noFill/>
          <a:ln w="9525">
            <a:noFill/>
            <a:miter lim="800000"/>
            <a:headEnd/>
            <a:tailEnd/>
          </a:ln>
        </p:spPr>
        <p:txBody>
          <a:bodyPr>
            <a:spAutoFit/>
          </a:bodyPr>
          <a:lstStyle/>
          <a:p>
            <a:r>
              <a:rPr lang="en-US" i="1"/>
              <a:t>h =</a:t>
            </a:r>
            <a:r>
              <a:rPr lang="en-US"/>
              <a:t> </a:t>
            </a:r>
            <a:r>
              <a:rPr lang="en-US" i="1"/>
              <a:t>h</a:t>
            </a:r>
            <a:r>
              <a:rPr lang="en-US"/>
              <a:t>(</a:t>
            </a:r>
            <a:r>
              <a:rPr lang="en-US" i="1"/>
              <a:t>T </a:t>
            </a:r>
            <a:r>
              <a:rPr lang="en-US"/>
              <a:t>) since water vapor is an ideal gas</a:t>
            </a:r>
          </a:p>
        </p:txBody>
      </p:sp>
      <p:pic>
        <p:nvPicPr>
          <p:cNvPr id="5124" name="Picture 5"/>
          <p:cNvPicPr>
            <a:picLocks noChangeAspect="1" noChangeArrowheads="1"/>
          </p:cNvPicPr>
          <p:nvPr/>
        </p:nvPicPr>
        <p:blipFill>
          <a:blip r:embed="rId2"/>
          <a:srcRect/>
          <a:stretch>
            <a:fillRect/>
          </a:stretch>
        </p:blipFill>
        <p:spPr bwMode="auto">
          <a:xfrm>
            <a:off x="6496050" y="990600"/>
            <a:ext cx="2190750" cy="333375"/>
          </a:xfrm>
          <a:prstGeom prst="rect">
            <a:avLst/>
          </a:prstGeom>
          <a:noFill/>
          <a:ln w="9525">
            <a:noFill/>
            <a:miter lim="800000"/>
            <a:headEnd/>
            <a:tailEnd/>
          </a:ln>
        </p:spPr>
      </p:pic>
      <p:grpSp>
        <p:nvGrpSpPr>
          <p:cNvPr id="5125" name="Group 17"/>
          <p:cNvGrpSpPr>
            <a:grpSpLocks/>
          </p:cNvGrpSpPr>
          <p:nvPr/>
        </p:nvGrpSpPr>
        <p:grpSpPr bwMode="auto">
          <a:xfrm>
            <a:off x="381000" y="228600"/>
            <a:ext cx="5562600" cy="1828800"/>
            <a:chOff x="240" y="192"/>
            <a:chExt cx="3504" cy="1152"/>
          </a:xfrm>
        </p:grpSpPr>
        <p:sp>
          <p:nvSpPr>
            <p:cNvPr id="5129" name="Rectangle 12"/>
            <p:cNvSpPr>
              <a:spLocks noChangeArrowheads="1"/>
            </p:cNvSpPr>
            <p:nvPr/>
          </p:nvSpPr>
          <p:spPr bwMode="auto">
            <a:xfrm>
              <a:off x="240" y="192"/>
              <a:ext cx="3504" cy="1152"/>
            </a:xfrm>
            <a:prstGeom prst="rect">
              <a:avLst/>
            </a:prstGeom>
            <a:solidFill>
              <a:srgbClr val="FFCC99"/>
            </a:solidFill>
            <a:ln w="9525">
              <a:solidFill>
                <a:schemeClr val="tx1"/>
              </a:solidFill>
              <a:miter lim="800000"/>
              <a:headEnd/>
              <a:tailEnd/>
            </a:ln>
          </p:spPr>
          <p:txBody>
            <a:bodyPr wrap="none" anchor="ctr"/>
            <a:lstStyle/>
            <a:p>
              <a:endParaRPr lang="tr-TR"/>
            </a:p>
          </p:txBody>
        </p:sp>
        <p:pic>
          <p:nvPicPr>
            <p:cNvPr id="5130" name="Picture 6"/>
            <p:cNvPicPr>
              <a:picLocks noChangeAspect="1" noChangeArrowheads="1"/>
            </p:cNvPicPr>
            <p:nvPr/>
          </p:nvPicPr>
          <p:blipFill>
            <a:blip r:embed="rId3"/>
            <a:srcRect/>
            <a:stretch>
              <a:fillRect/>
            </a:stretch>
          </p:blipFill>
          <p:spPr bwMode="auto">
            <a:xfrm>
              <a:off x="336" y="816"/>
              <a:ext cx="3168" cy="202"/>
            </a:xfrm>
            <a:prstGeom prst="rect">
              <a:avLst/>
            </a:prstGeom>
            <a:noFill/>
            <a:ln w="9525">
              <a:noFill/>
              <a:miter lim="800000"/>
              <a:headEnd/>
              <a:tailEnd/>
            </a:ln>
          </p:spPr>
        </p:pic>
        <p:pic>
          <p:nvPicPr>
            <p:cNvPr id="5131" name="Picture 7"/>
            <p:cNvPicPr>
              <a:picLocks noChangeAspect="1" noChangeArrowheads="1"/>
            </p:cNvPicPr>
            <p:nvPr/>
          </p:nvPicPr>
          <p:blipFill>
            <a:blip r:embed="rId4"/>
            <a:srcRect/>
            <a:stretch>
              <a:fillRect/>
            </a:stretch>
          </p:blipFill>
          <p:spPr bwMode="auto">
            <a:xfrm>
              <a:off x="336" y="1056"/>
              <a:ext cx="3386" cy="225"/>
            </a:xfrm>
            <a:prstGeom prst="rect">
              <a:avLst/>
            </a:prstGeom>
            <a:noFill/>
            <a:ln w="9525">
              <a:noFill/>
              <a:miter lim="800000"/>
              <a:headEnd/>
              <a:tailEnd/>
            </a:ln>
          </p:spPr>
        </p:pic>
        <p:sp>
          <p:nvSpPr>
            <p:cNvPr id="5132" name="Rectangle 8"/>
            <p:cNvSpPr>
              <a:spLocks noChangeArrowheads="1"/>
            </p:cNvSpPr>
            <p:nvPr/>
          </p:nvSpPr>
          <p:spPr bwMode="auto">
            <a:xfrm>
              <a:off x="288" y="192"/>
              <a:ext cx="3120" cy="577"/>
            </a:xfrm>
            <a:prstGeom prst="rect">
              <a:avLst/>
            </a:prstGeom>
            <a:noFill/>
            <a:ln w="9525">
              <a:noFill/>
              <a:miter lim="800000"/>
              <a:headEnd/>
              <a:tailEnd/>
            </a:ln>
          </p:spPr>
          <p:txBody>
            <a:bodyPr>
              <a:spAutoFit/>
            </a:bodyPr>
            <a:lstStyle/>
            <a:p>
              <a:r>
                <a:rPr lang="en-US" i="1">
                  <a:solidFill>
                    <a:srgbClr val="CC00CC"/>
                  </a:solidFill>
                </a:rPr>
                <a:t>For water</a:t>
              </a:r>
            </a:p>
            <a:p>
              <a:r>
                <a:rPr lang="en-US" i="1"/>
                <a:t>h</a:t>
              </a:r>
              <a:r>
                <a:rPr lang="en-US" i="1" baseline="-25000"/>
                <a:t>g</a:t>
              </a:r>
              <a:r>
                <a:rPr lang="en-US"/>
                <a:t> = 2500.9 kJ/kg at 0°C </a:t>
              </a:r>
            </a:p>
            <a:p>
              <a:r>
                <a:rPr lang="en-US" i="1"/>
                <a:t>c</a:t>
              </a:r>
              <a:r>
                <a:rPr lang="en-US" i="1" baseline="-25000"/>
                <a:t>p,avg</a:t>
              </a:r>
              <a:r>
                <a:rPr lang="en-US" i="1"/>
                <a:t> = </a:t>
              </a:r>
              <a:r>
                <a:rPr lang="en-US"/>
                <a:t>1.82 kJ/kg · °C at </a:t>
              </a:r>
              <a:r>
                <a:rPr lang="en-US" b="1">
                  <a:sym typeface="Symbol" pitchFamily="18" charset="2"/>
                </a:rPr>
                <a:t></a:t>
              </a:r>
              <a:r>
                <a:rPr lang="en-US"/>
                <a:t>10 to 50°C range</a:t>
              </a:r>
            </a:p>
          </p:txBody>
        </p:sp>
      </p:grpSp>
      <p:pic>
        <p:nvPicPr>
          <p:cNvPr id="5126" name="Picture 18"/>
          <p:cNvPicPr>
            <a:picLocks noChangeAspect="1" noChangeArrowheads="1"/>
          </p:cNvPicPr>
          <p:nvPr/>
        </p:nvPicPr>
        <p:blipFill>
          <a:blip r:embed="rId5"/>
          <a:srcRect/>
          <a:stretch>
            <a:fillRect/>
          </a:stretch>
        </p:blipFill>
        <p:spPr bwMode="auto">
          <a:xfrm>
            <a:off x="381000" y="2133600"/>
            <a:ext cx="3362325" cy="4562475"/>
          </a:xfrm>
          <a:prstGeom prst="rect">
            <a:avLst/>
          </a:prstGeom>
          <a:noFill/>
          <a:ln w="9525">
            <a:noFill/>
            <a:miter lim="800000"/>
            <a:headEnd/>
            <a:tailEnd/>
          </a:ln>
        </p:spPr>
      </p:pic>
      <p:pic>
        <p:nvPicPr>
          <p:cNvPr id="5127" name="Picture 19"/>
          <p:cNvPicPr>
            <a:picLocks noChangeAspect="1" noChangeArrowheads="1"/>
          </p:cNvPicPr>
          <p:nvPr/>
        </p:nvPicPr>
        <p:blipFill>
          <a:blip r:embed="rId6"/>
          <a:srcRect/>
          <a:stretch>
            <a:fillRect/>
          </a:stretch>
        </p:blipFill>
        <p:spPr bwMode="auto">
          <a:xfrm>
            <a:off x="5438775" y="5257800"/>
            <a:ext cx="3476625" cy="1085850"/>
          </a:xfrm>
          <a:prstGeom prst="rect">
            <a:avLst/>
          </a:prstGeom>
          <a:noFill/>
          <a:ln w="9525">
            <a:noFill/>
            <a:miter lim="800000"/>
            <a:headEnd/>
            <a:tailEnd/>
          </a:ln>
        </p:spPr>
      </p:pic>
      <p:pic>
        <p:nvPicPr>
          <p:cNvPr id="5128" name="Picture 20"/>
          <p:cNvPicPr>
            <a:picLocks noChangeAspect="1" noChangeArrowheads="1"/>
          </p:cNvPicPr>
          <p:nvPr/>
        </p:nvPicPr>
        <p:blipFill>
          <a:blip r:embed="rId7"/>
          <a:srcRect/>
          <a:stretch>
            <a:fillRect/>
          </a:stretch>
        </p:blipFill>
        <p:spPr bwMode="auto">
          <a:xfrm>
            <a:off x="4495800" y="2133600"/>
            <a:ext cx="4419600" cy="31337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Slayt Numarası Yer Tutucusu"/>
          <p:cNvSpPr>
            <a:spLocks noGrp="1"/>
          </p:cNvSpPr>
          <p:nvPr>
            <p:ph type="sldNum" sz="quarter" idx="12"/>
          </p:nvPr>
        </p:nvSpPr>
        <p:spPr>
          <a:noFill/>
        </p:spPr>
        <p:txBody>
          <a:bodyPr/>
          <a:lstStyle/>
          <a:p>
            <a:fld id="{5B054DF2-D8B7-4F4A-95A9-F6AA835E30FE}" type="slidenum">
              <a:rPr lang="en-US" smtClean="0"/>
              <a:pPr/>
              <a:t>5</a:t>
            </a:fld>
            <a:endParaRPr lang="en-US" smtClean="0"/>
          </a:p>
        </p:txBody>
      </p:sp>
      <p:sp>
        <p:nvSpPr>
          <p:cNvPr id="6147" name="Rectangle 2"/>
          <p:cNvSpPr>
            <a:spLocks noChangeArrowheads="1"/>
          </p:cNvSpPr>
          <p:nvPr/>
        </p:nvSpPr>
        <p:spPr bwMode="auto">
          <a:xfrm>
            <a:off x="381000" y="166688"/>
            <a:ext cx="7696200" cy="523875"/>
          </a:xfrm>
          <a:prstGeom prst="rect">
            <a:avLst/>
          </a:prstGeom>
          <a:solidFill>
            <a:srgbClr val="92D050"/>
          </a:solidFill>
          <a:ln w="9525">
            <a:noFill/>
            <a:miter lim="800000"/>
            <a:headEnd/>
            <a:tailEnd/>
          </a:ln>
        </p:spPr>
        <p:txBody>
          <a:bodyPr>
            <a:spAutoFit/>
          </a:bodyPr>
          <a:lstStyle/>
          <a:p>
            <a:r>
              <a:rPr lang="en-US" sz="2800" b="1">
                <a:solidFill>
                  <a:srgbClr val="C00000"/>
                </a:solidFill>
              </a:rPr>
              <a:t>SPECIFIC AND RELATIVE HUMIDITY OF AIR</a:t>
            </a:r>
          </a:p>
        </p:txBody>
      </p:sp>
      <p:sp>
        <p:nvSpPr>
          <p:cNvPr id="6148" name="Rectangle 3"/>
          <p:cNvSpPr>
            <a:spLocks noChangeArrowheads="1"/>
          </p:cNvSpPr>
          <p:nvPr/>
        </p:nvSpPr>
        <p:spPr bwMode="auto">
          <a:xfrm>
            <a:off x="304800" y="762000"/>
            <a:ext cx="4267200" cy="915988"/>
          </a:xfrm>
          <a:prstGeom prst="rect">
            <a:avLst/>
          </a:prstGeom>
          <a:noFill/>
          <a:ln w="9525">
            <a:noFill/>
            <a:miter lim="800000"/>
            <a:headEnd/>
            <a:tailEnd/>
          </a:ln>
        </p:spPr>
        <p:txBody>
          <a:bodyPr>
            <a:spAutoFit/>
          </a:bodyPr>
          <a:lstStyle/>
          <a:p>
            <a:r>
              <a:rPr lang="en-US" b="1">
                <a:solidFill>
                  <a:srgbClr val="CC00CC"/>
                </a:solidFill>
              </a:rPr>
              <a:t>Absolute </a:t>
            </a:r>
            <a:r>
              <a:rPr lang="en-US">
                <a:solidFill>
                  <a:srgbClr val="CC00CC"/>
                </a:solidFill>
              </a:rPr>
              <a:t>or </a:t>
            </a:r>
            <a:r>
              <a:rPr lang="en-US" b="1">
                <a:solidFill>
                  <a:srgbClr val="CC00CC"/>
                </a:solidFill>
              </a:rPr>
              <a:t>specific humidity </a:t>
            </a:r>
            <a:r>
              <a:rPr lang="en-US">
                <a:solidFill>
                  <a:srgbClr val="CC00CC"/>
                </a:solidFill>
              </a:rPr>
              <a:t>(</a:t>
            </a:r>
            <a:r>
              <a:rPr lang="en-US" i="1">
                <a:solidFill>
                  <a:srgbClr val="CC00CC"/>
                </a:solidFill>
              </a:rPr>
              <a:t>humidity ratio</a:t>
            </a:r>
            <a:r>
              <a:rPr lang="en-US">
                <a:solidFill>
                  <a:srgbClr val="CC00CC"/>
                </a:solidFill>
              </a:rPr>
              <a:t>):</a:t>
            </a:r>
            <a:r>
              <a:rPr lang="en-US"/>
              <a:t> The mass of water vapor present in a unit mass of dry air. </a:t>
            </a:r>
          </a:p>
        </p:txBody>
      </p:sp>
      <p:pic>
        <p:nvPicPr>
          <p:cNvPr id="6149" name="Picture 4"/>
          <p:cNvPicPr>
            <a:picLocks noChangeAspect="1" noChangeArrowheads="1"/>
          </p:cNvPicPr>
          <p:nvPr/>
        </p:nvPicPr>
        <p:blipFill>
          <a:blip r:embed="rId2"/>
          <a:srcRect/>
          <a:stretch>
            <a:fillRect/>
          </a:stretch>
        </p:blipFill>
        <p:spPr bwMode="auto">
          <a:xfrm>
            <a:off x="381000" y="1752600"/>
            <a:ext cx="4017963" cy="549275"/>
          </a:xfrm>
          <a:prstGeom prst="rect">
            <a:avLst/>
          </a:prstGeom>
          <a:noFill/>
          <a:ln w="9525">
            <a:noFill/>
            <a:miter lim="800000"/>
            <a:headEnd/>
            <a:tailEnd/>
          </a:ln>
        </p:spPr>
      </p:pic>
      <p:pic>
        <p:nvPicPr>
          <p:cNvPr id="6150" name="Picture 5"/>
          <p:cNvPicPr>
            <a:picLocks noChangeAspect="1" noChangeArrowheads="1"/>
          </p:cNvPicPr>
          <p:nvPr/>
        </p:nvPicPr>
        <p:blipFill>
          <a:blip r:embed="rId3"/>
          <a:srcRect/>
          <a:stretch>
            <a:fillRect/>
          </a:stretch>
        </p:blipFill>
        <p:spPr bwMode="auto">
          <a:xfrm>
            <a:off x="381000" y="2362200"/>
            <a:ext cx="4191000" cy="679450"/>
          </a:xfrm>
          <a:prstGeom prst="rect">
            <a:avLst/>
          </a:prstGeom>
          <a:noFill/>
          <a:ln w="9525">
            <a:noFill/>
            <a:miter lim="800000"/>
            <a:headEnd/>
            <a:tailEnd/>
          </a:ln>
        </p:spPr>
      </p:pic>
      <p:pic>
        <p:nvPicPr>
          <p:cNvPr id="6151" name="Picture 6"/>
          <p:cNvPicPr>
            <a:picLocks noChangeAspect="1" noChangeArrowheads="1"/>
          </p:cNvPicPr>
          <p:nvPr/>
        </p:nvPicPr>
        <p:blipFill>
          <a:blip r:embed="rId4"/>
          <a:srcRect/>
          <a:stretch>
            <a:fillRect/>
          </a:stretch>
        </p:blipFill>
        <p:spPr bwMode="auto">
          <a:xfrm>
            <a:off x="381000" y="3124200"/>
            <a:ext cx="4511675" cy="654050"/>
          </a:xfrm>
          <a:prstGeom prst="rect">
            <a:avLst/>
          </a:prstGeom>
          <a:noFill/>
          <a:ln w="9525">
            <a:noFill/>
            <a:miter lim="800000"/>
            <a:headEnd/>
            <a:tailEnd/>
          </a:ln>
        </p:spPr>
      </p:pic>
      <p:sp>
        <p:nvSpPr>
          <p:cNvPr id="6152" name="Rectangle 10"/>
          <p:cNvSpPr>
            <a:spLocks noChangeArrowheads="1"/>
          </p:cNvSpPr>
          <p:nvPr/>
        </p:nvSpPr>
        <p:spPr bwMode="auto">
          <a:xfrm>
            <a:off x="304800" y="3886200"/>
            <a:ext cx="4572000" cy="1793875"/>
          </a:xfrm>
          <a:prstGeom prst="rect">
            <a:avLst/>
          </a:prstGeom>
          <a:noFill/>
          <a:ln w="9525">
            <a:noFill/>
            <a:miter lim="800000"/>
            <a:headEnd/>
            <a:tailEnd/>
          </a:ln>
        </p:spPr>
        <p:txBody>
          <a:bodyPr>
            <a:spAutoFit/>
          </a:bodyPr>
          <a:lstStyle/>
          <a:p>
            <a:pPr>
              <a:spcBef>
                <a:spcPct val="10000"/>
              </a:spcBef>
              <a:spcAft>
                <a:spcPct val="10000"/>
              </a:spcAft>
            </a:pPr>
            <a:r>
              <a:rPr lang="en-US" b="1">
                <a:solidFill>
                  <a:srgbClr val="CC00CC"/>
                </a:solidFill>
              </a:rPr>
              <a:t>Saturated air:</a:t>
            </a:r>
            <a:r>
              <a:rPr lang="en-US" b="1"/>
              <a:t> </a:t>
            </a:r>
            <a:r>
              <a:rPr lang="en-US"/>
              <a:t>The air saturated with moisture.</a:t>
            </a:r>
          </a:p>
          <a:p>
            <a:pPr>
              <a:spcBef>
                <a:spcPct val="10000"/>
              </a:spcBef>
              <a:spcAft>
                <a:spcPct val="10000"/>
              </a:spcAft>
            </a:pPr>
            <a:r>
              <a:rPr lang="en-US" b="1">
                <a:solidFill>
                  <a:srgbClr val="CC00CC"/>
                </a:solidFill>
              </a:rPr>
              <a:t>Relative humidity:</a:t>
            </a:r>
            <a:r>
              <a:rPr lang="en-US"/>
              <a:t> The ratio of the amount of moisture the air holds (</a:t>
            </a:r>
            <a:r>
              <a:rPr lang="en-US" i="1"/>
              <a:t>m</a:t>
            </a:r>
            <a:r>
              <a:rPr lang="en-US" i="1" baseline="-25000"/>
              <a:t>v</a:t>
            </a:r>
            <a:r>
              <a:rPr lang="en-US"/>
              <a:t>) to the maximum amount of moisture the air can hold at the same temperature (</a:t>
            </a:r>
            <a:r>
              <a:rPr lang="en-US" i="1"/>
              <a:t>m</a:t>
            </a:r>
            <a:r>
              <a:rPr lang="en-US" i="1" baseline="-25000"/>
              <a:t>g</a:t>
            </a:r>
            <a:r>
              <a:rPr lang="en-US"/>
              <a:t>).</a:t>
            </a:r>
          </a:p>
        </p:txBody>
      </p:sp>
      <p:pic>
        <p:nvPicPr>
          <p:cNvPr id="6153" name="Picture 12"/>
          <p:cNvPicPr>
            <a:picLocks noChangeAspect="1" noChangeArrowheads="1"/>
          </p:cNvPicPr>
          <p:nvPr/>
        </p:nvPicPr>
        <p:blipFill>
          <a:blip r:embed="rId5"/>
          <a:srcRect/>
          <a:stretch>
            <a:fillRect/>
          </a:stretch>
        </p:blipFill>
        <p:spPr bwMode="auto">
          <a:xfrm>
            <a:off x="438150" y="5753100"/>
            <a:ext cx="2609850" cy="647700"/>
          </a:xfrm>
          <a:prstGeom prst="rect">
            <a:avLst/>
          </a:prstGeom>
          <a:noFill/>
          <a:ln w="9525">
            <a:noFill/>
            <a:miter lim="800000"/>
            <a:headEnd/>
            <a:tailEnd/>
          </a:ln>
        </p:spPr>
      </p:pic>
      <p:pic>
        <p:nvPicPr>
          <p:cNvPr id="6154" name="Picture 16"/>
          <p:cNvPicPr>
            <a:picLocks noChangeAspect="1" noChangeArrowheads="1"/>
          </p:cNvPicPr>
          <p:nvPr/>
        </p:nvPicPr>
        <p:blipFill>
          <a:blip r:embed="rId6"/>
          <a:srcRect/>
          <a:stretch>
            <a:fillRect/>
          </a:stretch>
        </p:blipFill>
        <p:spPr bwMode="auto">
          <a:xfrm>
            <a:off x="3276600" y="5943600"/>
            <a:ext cx="1277938" cy="301625"/>
          </a:xfrm>
          <a:prstGeom prst="rect">
            <a:avLst/>
          </a:prstGeom>
          <a:noFill/>
          <a:ln w="9525">
            <a:noFill/>
            <a:miter lim="800000"/>
            <a:headEnd/>
            <a:tailEnd/>
          </a:ln>
        </p:spPr>
      </p:pic>
      <p:pic>
        <p:nvPicPr>
          <p:cNvPr id="6155" name="Picture 18"/>
          <p:cNvPicPr>
            <a:picLocks noChangeAspect="1" noChangeArrowheads="1"/>
          </p:cNvPicPr>
          <p:nvPr/>
        </p:nvPicPr>
        <p:blipFill>
          <a:blip r:embed="rId7"/>
          <a:srcRect/>
          <a:stretch>
            <a:fillRect/>
          </a:stretch>
        </p:blipFill>
        <p:spPr bwMode="auto">
          <a:xfrm>
            <a:off x="5076825" y="914400"/>
            <a:ext cx="3838575" cy="39909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Slayt Numarası Yer Tutucusu"/>
          <p:cNvSpPr>
            <a:spLocks noGrp="1"/>
          </p:cNvSpPr>
          <p:nvPr>
            <p:ph type="sldNum" sz="quarter" idx="12"/>
          </p:nvPr>
        </p:nvSpPr>
        <p:spPr>
          <a:noFill/>
        </p:spPr>
        <p:txBody>
          <a:bodyPr/>
          <a:lstStyle/>
          <a:p>
            <a:fld id="{75CB0FC4-7E6D-47D3-9A3B-14776EC7F673}" type="slidenum">
              <a:rPr lang="en-US" smtClean="0"/>
              <a:pPr/>
              <a:t>6</a:t>
            </a:fld>
            <a:endParaRPr lang="en-US" smtClean="0"/>
          </a:p>
        </p:txBody>
      </p:sp>
      <p:pic>
        <p:nvPicPr>
          <p:cNvPr id="7171" name="Picture 2"/>
          <p:cNvPicPr>
            <a:picLocks noChangeAspect="1" noChangeArrowheads="1"/>
          </p:cNvPicPr>
          <p:nvPr/>
        </p:nvPicPr>
        <p:blipFill>
          <a:blip r:embed="rId2"/>
          <a:srcRect/>
          <a:stretch>
            <a:fillRect/>
          </a:stretch>
        </p:blipFill>
        <p:spPr bwMode="auto">
          <a:xfrm>
            <a:off x="2419350" y="366713"/>
            <a:ext cx="4305300" cy="61245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Slayt Numarası Yer Tutucusu"/>
          <p:cNvSpPr>
            <a:spLocks noGrp="1"/>
          </p:cNvSpPr>
          <p:nvPr>
            <p:ph type="sldNum" sz="quarter" idx="12"/>
          </p:nvPr>
        </p:nvSpPr>
        <p:spPr>
          <a:noFill/>
        </p:spPr>
        <p:txBody>
          <a:bodyPr/>
          <a:lstStyle/>
          <a:p>
            <a:fld id="{D3417CCA-F6FC-4104-B061-410D72F1A62F}" type="slidenum">
              <a:rPr lang="en-US" smtClean="0"/>
              <a:pPr/>
              <a:t>7</a:t>
            </a:fld>
            <a:endParaRPr lang="en-US" smtClean="0"/>
          </a:p>
        </p:txBody>
      </p:sp>
      <p:pic>
        <p:nvPicPr>
          <p:cNvPr id="8195" name="Picture 2"/>
          <p:cNvPicPr>
            <a:picLocks noChangeAspect="1" noChangeArrowheads="1"/>
          </p:cNvPicPr>
          <p:nvPr/>
        </p:nvPicPr>
        <p:blipFill>
          <a:blip r:embed="rId2"/>
          <a:srcRect/>
          <a:stretch>
            <a:fillRect/>
          </a:stretch>
        </p:blipFill>
        <p:spPr bwMode="auto">
          <a:xfrm>
            <a:off x="609600" y="381000"/>
            <a:ext cx="4387850" cy="703263"/>
          </a:xfrm>
          <a:prstGeom prst="rect">
            <a:avLst/>
          </a:prstGeom>
          <a:noFill/>
          <a:ln w="9525">
            <a:noFill/>
            <a:miter lim="800000"/>
            <a:headEnd/>
            <a:tailEnd/>
          </a:ln>
        </p:spPr>
      </p:pic>
      <p:pic>
        <p:nvPicPr>
          <p:cNvPr id="8196" name="Picture 3"/>
          <p:cNvPicPr>
            <a:picLocks noChangeAspect="1" noChangeArrowheads="1"/>
          </p:cNvPicPr>
          <p:nvPr/>
        </p:nvPicPr>
        <p:blipFill>
          <a:blip r:embed="rId3"/>
          <a:srcRect/>
          <a:stretch>
            <a:fillRect/>
          </a:stretch>
        </p:blipFill>
        <p:spPr bwMode="auto">
          <a:xfrm>
            <a:off x="609600" y="3641725"/>
            <a:ext cx="3030538" cy="320675"/>
          </a:xfrm>
          <a:prstGeom prst="rect">
            <a:avLst/>
          </a:prstGeom>
          <a:noFill/>
          <a:ln w="9525">
            <a:noFill/>
            <a:miter lim="800000"/>
            <a:headEnd/>
            <a:tailEnd/>
          </a:ln>
        </p:spPr>
      </p:pic>
      <p:pic>
        <p:nvPicPr>
          <p:cNvPr id="8197" name="Picture 4"/>
          <p:cNvPicPr>
            <a:picLocks noChangeAspect="1" noChangeArrowheads="1"/>
          </p:cNvPicPr>
          <p:nvPr/>
        </p:nvPicPr>
        <p:blipFill>
          <a:blip r:embed="rId4"/>
          <a:srcRect/>
          <a:stretch>
            <a:fillRect/>
          </a:stretch>
        </p:blipFill>
        <p:spPr bwMode="auto">
          <a:xfrm>
            <a:off x="609600" y="4038600"/>
            <a:ext cx="3449638" cy="654050"/>
          </a:xfrm>
          <a:prstGeom prst="rect">
            <a:avLst/>
          </a:prstGeom>
          <a:noFill/>
          <a:ln w="9525">
            <a:noFill/>
            <a:miter lim="800000"/>
            <a:headEnd/>
            <a:tailEnd/>
          </a:ln>
        </p:spPr>
      </p:pic>
      <p:pic>
        <p:nvPicPr>
          <p:cNvPr id="8198" name="Picture 5"/>
          <p:cNvPicPr>
            <a:picLocks noChangeAspect="1" noChangeArrowheads="1"/>
          </p:cNvPicPr>
          <p:nvPr/>
        </p:nvPicPr>
        <p:blipFill>
          <a:blip r:embed="rId5"/>
          <a:srcRect/>
          <a:stretch>
            <a:fillRect/>
          </a:stretch>
        </p:blipFill>
        <p:spPr bwMode="auto">
          <a:xfrm>
            <a:off x="609600" y="5305425"/>
            <a:ext cx="3375025" cy="333375"/>
          </a:xfrm>
          <a:prstGeom prst="rect">
            <a:avLst/>
          </a:prstGeom>
          <a:noFill/>
          <a:ln w="9525">
            <a:noFill/>
            <a:miter lim="800000"/>
            <a:headEnd/>
            <a:tailEnd/>
          </a:ln>
        </p:spPr>
      </p:pic>
      <p:pic>
        <p:nvPicPr>
          <p:cNvPr id="8199" name="Picture 6"/>
          <p:cNvPicPr>
            <a:picLocks noChangeAspect="1" noChangeArrowheads="1"/>
          </p:cNvPicPr>
          <p:nvPr/>
        </p:nvPicPr>
        <p:blipFill>
          <a:blip r:embed="rId6"/>
          <a:srcRect/>
          <a:stretch>
            <a:fillRect/>
          </a:stretch>
        </p:blipFill>
        <p:spPr bwMode="auto">
          <a:xfrm>
            <a:off x="609600" y="4800600"/>
            <a:ext cx="857250" cy="363538"/>
          </a:xfrm>
          <a:prstGeom prst="rect">
            <a:avLst/>
          </a:prstGeom>
          <a:noFill/>
          <a:ln w="9525">
            <a:noFill/>
            <a:miter lim="800000"/>
            <a:headEnd/>
            <a:tailEnd/>
          </a:ln>
        </p:spPr>
      </p:pic>
      <p:sp>
        <p:nvSpPr>
          <p:cNvPr id="8200" name="Rectangle 8"/>
          <p:cNvSpPr>
            <a:spLocks noChangeArrowheads="1"/>
          </p:cNvSpPr>
          <p:nvPr/>
        </p:nvSpPr>
        <p:spPr bwMode="auto">
          <a:xfrm>
            <a:off x="5105400" y="425450"/>
            <a:ext cx="3200400" cy="641350"/>
          </a:xfrm>
          <a:prstGeom prst="rect">
            <a:avLst/>
          </a:prstGeom>
          <a:solidFill>
            <a:srgbClr val="FFCC00"/>
          </a:solidFill>
          <a:ln w="9525">
            <a:noFill/>
            <a:miter lim="800000"/>
            <a:headEnd/>
            <a:tailEnd/>
          </a:ln>
        </p:spPr>
        <p:txBody>
          <a:bodyPr>
            <a:spAutoFit/>
          </a:bodyPr>
          <a:lstStyle/>
          <a:p>
            <a:r>
              <a:rPr lang="en-US"/>
              <a:t>What is the relative humidity of dry air and saturated air?</a:t>
            </a:r>
          </a:p>
        </p:txBody>
      </p:sp>
      <p:sp>
        <p:nvSpPr>
          <p:cNvPr id="8201" name="Rectangle 9"/>
          <p:cNvSpPr>
            <a:spLocks noChangeArrowheads="1"/>
          </p:cNvSpPr>
          <p:nvPr/>
        </p:nvSpPr>
        <p:spPr bwMode="auto">
          <a:xfrm>
            <a:off x="533400" y="1219200"/>
            <a:ext cx="3581400" cy="2343150"/>
          </a:xfrm>
          <a:prstGeom prst="rect">
            <a:avLst/>
          </a:prstGeom>
          <a:noFill/>
          <a:ln w="9525">
            <a:noFill/>
            <a:miter lim="800000"/>
            <a:headEnd/>
            <a:tailEnd/>
          </a:ln>
        </p:spPr>
        <p:txBody>
          <a:bodyPr>
            <a:spAutoFit/>
          </a:bodyPr>
          <a:lstStyle/>
          <a:p>
            <a:pPr>
              <a:spcBef>
                <a:spcPct val="10000"/>
              </a:spcBef>
              <a:spcAft>
                <a:spcPct val="10000"/>
              </a:spcAft>
            </a:pPr>
            <a:r>
              <a:rPr lang="en-US"/>
              <a:t>In most practical applications, the amount of dry air in the air–water-vapor mixture remains constant, but the amount of water vapor changes. </a:t>
            </a:r>
          </a:p>
          <a:p>
            <a:pPr>
              <a:spcBef>
                <a:spcPct val="10000"/>
              </a:spcBef>
              <a:spcAft>
                <a:spcPct val="10000"/>
              </a:spcAft>
            </a:pPr>
            <a:r>
              <a:rPr lang="en-US"/>
              <a:t>Therefore, the enthalpy of atmospheric air is expressed </a:t>
            </a:r>
            <a:r>
              <a:rPr lang="en-US" i="1">
                <a:solidFill>
                  <a:srgbClr val="CC00CC"/>
                </a:solidFill>
              </a:rPr>
              <a:t>per unit mass of dry air.</a:t>
            </a:r>
            <a:endParaRPr lang="en-US"/>
          </a:p>
        </p:txBody>
      </p:sp>
      <p:sp>
        <p:nvSpPr>
          <p:cNvPr id="8202" name="Rectangle 11"/>
          <p:cNvSpPr>
            <a:spLocks noChangeArrowheads="1"/>
          </p:cNvSpPr>
          <p:nvPr/>
        </p:nvSpPr>
        <p:spPr bwMode="auto">
          <a:xfrm>
            <a:off x="533400" y="5715000"/>
            <a:ext cx="2819400" cy="915988"/>
          </a:xfrm>
          <a:prstGeom prst="rect">
            <a:avLst/>
          </a:prstGeom>
          <a:noFill/>
          <a:ln w="9525">
            <a:noFill/>
            <a:miter lim="800000"/>
            <a:headEnd/>
            <a:tailEnd/>
          </a:ln>
        </p:spPr>
        <p:txBody>
          <a:bodyPr>
            <a:spAutoFit/>
          </a:bodyPr>
          <a:lstStyle/>
          <a:p>
            <a:r>
              <a:rPr lang="en-US" b="1">
                <a:solidFill>
                  <a:srgbClr val="CC00CC"/>
                </a:solidFill>
              </a:rPr>
              <a:t>Dry-bulb temperature:</a:t>
            </a:r>
            <a:r>
              <a:rPr lang="en-US"/>
              <a:t>           The ordinary temperature of atmospheric air.</a:t>
            </a:r>
          </a:p>
        </p:txBody>
      </p:sp>
      <p:pic>
        <p:nvPicPr>
          <p:cNvPr id="8203" name="Picture 14"/>
          <p:cNvPicPr>
            <a:picLocks noChangeAspect="1" noChangeArrowheads="1"/>
          </p:cNvPicPr>
          <p:nvPr/>
        </p:nvPicPr>
        <p:blipFill>
          <a:blip r:embed="rId7"/>
          <a:srcRect/>
          <a:stretch>
            <a:fillRect/>
          </a:stretch>
        </p:blipFill>
        <p:spPr bwMode="auto">
          <a:xfrm>
            <a:off x="4600575" y="1371600"/>
            <a:ext cx="4086225" cy="50101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Slayt Numarası Yer Tutucusu"/>
          <p:cNvSpPr>
            <a:spLocks noGrp="1"/>
          </p:cNvSpPr>
          <p:nvPr>
            <p:ph type="sldNum" sz="quarter" idx="12"/>
          </p:nvPr>
        </p:nvSpPr>
        <p:spPr>
          <a:noFill/>
        </p:spPr>
        <p:txBody>
          <a:bodyPr/>
          <a:lstStyle/>
          <a:p>
            <a:fld id="{44FFED79-83B8-4626-8D4F-06AE15A36757}" type="slidenum">
              <a:rPr lang="en-US" smtClean="0"/>
              <a:pPr/>
              <a:t>8</a:t>
            </a:fld>
            <a:endParaRPr lang="en-US" smtClean="0"/>
          </a:p>
        </p:txBody>
      </p:sp>
      <p:sp>
        <p:nvSpPr>
          <p:cNvPr id="9219" name="Rectangle 2"/>
          <p:cNvSpPr>
            <a:spLocks noChangeArrowheads="1"/>
          </p:cNvSpPr>
          <p:nvPr/>
        </p:nvSpPr>
        <p:spPr bwMode="auto">
          <a:xfrm>
            <a:off x="381000" y="177800"/>
            <a:ext cx="2971800" cy="954088"/>
          </a:xfrm>
          <a:prstGeom prst="rect">
            <a:avLst/>
          </a:prstGeom>
          <a:solidFill>
            <a:srgbClr val="92D050"/>
          </a:solidFill>
          <a:ln w="9525">
            <a:noFill/>
            <a:miter lim="800000"/>
            <a:headEnd/>
            <a:tailEnd/>
          </a:ln>
        </p:spPr>
        <p:txBody>
          <a:bodyPr>
            <a:spAutoFit/>
          </a:bodyPr>
          <a:lstStyle/>
          <a:p>
            <a:r>
              <a:rPr lang="en-US" sz="2800" b="1">
                <a:solidFill>
                  <a:srgbClr val="C00000"/>
                </a:solidFill>
              </a:rPr>
              <a:t>DEW-POINT TEMPERATURE</a:t>
            </a:r>
          </a:p>
        </p:txBody>
      </p:sp>
      <p:sp>
        <p:nvSpPr>
          <p:cNvPr id="9220" name="Rectangle 5"/>
          <p:cNvSpPr>
            <a:spLocks noChangeArrowheads="1"/>
          </p:cNvSpPr>
          <p:nvPr/>
        </p:nvSpPr>
        <p:spPr bwMode="auto">
          <a:xfrm>
            <a:off x="304800" y="1338263"/>
            <a:ext cx="3657600" cy="2014537"/>
          </a:xfrm>
          <a:prstGeom prst="rect">
            <a:avLst/>
          </a:prstGeom>
          <a:noFill/>
          <a:ln w="9525">
            <a:noFill/>
            <a:miter lim="800000"/>
            <a:headEnd/>
            <a:tailEnd/>
          </a:ln>
        </p:spPr>
        <p:txBody>
          <a:bodyPr>
            <a:spAutoFit/>
          </a:bodyPr>
          <a:lstStyle/>
          <a:p>
            <a:r>
              <a:rPr lang="en-US" b="1">
                <a:solidFill>
                  <a:srgbClr val="CC00CC"/>
                </a:solidFill>
              </a:rPr>
              <a:t>Dew-point temperature </a:t>
            </a:r>
            <a:r>
              <a:rPr lang="en-US" b="1" i="1">
                <a:solidFill>
                  <a:srgbClr val="CC00CC"/>
                </a:solidFill>
              </a:rPr>
              <a:t>T</a:t>
            </a:r>
            <a:r>
              <a:rPr lang="en-US" b="1" baseline="-25000">
                <a:solidFill>
                  <a:srgbClr val="CC00CC"/>
                </a:solidFill>
              </a:rPr>
              <a:t>dp</a:t>
            </a:r>
            <a:r>
              <a:rPr lang="en-US" b="1">
                <a:solidFill>
                  <a:srgbClr val="CC00CC"/>
                </a:solidFill>
              </a:rPr>
              <a:t>:</a:t>
            </a:r>
            <a:r>
              <a:rPr lang="en-US"/>
              <a:t>      </a:t>
            </a:r>
            <a:r>
              <a:rPr lang="en-US" i="1"/>
              <a:t>The temperature at which condensation begins when the air is cooled at constant pressure (i.e., </a:t>
            </a:r>
            <a:r>
              <a:rPr lang="en-US"/>
              <a:t>the saturation temperature of water corresponding to the vapor pressure.)</a:t>
            </a:r>
          </a:p>
        </p:txBody>
      </p:sp>
      <p:pic>
        <p:nvPicPr>
          <p:cNvPr id="9221" name="Picture 13"/>
          <p:cNvPicPr>
            <a:picLocks noChangeAspect="1" noChangeArrowheads="1"/>
          </p:cNvPicPr>
          <p:nvPr/>
        </p:nvPicPr>
        <p:blipFill>
          <a:blip r:embed="rId2"/>
          <a:srcRect/>
          <a:stretch>
            <a:fillRect/>
          </a:stretch>
        </p:blipFill>
        <p:spPr bwMode="auto">
          <a:xfrm>
            <a:off x="1600200" y="3124200"/>
            <a:ext cx="2133600" cy="639763"/>
          </a:xfrm>
          <a:prstGeom prst="rect">
            <a:avLst/>
          </a:prstGeom>
          <a:noFill/>
          <a:ln w="9525">
            <a:noFill/>
            <a:miter lim="800000"/>
            <a:headEnd/>
            <a:tailEnd/>
          </a:ln>
        </p:spPr>
      </p:pic>
      <p:pic>
        <p:nvPicPr>
          <p:cNvPr id="9222" name="Picture 15"/>
          <p:cNvPicPr>
            <a:picLocks noChangeAspect="1" noChangeArrowheads="1"/>
          </p:cNvPicPr>
          <p:nvPr/>
        </p:nvPicPr>
        <p:blipFill>
          <a:blip r:embed="rId3"/>
          <a:srcRect/>
          <a:stretch>
            <a:fillRect/>
          </a:stretch>
        </p:blipFill>
        <p:spPr bwMode="auto">
          <a:xfrm>
            <a:off x="457200" y="4210050"/>
            <a:ext cx="2847975" cy="2419350"/>
          </a:xfrm>
          <a:prstGeom prst="rect">
            <a:avLst/>
          </a:prstGeom>
          <a:noFill/>
          <a:ln w="9525">
            <a:noFill/>
            <a:miter lim="800000"/>
            <a:headEnd/>
            <a:tailEnd/>
          </a:ln>
        </p:spPr>
      </p:pic>
      <p:pic>
        <p:nvPicPr>
          <p:cNvPr id="9223" name="Picture 16"/>
          <p:cNvPicPr>
            <a:picLocks noChangeAspect="1" noChangeArrowheads="1"/>
          </p:cNvPicPr>
          <p:nvPr/>
        </p:nvPicPr>
        <p:blipFill>
          <a:blip r:embed="rId4"/>
          <a:srcRect/>
          <a:stretch>
            <a:fillRect/>
          </a:stretch>
        </p:blipFill>
        <p:spPr bwMode="auto">
          <a:xfrm>
            <a:off x="3400425" y="5534025"/>
            <a:ext cx="3457575" cy="1095375"/>
          </a:xfrm>
          <a:prstGeom prst="rect">
            <a:avLst/>
          </a:prstGeom>
          <a:noFill/>
          <a:ln w="9525">
            <a:noFill/>
            <a:miter lim="800000"/>
            <a:headEnd/>
            <a:tailEnd/>
          </a:ln>
        </p:spPr>
      </p:pic>
      <p:pic>
        <p:nvPicPr>
          <p:cNvPr id="9224" name="Picture 17"/>
          <p:cNvPicPr>
            <a:picLocks noChangeAspect="1" noChangeArrowheads="1"/>
          </p:cNvPicPr>
          <p:nvPr/>
        </p:nvPicPr>
        <p:blipFill>
          <a:blip r:embed="rId5"/>
          <a:srcRect/>
          <a:stretch>
            <a:fillRect/>
          </a:stretch>
        </p:blipFill>
        <p:spPr bwMode="auto">
          <a:xfrm>
            <a:off x="4419600" y="228600"/>
            <a:ext cx="3971925" cy="4848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Slayt Numarası Yer Tutucusu"/>
          <p:cNvSpPr>
            <a:spLocks noGrp="1"/>
          </p:cNvSpPr>
          <p:nvPr>
            <p:ph type="sldNum" sz="quarter" idx="12"/>
          </p:nvPr>
        </p:nvSpPr>
        <p:spPr>
          <a:noFill/>
        </p:spPr>
        <p:txBody>
          <a:bodyPr/>
          <a:lstStyle/>
          <a:p>
            <a:fld id="{86BBA889-B660-4303-80E1-D00D99ADCF9B}" type="slidenum">
              <a:rPr lang="en-US" smtClean="0"/>
              <a:pPr/>
              <a:t>9</a:t>
            </a:fld>
            <a:endParaRPr lang="en-US" smtClean="0"/>
          </a:p>
        </p:txBody>
      </p:sp>
      <p:pic>
        <p:nvPicPr>
          <p:cNvPr id="10243" name="Picture 3"/>
          <p:cNvPicPr>
            <a:picLocks noChangeAspect="1" noChangeArrowheads="1"/>
          </p:cNvPicPr>
          <p:nvPr/>
        </p:nvPicPr>
        <p:blipFill>
          <a:blip r:embed="rId2"/>
          <a:srcRect/>
          <a:stretch>
            <a:fillRect/>
          </a:stretch>
        </p:blipFill>
        <p:spPr bwMode="auto">
          <a:xfrm>
            <a:off x="6629400" y="4886325"/>
            <a:ext cx="1752600" cy="523875"/>
          </a:xfrm>
          <a:prstGeom prst="rect">
            <a:avLst/>
          </a:prstGeom>
          <a:noFill/>
          <a:ln w="9525">
            <a:noFill/>
            <a:miter lim="800000"/>
            <a:headEnd/>
            <a:tailEnd/>
          </a:ln>
        </p:spPr>
      </p:pic>
      <p:pic>
        <p:nvPicPr>
          <p:cNvPr id="10244" name="Picture 4"/>
          <p:cNvPicPr>
            <a:picLocks noChangeAspect="1" noChangeArrowheads="1"/>
          </p:cNvPicPr>
          <p:nvPr/>
        </p:nvPicPr>
        <p:blipFill>
          <a:blip r:embed="rId3"/>
          <a:srcRect/>
          <a:stretch>
            <a:fillRect/>
          </a:stretch>
        </p:blipFill>
        <p:spPr bwMode="auto">
          <a:xfrm>
            <a:off x="2514600" y="5581650"/>
            <a:ext cx="5895975" cy="438150"/>
          </a:xfrm>
          <a:prstGeom prst="rect">
            <a:avLst/>
          </a:prstGeom>
          <a:noFill/>
          <a:ln w="9525">
            <a:noFill/>
            <a:miter lim="800000"/>
            <a:headEnd/>
            <a:tailEnd/>
          </a:ln>
        </p:spPr>
      </p:pic>
      <p:pic>
        <p:nvPicPr>
          <p:cNvPr id="10245" name="Picture 5"/>
          <p:cNvPicPr>
            <a:picLocks noChangeAspect="1" noChangeArrowheads="1"/>
          </p:cNvPicPr>
          <p:nvPr/>
        </p:nvPicPr>
        <p:blipFill>
          <a:blip r:embed="rId4"/>
          <a:srcRect/>
          <a:stretch>
            <a:fillRect/>
          </a:stretch>
        </p:blipFill>
        <p:spPr bwMode="auto">
          <a:xfrm>
            <a:off x="4876800" y="6172200"/>
            <a:ext cx="3476625" cy="438150"/>
          </a:xfrm>
          <a:prstGeom prst="rect">
            <a:avLst/>
          </a:prstGeom>
          <a:noFill/>
          <a:ln w="9525">
            <a:noFill/>
            <a:miter lim="800000"/>
            <a:headEnd/>
            <a:tailEnd/>
          </a:ln>
        </p:spPr>
      </p:pic>
      <p:pic>
        <p:nvPicPr>
          <p:cNvPr id="10246" name="Picture 6"/>
          <p:cNvPicPr>
            <a:picLocks noChangeAspect="1" noChangeArrowheads="1"/>
          </p:cNvPicPr>
          <p:nvPr/>
        </p:nvPicPr>
        <p:blipFill>
          <a:blip r:embed="rId5"/>
          <a:srcRect/>
          <a:stretch>
            <a:fillRect/>
          </a:stretch>
        </p:blipFill>
        <p:spPr bwMode="auto">
          <a:xfrm>
            <a:off x="1038225" y="142875"/>
            <a:ext cx="7067550" cy="1685925"/>
          </a:xfrm>
          <a:prstGeom prst="rect">
            <a:avLst/>
          </a:prstGeom>
          <a:noFill/>
          <a:ln w="9525">
            <a:noFill/>
            <a:miter lim="800000"/>
            <a:headEnd/>
            <a:tailEnd/>
          </a:ln>
        </p:spPr>
      </p:pic>
      <p:pic>
        <p:nvPicPr>
          <p:cNvPr id="10247" name="Picture 7"/>
          <p:cNvPicPr>
            <a:picLocks noChangeAspect="1" noChangeArrowheads="1"/>
          </p:cNvPicPr>
          <p:nvPr/>
        </p:nvPicPr>
        <p:blipFill>
          <a:blip r:embed="rId6"/>
          <a:srcRect/>
          <a:stretch>
            <a:fillRect/>
          </a:stretch>
        </p:blipFill>
        <p:spPr bwMode="auto">
          <a:xfrm>
            <a:off x="1085850" y="1933575"/>
            <a:ext cx="4095750" cy="34766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3121</TotalTime>
  <Words>1659</Words>
  <Application>Microsoft Office PowerPoint</Application>
  <PresentationFormat>Ekran Gösterisi (4:3)</PresentationFormat>
  <Paragraphs>135</Paragraphs>
  <Slides>28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28</vt:i4>
      </vt:variant>
    </vt:vector>
  </HeadingPairs>
  <TitlesOfParts>
    <vt:vector size="33" baseType="lpstr">
      <vt:lpstr>Arial</vt:lpstr>
      <vt:lpstr>Wingdings</vt:lpstr>
      <vt:lpstr>Times New Roman</vt:lpstr>
      <vt:lpstr>Symbol</vt:lpstr>
      <vt:lpstr>Default Design</vt:lpstr>
      <vt:lpstr>CHAPTER 14  GAS–VAPOR MIXTURES AND AIR-CONDITIONING</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Summary</vt:lpstr>
    </vt:vector>
  </TitlesOfParts>
  <Company>DC-UOIT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Toshiba</cp:lastModifiedBy>
  <cp:revision>1152</cp:revision>
  <dcterms:created xsi:type="dcterms:W3CDTF">2007-03-22T19:44:56Z</dcterms:created>
  <dcterms:modified xsi:type="dcterms:W3CDTF">2014-01-28T18:56:30Z</dcterms:modified>
</cp:coreProperties>
</file>