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537" r:id="rId2"/>
    <p:sldId id="357" r:id="rId3"/>
    <p:sldId id="506" r:id="rId4"/>
    <p:sldId id="532" r:id="rId5"/>
    <p:sldId id="512" r:id="rId6"/>
    <p:sldId id="511" r:id="rId7"/>
    <p:sldId id="510" r:id="rId8"/>
    <p:sldId id="533" r:id="rId9"/>
    <p:sldId id="509" r:id="rId10"/>
    <p:sldId id="513" r:id="rId11"/>
    <p:sldId id="514" r:id="rId12"/>
    <p:sldId id="515" r:id="rId13"/>
    <p:sldId id="508" r:id="rId14"/>
    <p:sldId id="529" r:id="rId15"/>
    <p:sldId id="530" r:id="rId16"/>
    <p:sldId id="507" r:id="rId17"/>
    <p:sldId id="536" r:id="rId18"/>
    <p:sldId id="516" r:id="rId19"/>
    <p:sldId id="534" r:id="rId20"/>
    <p:sldId id="517" r:id="rId21"/>
    <p:sldId id="520" r:id="rId22"/>
    <p:sldId id="521" r:id="rId23"/>
    <p:sldId id="524" r:id="rId24"/>
    <p:sldId id="522" r:id="rId25"/>
    <p:sldId id="527" r:id="rId26"/>
    <p:sldId id="523" r:id="rId27"/>
    <p:sldId id="528" r:id="rId28"/>
    <p:sldId id="535" r:id="rId29"/>
    <p:sldId id="37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00CC"/>
    <a:srgbClr val="B2B2B2"/>
    <a:srgbClr val="006600"/>
    <a:srgbClr val="33CC33"/>
    <a:srgbClr val="008000"/>
    <a:srgbClr val="FFFF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788" autoAdjust="0"/>
    <p:restoredTop sz="94660"/>
  </p:normalViewPr>
  <p:slideViewPr>
    <p:cSldViewPr>
      <p:cViewPr varScale="1">
        <p:scale>
          <a:sx n="68" d="100"/>
          <a:sy n="68" d="100"/>
        </p:scale>
        <p:origin x="-16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B1B3A8-C257-448F-B4A2-F1CCDBF86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86933-EB80-4E03-BE53-6D774EB5E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9E9C8-9A03-413F-87C2-222FD505F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85E6D-0BAF-4E3E-99B8-0DA7AF311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6BB5B-23FC-4D6D-8323-904F25D74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7D734-5C8D-4D3C-8F58-5D8F4B710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32D2-3B25-49DC-A6C1-7E7D63955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863B6-B1B6-4896-B1DF-733EE3CC7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68425-AEE5-4E6D-9F28-C1ECB8019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9829C-5412-4559-AED0-41C1750B3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0ADFD-41D6-4439-B056-5FC51D66F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04C24-9BE3-44C0-98C7-CCFDA8B0A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A90AE2D-E211-4D1D-AF0F-CCD88594B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Font typeface="Wingdings" pitchFamily="2" charset="2"/>
        <a:buChar char="ü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wmf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wmf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69.wmf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wmf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2438400"/>
            <a:ext cx="5943600" cy="2057400"/>
          </a:xfrm>
        </p:spPr>
        <p:txBody>
          <a:bodyPr/>
          <a:lstStyle/>
          <a:p>
            <a:pPr algn="ctr" eaLnBrk="1" hangingPunct="1"/>
            <a:r>
              <a:rPr lang="en-US" sz="2800" smtClean="0">
                <a:solidFill>
                  <a:srgbClr val="C00000"/>
                </a:solidFill>
              </a:rPr>
              <a:t>C</a:t>
            </a:r>
            <a:r>
              <a:rPr lang="tr-TR" sz="2800" smtClean="0">
                <a:solidFill>
                  <a:srgbClr val="C00000"/>
                </a:solidFill>
              </a:rPr>
              <a:t>HAPTER</a:t>
            </a:r>
            <a:r>
              <a:rPr lang="en-US" sz="2800" smtClean="0">
                <a:solidFill>
                  <a:srgbClr val="C00000"/>
                </a:solidFill>
              </a:rPr>
              <a:t> 1</a:t>
            </a:r>
            <a:r>
              <a:rPr lang="tr-TR" sz="2800" smtClean="0">
                <a:solidFill>
                  <a:srgbClr val="C00000"/>
                </a:solidFill>
              </a:rPr>
              <a:t>5</a:t>
            </a:r>
            <a:r>
              <a:rPr lang="en-US" b="0" smtClean="0"/>
              <a:t/>
            </a:r>
            <a:br>
              <a:rPr lang="en-US" b="0" smtClean="0"/>
            </a:br>
            <a:r>
              <a:rPr lang="en-US" smtClean="0">
                <a:solidFill>
                  <a:srgbClr val="3333FF"/>
                </a:solidFill>
              </a:rPr>
              <a:t> CHEMICAL REACTIONS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257800"/>
            <a:ext cx="9144000" cy="7620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800" dirty="0" smtClean="0">
                <a:solidFill>
                  <a:srgbClr val="996633"/>
                </a:solidFill>
              </a:rPr>
              <a:t>Lecture slides by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tr-TR" b="1" dirty="0" smtClean="0">
                <a:solidFill>
                  <a:srgbClr val="996633"/>
                </a:solidFill>
              </a:rPr>
              <a:t>Mehmet </a:t>
            </a:r>
            <a:r>
              <a:rPr lang="tr-TR" b="1" dirty="0" err="1" smtClean="0">
                <a:solidFill>
                  <a:srgbClr val="996633"/>
                </a:solidFill>
              </a:rPr>
              <a:t>Kanoglu</a:t>
            </a:r>
            <a:endParaRPr lang="tr-TR" sz="1800" b="1" dirty="0" smtClean="0">
              <a:solidFill>
                <a:srgbClr val="996633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17638" y="6353175"/>
            <a:ext cx="6202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cs typeface="Times New Roman" pitchFamily="18" charset="0"/>
              </a:rPr>
              <a:t>Copyright © The McGraw-Hill Education. Permission required for reproduction or display.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14033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tr-TR" sz="800" b="1">
              <a:solidFill>
                <a:schemeClr val="bg2"/>
              </a:solidFill>
            </a:endParaRPr>
          </a:p>
          <a:p>
            <a:pPr algn="ctr"/>
            <a:r>
              <a:rPr lang="en-US" sz="2200" b="1">
                <a:solidFill>
                  <a:schemeClr val="bg2"/>
                </a:solidFill>
              </a:rPr>
              <a:t>Thermodynamics: An Engineering Approach </a:t>
            </a:r>
            <a:endParaRPr lang="tr-TR" sz="2200" b="1">
              <a:solidFill>
                <a:schemeClr val="bg2"/>
              </a:solidFill>
            </a:endParaRPr>
          </a:p>
          <a:p>
            <a:pPr algn="ctr"/>
            <a:r>
              <a:rPr lang="tr-TR" sz="2000" b="1">
                <a:solidFill>
                  <a:schemeClr val="bg2"/>
                </a:solidFill>
              </a:rPr>
              <a:t>8th </a:t>
            </a:r>
            <a:r>
              <a:rPr lang="en-US" sz="2000" b="1">
                <a:solidFill>
                  <a:schemeClr val="bg2"/>
                </a:solidFill>
              </a:rPr>
              <a:t>Edition</a:t>
            </a:r>
            <a:r>
              <a:rPr lang="en-US" sz="2400" b="1">
                <a:solidFill>
                  <a:schemeClr val="bg2"/>
                </a:solidFill>
              </a:rPr>
              <a:t/>
            </a:r>
            <a:br>
              <a:rPr lang="en-US" sz="2400" b="1">
                <a:solidFill>
                  <a:schemeClr val="bg2"/>
                </a:solidFill>
              </a:rPr>
            </a:br>
            <a:r>
              <a:rPr lang="en-US" b="1">
                <a:solidFill>
                  <a:schemeClr val="bg2"/>
                </a:solidFill>
              </a:rPr>
              <a:t>Yunus A. </a:t>
            </a:r>
            <a:r>
              <a:rPr lang="tr-TR" b="1">
                <a:solidFill>
                  <a:schemeClr val="bg2"/>
                </a:solidFill>
              </a:rPr>
              <a:t>Ç</a:t>
            </a:r>
            <a:r>
              <a:rPr lang="en-US" b="1">
                <a:solidFill>
                  <a:schemeClr val="bg2"/>
                </a:solidFill>
              </a:rPr>
              <a:t>engel, Michael A. Boles</a:t>
            </a:r>
          </a:p>
          <a:p>
            <a:pPr algn="ctr"/>
            <a:r>
              <a:rPr lang="en-US" b="1">
                <a:solidFill>
                  <a:schemeClr val="bg2"/>
                </a:solidFill>
              </a:rPr>
              <a:t>McGraw-Hill, 20</a:t>
            </a:r>
            <a:r>
              <a:rPr lang="tr-TR" b="1">
                <a:solidFill>
                  <a:schemeClr val="bg2"/>
                </a:solidFill>
              </a:rPr>
              <a:t>15</a:t>
            </a:r>
            <a:endParaRPr lang="en-US" b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5C3613-8A4C-4D47-BA80-8D41935C2E7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57200" y="381000"/>
            <a:ext cx="815340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solidFill>
                  <a:srgbClr val="CC00CC"/>
                </a:solidFill>
              </a:rPr>
              <a:t>Stoichiometric </a:t>
            </a:r>
            <a:r>
              <a:rPr lang="en-US">
                <a:solidFill>
                  <a:srgbClr val="CC00CC"/>
                </a:solidFill>
              </a:rPr>
              <a:t>or </a:t>
            </a:r>
            <a:r>
              <a:rPr lang="en-US" b="1">
                <a:solidFill>
                  <a:srgbClr val="CC00CC"/>
                </a:solidFill>
              </a:rPr>
              <a:t>theoretical air:</a:t>
            </a:r>
            <a:r>
              <a:rPr lang="en-US"/>
              <a:t> The minimum amount of air needed for the complete combustion of a fuel. Also referred to as the </a:t>
            </a:r>
            <a:r>
              <a:rPr lang="en-US" i="1">
                <a:solidFill>
                  <a:srgbClr val="3333FF"/>
                </a:solidFill>
              </a:rPr>
              <a:t>chemically correct amount of air</a:t>
            </a:r>
            <a:r>
              <a:rPr lang="en-US" i="1"/>
              <a:t>, </a:t>
            </a:r>
            <a:r>
              <a:rPr lang="en-US"/>
              <a:t>or </a:t>
            </a:r>
            <a:r>
              <a:rPr lang="en-US" i="1">
                <a:solidFill>
                  <a:srgbClr val="3333FF"/>
                </a:solidFill>
              </a:rPr>
              <a:t>100% theoretical air</a:t>
            </a:r>
            <a:r>
              <a:rPr lang="en-US" i="1"/>
              <a:t>. 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solidFill>
                  <a:srgbClr val="CC00CC"/>
                </a:solidFill>
              </a:rPr>
              <a:t>Stoichiometric </a:t>
            </a:r>
            <a:r>
              <a:rPr lang="en-US">
                <a:solidFill>
                  <a:srgbClr val="CC00CC"/>
                </a:solidFill>
              </a:rPr>
              <a:t>or </a:t>
            </a:r>
            <a:r>
              <a:rPr lang="en-US" b="1">
                <a:solidFill>
                  <a:srgbClr val="CC00CC"/>
                </a:solidFill>
              </a:rPr>
              <a:t>theoretical combustion:</a:t>
            </a:r>
            <a:r>
              <a:rPr lang="en-US"/>
              <a:t> The ideal combustion process during which a fuel is burned completely with theoretical air.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solidFill>
                  <a:srgbClr val="CC00CC"/>
                </a:solidFill>
              </a:rPr>
              <a:t>Excess air:</a:t>
            </a:r>
            <a:r>
              <a:rPr lang="en-US"/>
              <a:t> The amount of air in excess of the stoichiometric amount. Usually expressed in terms of the stoichiometric air as </a:t>
            </a:r>
            <a:r>
              <a:rPr lang="en-US" i="1">
                <a:solidFill>
                  <a:srgbClr val="3333FF"/>
                </a:solidFill>
              </a:rPr>
              <a:t>percent excess air</a:t>
            </a:r>
            <a:r>
              <a:rPr lang="en-US" b="1"/>
              <a:t> </a:t>
            </a:r>
            <a:r>
              <a:rPr lang="en-US"/>
              <a:t>or </a:t>
            </a:r>
            <a:r>
              <a:rPr lang="en-US" i="1">
                <a:solidFill>
                  <a:srgbClr val="3333FF"/>
                </a:solidFill>
              </a:rPr>
              <a:t>percent theoretical air</a:t>
            </a:r>
            <a:r>
              <a:rPr lang="en-US" i="1"/>
              <a:t>.</a:t>
            </a:r>
            <a:r>
              <a:rPr lang="en-US"/>
              <a:t> 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solidFill>
                  <a:srgbClr val="CC00CC"/>
                </a:solidFill>
              </a:rPr>
              <a:t>Deficiency of air:</a:t>
            </a:r>
            <a:r>
              <a:rPr lang="en-US"/>
              <a:t> Amounts of air less than the stoichiometric amount. Often expressed as </a:t>
            </a:r>
            <a:r>
              <a:rPr lang="en-US" i="1">
                <a:solidFill>
                  <a:srgbClr val="3333FF"/>
                </a:solidFill>
              </a:rPr>
              <a:t>percent deficiency of air</a:t>
            </a:r>
            <a:r>
              <a:rPr lang="en-US" i="1"/>
              <a:t>.</a:t>
            </a:r>
            <a:r>
              <a:rPr lang="en-US"/>
              <a:t> 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solidFill>
                  <a:srgbClr val="CC00CC"/>
                </a:solidFill>
              </a:rPr>
              <a:t>Equivalence ratio:</a:t>
            </a:r>
            <a:r>
              <a:rPr lang="en-US"/>
              <a:t> The ratio of the actual fuel–air ratio to the stoichiometric fuel–air ratio.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533400" y="4322763"/>
            <a:ext cx="4495800" cy="1042987"/>
          </a:xfrm>
          <a:prstGeom prst="rect">
            <a:avLst/>
          </a:prstGeom>
          <a:solidFill>
            <a:srgbClr val="FFCC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/>
              <a:t>50% excess air = 150% theoretical air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/>
              <a:t>200% excess air = 300% theoretical air.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/>
              <a:t>90% theoretical air = 10% deficiency of air</a:t>
            </a:r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5525" y="3886200"/>
            <a:ext cx="28098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5925" y="5610225"/>
            <a:ext cx="34194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6096000"/>
            <a:ext cx="5200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9 Dikdörtgen"/>
          <p:cNvSpPr>
            <a:spLocks noChangeArrowheads="1"/>
          </p:cNvSpPr>
          <p:nvPr/>
        </p:nvSpPr>
        <p:spPr bwMode="auto">
          <a:xfrm>
            <a:off x="479425" y="5649913"/>
            <a:ext cx="3787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rgbClr val="3333FF"/>
                </a:solidFill>
              </a:rPr>
              <a:t>Theoretical combustion of methane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60242F-D9AA-4348-9752-57E081A9603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81000" y="485775"/>
            <a:ext cx="3886200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/>
              <a:t>Predicting the composition of the products is relatively easy when the combustion process is assumed to be complete. 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>
                <a:solidFill>
                  <a:srgbClr val="CC00CC"/>
                </a:solidFill>
              </a:rPr>
              <a:t>With actual combustion processes, it is impossible to predict the composition of the products on the basis of the mass balance alone.</a:t>
            </a:r>
            <a:r>
              <a:rPr lang="en-US"/>
              <a:t> 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/>
              <a:t>Then the only alternative we have is to measure the amount of each component in the products directly.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>
                <a:solidFill>
                  <a:srgbClr val="CC00CC"/>
                </a:solidFill>
              </a:rPr>
              <a:t>A commonly used device to analyze the composition of combustion gases is the </a:t>
            </a:r>
            <a:r>
              <a:rPr lang="en-US" b="1">
                <a:solidFill>
                  <a:srgbClr val="3333FF"/>
                </a:solidFill>
              </a:rPr>
              <a:t>Orsat gas analyzer</a:t>
            </a:r>
            <a:r>
              <a:rPr lang="en-US">
                <a:solidFill>
                  <a:srgbClr val="CC00CC"/>
                </a:solidFill>
              </a:rPr>
              <a:t>.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/>
              <a:t>The results are reported on a dry basis.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609600"/>
            <a:ext cx="40195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7EBD16-56ED-476F-BC36-7E503D3A765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57200" y="152400"/>
            <a:ext cx="5867400" cy="9540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ENTHALPY OF FORMATION AND ENTHALPY OF COMBUSTION</a:t>
            </a: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846263"/>
            <a:ext cx="2932113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381000" y="1217613"/>
            <a:ext cx="8305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Disregarding any changes in kinetic and potential energies, the energy change of a system during a chemical reaction is due to a change in state and a change in chemical composition:</a:t>
            </a:r>
          </a:p>
        </p:txBody>
      </p:sp>
      <p:pic>
        <p:nvPicPr>
          <p:cNvPr id="1331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05050"/>
            <a:ext cx="33909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362200"/>
            <a:ext cx="34671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63F4E0-373E-4B2B-9867-967B09B965C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81000" y="228600"/>
            <a:ext cx="79248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solidFill>
                  <a:srgbClr val="CC00CC"/>
                </a:solidFill>
              </a:rPr>
              <a:t>Enthalpy of reaction </a:t>
            </a:r>
            <a:r>
              <a:rPr lang="en-US" b="1" i="1">
                <a:solidFill>
                  <a:srgbClr val="CC00CC"/>
                </a:solidFill>
              </a:rPr>
              <a:t>h</a:t>
            </a:r>
            <a:r>
              <a:rPr lang="en-US" b="1" i="1" baseline="-25000">
                <a:solidFill>
                  <a:srgbClr val="CC00CC"/>
                </a:solidFill>
              </a:rPr>
              <a:t>R</a:t>
            </a:r>
            <a:r>
              <a:rPr lang="en-US" i="1" baseline="-25000">
                <a:solidFill>
                  <a:srgbClr val="CC00CC"/>
                </a:solidFill>
              </a:rPr>
              <a:t> </a:t>
            </a:r>
            <a:r>
              <a:rPr lang="en-US">
                <a:solidFill>
                  <a:srgbClr val="CC00CC"/>
                </a:solidFill>
              </a:rPr>
              <a:t>:</a:t>
            </a:r>
            <a:r>
              <a:rPr lang="en-US"/>
              <a:t> The difference between the enthalpy of the products at a specified state and the enthalpy of the reactants at the same state for a complete reaction.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solidFill>
                  <a:srgbClr val="CC00CC"/>
                </a:solidFill>
              </a:rPr>
              <a:t>Enthalpy of combustion </a:t>
            </a:r>
            <a:r>
              <a:rPr lang="en-US" b="1" i="1">
                <a:solidFill>
                  <a:srgbClr val="CC00CC"/>
                </a:solidFill>
              </a:rPr>
              <a:t>h</a:t>
            </a:r>
            <a:r>
              <a:rPr lang="en-US" b="1" i="1" baseline="-25000">
                <a:solidFill>
                  <a:srgbClr val="CC00CC"/>
                </a:solidFill>
              </a:rPr>
              <a:t>C</a:t>
            </a:r>
            <a:r>
              <a:rPr lang="en-US" i="1">
                <a:solidFill>
                  <a:srgbClr val="CC00CC"/>
                </a:solidFill>
              </a:rPr>
              <a:t> </a:t>
            </a:r>
            <a:r>
              <a:rPr lang="en-US">
                <a:solidFill>
                  <a:srgbClr val="CC00CC"/>
                </a:solidFill>
              </a:rPr>
              <a:t>:</a:t>
            </a:r>
            <a:r>
              <a:rPr lang="en-US"/>
              <a:t> It is the enthalpy of reaction for combustion processes. It represents the amount of heat released during a steady-flow combustion process when 1 kmol (or 1 kg) of fuel is burned completely at a specified temperature and pressure.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tr-TR" b="1">
                <a:solidFill>
                  <a:srgbClr val="CC00CC"/>
                </a:solidFill>
              </a:rPr>
              <a:t>E</a:t>
            </a:r>
            <a:r>
              <a:rPr lang="en-US" b="1">
                <a:solidFill>
                  <a:srgbClr val="CC00CC"/>
                </a:solidFill>
              </a:rPr>
              <a:t>nthalpy of formation </a:t>
            </a:r>
            <a:r>
              <a:rPr lang="en-US" b="1" i="1">
                <a:solidFill>
                  <a:srgbClr val="CC00CC"/>
                </a:solidFill>
              </a:rPr>
              <a:t>h</a:t>
            </a:r>
            <a:r>
              <a:rPr lang="en-US" b="1" i="1" baseline="-25000">
                <a:solidFill>
                  <a:srgbClr val="CC00CC"/>
                </a:solidFill>
              </a:rPr>
              <a:t>f</a:t>
            </a:r>
            <a:r>
              <a:rPr lang="en-US">
                <a:solidFill>
                  <a:srgbClr val="CC00CC"/>
                </a:solidFill>
              </a:rPr>
              <a:t> : </a:t>
            </a:r>
            <a:r>
              <a:rPr lang="en-US"/>
              <a:t>The amount of energy absorbed or released as the component is formed from its stable elements during a steady-flow process at a specified state.</a:t>
            </a:r>
          </a:p>
        </p:txBody>
      </p:sp>
      <p:pic>
        <p:nvPicPr>
          <p:cNvPr id="1434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0213" y="3657600"/>
            <a:ext cx="3252787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341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200400"/>
            <a:ext cx="463550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342" name="Rectangle 15"/>
          <p:cNvSpPr>
            <a:spLocks noChangeArrowheads="1"/>
          </p:cNvSpPr>
          <p:nvPr/>
        </p:nvSpPr>
        <p:spPr bwMode="auto">
          <a:xfrm>
            <a:off x="457200" y="3471863"/>
            <a:ext cx="3048000" cy="201453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To establish a starting point, we assign the enthalpy of formation of all stable elements (such as O</a:t>
            </a:r>
            <a:r>
              <a:rPr lang="en-US" baseline="-25000"/>
              <a:t>2</a:t>
            </a:r>
            <a:r>
              <a:rPr lang="en-US"/>
              <a:t>, N</a:t>
            </a:r>
            <a:r>
              <a:rPr lang="en-US" baseline="-25000"/>
              <a:t>2</a:t>
            </a:r>
            <a:r>
              <a:rPr lang="en-US"/>
              <a:t>, H</a:t>
            </a:r>
            <a:r>
              <a:rPr lang="en-US" baseline="-25000"/>
              <a:t>2</a:t>
            </a:r>
            <a:r>
              <a:rPr lang="en-US"/>
              <a:t>, and C) a value of zero at the standard reference state of 25°C and 1 atm.</a:t>
            </a:r>
          </a:p>
        </p:txBody>
      </p:sp>
      <p:pic>
        <p:nvPicPr>
          <p:cNvPr id="14343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6900" y="5902325"/>
            <a:ext cx="30099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267200"/>
            <a:ext cx="38290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1DCDB2-0CF0-4B8C-9726-FF54356DDDC8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7200"/>
            <a:ext cx="39052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447800"/>
            <a:ext cx="46863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9759EA-1251-4BAD-B255-23D4D9FC34E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5486400" y="609600"/>
            <a:ext cx="2971800" cy="16160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>
                <a:solidFill>
                  <a:srgbClr val="3333FF"/>
                </a:solidFill>
              </a:rPr>
              <a:t>E</a:t>
            </a:r>
            <a:r>
              <a:rPr lang="en-US" sz="2000" b="1">
                <a:solidFill>
                  <a:srgbClr val="3333FF"/>
                </a:solidFill>
              </a:rPr>
              <a:t>nthalpy of formation</a:t>
            </a:r>
            <a:r>
              <a:rPr lang="tr-TR" sz="2000" b="1">
                <a:solidFill>
                  <a:srgbClr val="3333FF"/>
                </a:solidFill>
              </a:rPr>
              <a:t>:</a:t>
            </a:r>
            <a:r>
              <a:rPr lang="tr-TR" sz="2000" b="1"/>
              <a:t> </a:t>
            </a:r>
            <a:r>
              <a:rPr lang="tr-TR" sz="2000" i="1"/>
              <a:t>T</a:t>
            </a:r>
            <a:r>
              <a:rPr lang="en-US" sz="2000" i="1"/>
              <a:t>he enthalpy of a</a:t>
            </a:r>
          </a:p>
          <a:p>
            <a:r>
              <a:rPr lang="en-US" sz="2000" i="1"/>
              <a:t>substance at a specified state due to its chemical composition</a:t>
            </a:r>
            <a:r>
              <a:rPr lang="en-US" sz="2000"/>
              <a:t>.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" y="609600"/>
            <a:ext cx="46577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97B954-3E7D-46CD-BEC4-87D5AC9C33D2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733800"/>
            <a:ext cx="4462463" cy="450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304800" y="228600"/>
            <a:ext cx="44958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solidFill>
                  <a:srgbClr val="CC00CC"/>
                </a:solidFill>
              </a:rPr>
              <a:t>Heating value:</a:t>
            </a:r>
            <a:r>
              <a:rPr lang="en-US" b="1"/>
              <a:t> </a:t>
            </a:r>
            <a:r>
              <a:rPr lang="en-US"/>
              <a:t>The amount of heat released when a fuel is burned completely in a steady-flow process and the products are returned to the state of the reactants. The heating value of a fuel is equal to the absolute value of the enthalpy of combustion of the fuel.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solidFill>
                  <a:srgbClr val="CC00CC"/>
                </a:solidFill>
              </a:rPr>
              <a:t>Higher heating value (HHV):</a:t>
            </a:r>
            <a:r>
              <a:rPr lang="en-US"/>
              <a:t> When the H</a:t>
            </a:r>
            <a:r>
              <a:rPr lang="en-US" baseline="-25000"/>
              <a:t>2</a:t>
            </a:r>
            <a:r>
              <a:rPr lang="en-US"/>
              <a:t>O in the products is in the liquid form.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solidFill>
                  <a:srgbClr val="CC00CC"/>
                </a:solidFill>
              </a:rPr>
              <a:t>Lower heating value (LHV):</a:t>
            </a:r>
            <a:r>
              <a:rPr lang="en-US"/>
              <a:t> When the H</a:t>
            </a:r>
            <a:r>
              <a:rPr lang="en-US" baseline="-25000"/>
              <a:t>2</a:t>
            </a:r>
            <a:r>
              <a:rPr lang="en-US"/>
              <a:t>O in the products is in the vapor form.</a:t>
            </a: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381000" y="4953000"/>
            <a:ext cx="3886200" cy="1477963"/>
          </a:xfrm>
          <a:prstGeom prst="rect">
            <a:avLst/>
          </a:prstGeom>
          <a:solidFill>
            <a:srgbClr val="FFCC99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For the fuels with variable composition (i.e., coal, natural gas, fuel oil), the heating value may be determined by burning them directly in a </a:t>
            </a:r>
            <a:r>
              <a:rPr lang="en-US" b="1">
                <a:solidFill>
                  <a:srgbClr val="CC00CC"/>
                </a:solidFill>
              </a:rPr>
              <a:t>bomb calorimeter</a:t>
            </a:r>
            <a:r>
              <a:rPr lang="en-US"/>
              <a:t>.</a:t>
            </a:r>
          </a:p>
        </p:txBody>
      </p:sp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1100" y="304800"/>
            <a:ext cx="39243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343400"/>
            <a:ext cx="5054600" cy="3952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2E79BA-07BB-42D8-82E7-F3269DA7C95B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1575" y="152400"/>
            <a:ext cx="68008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7225" y="1447800"/>
            <a:ext cx="35337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810000"/>
            <a:ext cx="52292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4391025"/>
            <a:ext cx="54673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1638" y="5410200"/>
            <a:ext cx="58007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8EF0F3-BFD8-4A38-A352-4CE9A1C76B7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81000" y="152400"/>
            <a:ext cx="4572000" cy="9540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FIRST-LAW ANALYSIS OF REACTING SYSTEMS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39725" y="2133600"/>
            <a:ext cx="331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Steady-Flow Systems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304800" y="1158875"/>
            <a:ext cx="75438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/>
              <a:t>The energy balance (the first-law) relations developed in Chaps. 4 and 5 are applicable to both reacting and nonreacting systems. We rewrite the energy balance relations including the changes in chemical energies.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2667000"/>
            <a:ext cx="41656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304800" y="3124200"/>
            <a:ext cx="7924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/>
              <a:t>When the changes in kinetic and potential energies are negligible, the steady-flow energy balance for a </a:t>
            </a:r>
            <a:r>
              <a:rPr lang="en-US" sz="1700" i="1">
                <a:solidFill>
                  <a:srgbClr val="CC00CC"/>
                </a:solidFill>
              </a:rPr>
              <a:t>chemically reacting steady-flow system</a:t>
            </a:r>
            <a:r>
              <a:rPr lang="en-US" sz="1700" i="1"/>
              <a:t>:</a:t>
            </a:r>
          </a:p>
        </p:txBody>
      </p:sp>
      <p:pic>
        <p:nvPicPr>
          <p:cNvPr id="19464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343400"/>
            <a:ext cx="73342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5495925"/>
            <a:ext cx="73914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14700" y="3848100"/>
            <a:ext cx="1333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D4D555-E92D-48B5-81D1-CF14A793BB71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4113" y="371475"/>
            <a:ext cx="429577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DAE56A-6E0C-4360-B7B6-D50F4538FFB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965200" y="322263"/>
            <a:ext cx="223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685800" y="990600"/>
            <a:ext cx="73152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Tx/>
              <a:buChar char="•"/>
            </a:pPr>
            <a:r>
              <a:rPr lang="en-US" sz="2000"/>
              <a:t>Give an overview of fuels and combustion.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Tx/>
              <a:buChar char="•"/>
            </a:pPr>
            <a:r>
              <a:rPr lang="en-US" sz="2000">
                <a:solidFill>
                  <a:srgbClr val="CC00CC"/>
                </a:solidFill>
              </a:rPr>
              <a:t>Apply the conservation of mass to reacting systems to determine balanced reaction equations.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Tx/>
              <a:buChar char="•"/>
            </a:pPr>
            <a:r>
              <a:rPr lang="en-US" sz="2000"/>
              <a:t>Define the parameters used in combustion analysis, such as air–fuel ratio, percent theoretical air, and dew-point temperature.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Tx/>
              <a:buChar char="•"/>
            </a:pPr>
            <a:r>
              <a:rPr lang="en-US" sz="2000">
                <a:solidFill>
                  <a:srgbClr val="CC00CC"/>
                </a:solidFill>
              </a:rPr>
              <a:t>Apply energy balances to reacting systems for both steady-flow control volumes and fixed mass systems.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Tx/>
              <a:buChar char="•"/>
            </a:pPr>
            <a:r>
              <a:rPr lang="en-US" sz="2000"/>
              <a:t>Calculate the enthalpy of reaction, enthalpy of combustion, and the heating values of fuels.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Tx/>
              <a:buChar char="•"/>
            </a:pPr>
            <a:r>
              <a:rPr lang="en-US" sz="2000">
                <a:solidFill>
                  <a:srgbClr val="CC00CC"/>
                </a:solidFill>
              </a:rPr>
              <a:t>Determine the adiabatic flame temperature for reacting mixtures.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Tx/>
              <a:buChar char="•"/>
            </a:pPr>
            <a:r>
              <a:rPr lang="en-US" sz="2000"/>
              <a:t>Evaluate the entropy change of reacting systems.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Tx/>
              <a:buChar char="•"/>
            </a:pPr>
            <a:r>
              <a:rPr lang="en-US" sz="2000">
                <a:solidFill>
                  <a:srgbClr val="CC00CC"/>
                </a:solidFill>
              </a:rPr>
              <a:t>Analyze reacting systems from the second-law perspective.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CA7B75-687C-4253-B7B5-10BC4E13C03D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6831013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113213"/>
            <a:ext cx="633888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410200"/>
            <a:ext cx="512921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609600" y="304800"/>
            <a:ext cx="670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Taking </a:t>
            </a:r>
            <a:r>
              <a:rPr lang="en-US">
                <a:solidFill>
                  <a:srgbClr val="3333FF"/>
                </a:solidFill>
              </a:rPr>
              <a:t>heat transfer </a:t>
            </a:r>
            <a:r>
              <a:rPr lang="en-US" i="1">
                <a:solidFill>
                  <a:srgbClr val="3333FF"/>
                </a:solidFill>
              </a:rPr>
              <a:t>to </a:t>
            </a:r>
            <a:r>
              <a:rPr lang="en-US">
                <a:solidFill>
                  <a:srgbClr val="3333FF"/>
                </a:solidFill>
              </a:rPr>
              <a:t>the system</a:t>
            </a:r>
            <a:r>
              <a:rPr lang="en-US"/>
              <a:t> and </a:t>
            </a:r>
            <a:r>
              <a:rPr lang="en-US">
                <a:solidFill>
                  <a:srgbClr val="3333FF"/>
                </a:solidFill>
              </a:rPr>
              <a:t>work done </a:t>
            </a:r>
            <a:r>
              <a:rPr lang="en-US" i="1">
                <a:solidFill>
                  <a:srgbClr val="3333FF"/>
                </a:solidFill>
              </a:rPr>
              <a:t>by</a:t>
            </a:r>
            <a:r>
              <a:rPr lang="tr-TR" i="1">
                <a:solidFill>
                  <a:srgbClr val="3333FF"/>
                </a:solidFill>
              </a:rPr>
              <a:t> </a:t>
            </a:r>
            <a:r>
              <a:rPr lang="en-US">
                <a:solidFill>
                  <a:srgbClr val="3333FF"/>
                </a:solidFill>
              </a:rPr>
              <a:t>the system</a:t>
            </a:r>
            <a:r>
              <a:rPr lang="en-US"/>
              <a:t> to be </a:t>
            </a:r>
            <a:r>
              <a:rPr lang="en-US" i="1">
                <a:solidFill>
                  <a:srgbClr val="3333FF"/>
                </a:solidFill>
              </a:rPr>
              <a:t>positive</a:t>
            </a:r>
            <a:r>
              <a:rPr lang="en-US" i="1"/>
              <a:t> </a:t>
            </a:r>
            <a:r>
              <a:rPr lang="en-US"/>
              <a:t>quantities, the energy balance relation is</a:t>
            </a:r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609600" y="37338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If the enthalpy of combustion for a particular reaction is available:</a:t>
            </a:r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609600" y="472440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Most steady-flow combustion processes do not involve any work interactions. Also, combustion chamber normally involves heat output but no heat input: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A908F5-6D01-404A-9073-FFAC1609C5E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508000" y="228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Closed Systems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0"/>
            <a:ext cx="228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0"/>
            <a:ext cx="13509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810000"/>
            <a:ext cx="38195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2797175"/>
            <a:ext cx="63627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343400"/>
            <a:ext cx="67818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533400" y="685800"/>
            <a:ext cx="5410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Taking </a:t>
            </a:r>
            <a:r>
              <a:rPr lang="en-US">
                <a:solidFill>
                  <a:srgbClr val="CC00CC"/>
                </a:solidFill>
              </a:rPr>
              <a:t>heat transfer </a:t>
            </a:r>
            <a:r>
              <a:rPr lang="en-US" i="1">
                <a:solidFill>
                  <a:srgbClr val="CC00CC"/>
                </a:solidFill>
              </a:rPr>
              <a:t>to </a:t>
            </a:r>
            <a:r>
              <a:rPr lang="en-US">
                <a:solidFill>
                  <a:srgbClr val="CC00CC"/>
                </a:solidFill>
              </a:rPr>
              <a:t>the system</a:t>
            </a:r>
            <a:r>
              <a:rPr lang="en-US"/>
              <a:t> and </a:t>
            </a:r>
            <a:r>
              <a:rPr lang="en-US">
                <a:solidFill>
                  <a:srgbClr val="CC00CC"/>
                </a:solidFill>
              </a:rPr>
              <a:t>work done </a:t>
            </a:r>
            <a:r>
              <a:rPr lang="en-US" i="1">
                <a:solidFill>
                  <a:srgbClr val="CC00CC"/>
                </a:solidFill>
              </a:rPr>
              <a:t>by </a:t>
            </a:r>
            <a:r>
              <a:rPr lang="en-US">
                <a:solidFill>
                  <a:srgbClr val="CC00CC"/>
                </a:solidFill>
              </a:rPr>
              <a:t>the system</a:t>
            </a:r>
            <a:r>
              <a:rPr lang="en-US"/>
              <a:t> to be </a:t>
            </a:r>
            <a:r>
              <a:rPr lang="en-US" i="1"/>
              <a:t>positive </a:t>
            </a:r>
            <a:r>
              <a:rPr lang="en-US"/>
              <a:t>quantities, the general closed-system energy balance relation can be expressed for a stationary </a:t>
            </a:r>
            <a:r>
              <a:rPr lang="en-US" i="1"/>
              <a:t>chemically reacting closed system </a:t>
            </a:r>
            <a:r>
              <a:rPr lang="en-US"/>
              <a:t>as</a:t>
            </a:r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590550" y="3352800"/>
            <a:ext cx="367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Utilizing the definition of enthalpy:</a:t>
            </a:r>
          </a:p>
        </p:txBody>
      </p:sp>
      <p:sp>
        <p:nvSpPr>
          <p:cNvPr id="22539" name="Rectangle 12"/>
          <p:cNvSpPr>
            <a:spLocks noChangeArrowheads="1"/>
          </p:cNvSpPr>
          <p:nvPr/>
        </p:nvSpPr>
        <p:spPr bwMode="auto">
          <a:xfrm>
            <a:off x="609600" y="4921250"/>
            <a:ext cx="647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i="1"/>
              <a:t>Pv </a:t>
            </a:r>
            <a:r>
              <a:rPr lang="en-US"/>
              <a:t>terms are negligible for solids and liquids, and can be replaced by </a:t>
            </a:r>
            <a:r>
              <a:rPr lang="en-US" i="1"/>
              <a:t>R</a:t>
            </a:r>
            <a:r>
              <a:rPr lang="en-US" i="1" baseline="-25000"/>
              <a:t>u</a:t>
            </a:r>
            <a:r>
              <a:rPr lang="en-US" i="1"/>
              <a:t>T </a:t>
            </a:r>
            <a:r>
              <a:rPr lang="en-US"/>
              <a:t>for gases that behave as an ideal gas.</a:t>
            </a:r>
          </a:p>
        </p:txBody>
      </p:sp>
      <p:pic>
        <p:nvPicPr>
          <p:cNvPr id="22540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76975" y="152400"/>
            <a:ext cx="24860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1524000"/>
            <a:ext cx="33528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F02068-CE96-41DB-8344-957D584D19D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533400" y="228600"/>
            <a:ext cx="6248400" cy="523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ADIABATIC FLAME TEMPERATURE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457200" y="838200"/>
            <a:ext cx="8305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 the limiting case of no heat loss to the surroundings (</a:t>
            </a:r>
            <a:r>
              <a:rPr lang="en-US" i="1"/>
              <a:t>Q =</a:t>
            </a:r>
            <a:r>
              <a:rPr lang="en-US"/>
              <a:t> 0), the temperature of the products reaches a maximum, which is called the </a:t>
            </a:r>
            <a:r>
              <a:rPr lang="en-US" b="1">
                <a:solidFill>
                  <a:srgbClr val="CC00CC"/>
                </a:solidFill>
              </a:rPr>
              <a:t>adiabatic flame</a:t>
            </a:r>
            <a:r>
              <a:rPr lang="en-US" b="1"/>
              <a:t> </a:t>
            </a:r>
            <a:r>
              <a:rPr lang="en-US"/>
              <a:t>or </a:t>
            </a:r>
            <a:r>
              <a:rPr lang="en-US" b="1">
                <a:solidFill>
                  <a:srgbClr val="CC00CC"/>
                </a:solidFill>
              </a:rPr>
              <a:t>adiabatic combustion temperature.</a:t>
            </a: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5300" y="1905000"/>
            <a:ext cx="19939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89125"/>
            <a:ext cx="1327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457200" y="2863850"/>
            <a:ext cx="3886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determination of the adiabatic flame temperature by hand requires the use of an iterative technique.</a:t>
            </a:r>
          </a:p>
        </p:txBody>
      </p:sp>
      <p:sp>
        <p:nvSpPr>
          <p:cNvPr id="23560" name="Text Box 11"/>
          <p:cNvSpPr txBox="1">
            <a:spLocks noChangeArrowheads="1"/>
          </p:cNvSpPr>
          <p:nvPr/>
        </p:nvSpPr>
        <p:spPr bwMode="auto">
          <a:xfrm>
            <a:off x="2057400" y="18288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since</a:t>
            </a:r>
          </a:p>
        </p:txBody>
      </p:sp>
      <p:pic>
        <p:nvPicPr>
          <p:cNvPr id="23561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3425" y="2743200"/>
            <a:ext cx="40671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366963"/>
            <a:ext cx="4437063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AFCA38-6716-4C87-891C-68BD4CD28FD6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057400"/>
            <a:ext cx="41148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10"/>
          <p:cNvSpPr>
            <a:spLocks noChangeArrowheads="1"/>
          </p:cNvSpPr>
          <p:nvPr/>
        </p:nvSpPr>
        <p:spPr bwMode="auto">
          <a:xfrm>
            <a:off x="533400" y="457200"/>
            <a:ext cx="66294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The adiabatic flame temperature of a fuel depends on </a:t>
            </a:r>
          </a:p>
          <a:p>
            <a:pPr marL="0" lvl="1">
              <a:spcBef>
                <a:spcPct val="10000"/>
              </a:spcBef>
              <a:spcAft>
                <a:spcPct val="10000"/>
              </a:spcAft>
              <a:buFontTx/>
              <a:buAutoNum type="arabicParenBoth"/>
            </a:pPr>
            <a:r>
              <a:rPr lang="tr-TR" sz="2000">
                <a:solidFill>
                  <a:srgbClr val="CC00CC"/>
                </a:solidFill>
              </a:rPr>
              <a:t> </a:t>
            </a:r>
            <a:r>
              <a:rPr lang="en-US" sz="2000">
                <a:solidFill>
                  <a:srgbClr val="CC00CC"/>
                </a:solidFill>
              </a:rPr>
              <a:t>the state of the reactants </a:t>
            </a:r>
          </a:p>
          <a:p>
            <a:pPr marL="0" lvl="1">
              <a:spcBef>
                <a:spcPct val="10000"/>
              </a:spcBef>
              <a:spcAft>
                <a:spcPct val="10000"/>
              </a:spcAft>
              <a:buFontTx/>
              <a:buAutoNum type="arabicParenBoth"/>
            </a:pPr>
            <a:r>
              <a:rPr lang="tr-TR" sz="2000">
                <a:solidFill>
                  <a:srgbClr val="CC00CC"/>
                </a:solidFill>
              </a:rPr>
              <a:t> </a:t>
            </a:r>
            <a:r>
              <a:rPr lang="en-US" sz="2000">
                <a:solidFill>
                  <a:srgbClr val="CC00CC"/>
                </a:solidFill>
              </a:rPr>
              <a:t>the degree of completion of the reaction </a:t>
            </a:r>
          </a:p>
          <a:p>
            <a:pPr marL="0" lvl="1">
              <a:spcBef>
                <a:spcPct val="10000"/>
              </a:spcBef>
              <a:spcAft>
                <a:spcPct val="10000"/>
              </a:spcAft>
              <a:buFontTx/>
              <a:buAutoNum type="arabicParenBoth"/>
            </a:pPr>
            <a:r>
              <a:rPr lang="tr-TR" sz="2000">
                <a:solidFill>
                  <a:srgbClr val="CC00CC"/>
                </a:solidFill>
              </a:rPr>
              <a:t> </a:t>
            </a:r>
            <a:r>
              <a:rPr lang="en-US" sz="2000">
                <a:solidFill>
                  <a:srgbClr val="CC00CC"/>
                </a:solidFill>
              </a:rPr>
              <a:t>the amount of air used</a:t>
            </a:r>
            <a:endParaRPr lang="en-US" sz="2000"/>
          </a:p>
        </p:txBody>
      </p:sp>
      <p:sp>
        <p:nvSpPr>
          <p:cNvPr id="24581" name="6 Dikdörtgen"/>
          <p:cNvSpPr>
            <a:spLocks noChangeArrowheads="1"/>
          </p:cNvSpPr>
          <p:nvPr/>
        </p:nvSpPr>
        <p:spPr bwMode="auto">
          <a:xfrm>
            <a:off x="533400" y="2438400"/>
            <a:ext cx="37338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For a specified fuel at a specified state burned with air at a specified state</a:t>
            </a:r>
            <a:r>
              <a:rPr lang="tr-TR" sz="2000"/>
              <a:t>,</a:t>
            </a:r>
            <a:r>
              <a:rPr lang="en-US" sz="2000"/>
              <a:t> </a:t>
            </a:r>
            <a:endParaRPr lang="tr-TR" sz="2000"/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000" i="1">
                <a:solidFill>
                  <a:srgbClr val="3333FF"/>
                </a:solidFill>
              </a:rPr>
              <a:t>the adiabatic flame temperature attains its maximum value when complete combustion occurs with the theoretical amount of air.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399941-7B02-471D-B67E-D61A85BF30E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533400" y="242888"/>
            <a:ext cx="7924800" cy="523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ENTROPY CHANGE OF REACTING SYSTEMS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038" y="944563"/>
            <a:ext cx="4856162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" y="2209800"/>
            <a:ext cx="4067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" y="3124200"/>
            <a:ext cx="29813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4648200" y="225425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for a </a:t>
            </a:r>
            <a:r>
              <a:rPr lang="en-US" i="1"/>
              <a:t>closed </a:t>
            </a:r>
            <a:r>
              <a:rPr lang="en-US"/>
              <a:t>or </a:t>
            </a:r>
            <a:r>
              <a:rPr lang="en-US" i="1"/>
              <a:t>steady-flow </a:t>
            </a:r>
            <a:r>
              <a:rPr lang="en-US"/>
              <a:t>reacting system</a:t>
            </a:r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3657600" y="31242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for an </a:t>
            </a:r>
            <a:r>
              <a:rPr lang="en-US" i="1"/>
              <a:t>adiabatic process </a:t>
            </a:r>
            <a:r>
              <a:rPr lang="en-US"/>
              <a:t>(</a:t>
            </a:r>
            <a:r>
              <a:rPr lang="en-US" i="1"/>
              <a:t>Q =</a:t>
            </a:r>
            <a:r>
              <a:rPr lang="en-US"/>
              <a:t> 0)</a:t>
            </a:r>
          </a:p>
        </p:txBody>
      </p:sp>
      <p:sp>
        <p:nvSpPr>
          <p:cNvPr id="25609" name="Rectangle 15"/>
          <p:cNvSpPr>
            <a:spLocks noChangeArrowheads="1"/>
          </p:cNvSpPr>
          <p:nvPr/>
        </p:nvSpPr>
        <p:spPr bwMode="auto">
          <a:xfrm>
            <a:off x="5410200" y="838200"/>
            <a:ext cx="3276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entropy balance</a:t>
            </a:r>
            <a:r>
              <a:rPr lang="en-US" b="1"/>
              <a:t> </a:t>
            </a:r>
            <a:r>
              <a:rPr lang="en-US"/>
              <a:t>for </a:t>
            </a:r>
            <a:r>
              <a:rPr lang="en-US" i="1"/>
              <a:t>any system </a:t>
            </a:r>
            <a:r>
              <a:rPr lang="en-US"/>
              <a:t>(including reacting systems) undergoing </a:t>
            </a:r>
            <a:r>
              <a:rPr lang="en-US" i="1"/>
              <a:t>any process</a:t>
            </a:r>
          </a:p>
        </p:txBody>
      </p:sp>
      <p:pic>
        <p:nvPicPr>
          <p:cNvPr id="2561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733800"/>
            <a:ext cx="41338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F6BA11-04AC-4AB3-AADB-531E3D60DEC4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2662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300513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01713"/>
            <a:ext cx="5202238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14"/>
          <p:cNvSpPr>
            <a:spLocks noChangeArrowheads="1"/>
          </p:cNvSpPr>
          <p:nvPr/>
        </p:nvSpPr>
        <p:spPr bwMode="auto">
          <a:xfrm>
            <a:off x="228600" y="1600200"/>
            <a:ext cx="45720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>
                <a:solidFill>
                  <a:srgbClr val="3333FF"/>
                </a:solidFill>
              </a:rPr>
              <a:t>When evaluating the entropy of a component of an ideal-gas mixture, we should use the temperature and the partial pressure of the component.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/>
              <a:t>The absolute entropy values are listed in Tables A–18 through A–25 for various ideal gases</a:t>
            </a:r>
            <a:r>
              <a:rPr lang="en-US" i="1"/>
              <a:t> </a:t>
            </a:r>
            <a:r>
              <a:rPr lang="en-US"/>
              <a:t>at the specified temperature and </a:t>
            </a:r>
            <a:r>
              <a:rPr lang="en-US" i="1"/>
              <a:t>at a pressure of 1 atm</a:t>
            </a:r>
            <a:r>
              <a:rPr lang="en-US"/>
              <a:t>. The absolute entropy values for various fuels are listed in Table A–26 at the standard reference state of 25°C and 1 atm.</a:t>
            </a:r>
          </a:p>
        </p:txBody>
      </p:sp>
      <p:sp>
        <p:nvSpPr>
          <p:cNvPr id="26630" name="Rectangle 15"/>
          <p:cNvSpPr>
            <a:spLocks noChangeArrowheads="1"/>
          </p:cNvSpPr>
          <p:nvPr/>
        </p:nvSpPr>
        <p:spPr bwMode="auto">
          <a:xfrm>
            <a:off x="5638800" y="323850"/>
            <a:ext cx="31242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b="1" i="1"/>
              <a:t>P</a:t>
            </a:r>
            <a:r>
              <a:rPr lang="en-US" b="1" baseline="-25000"/>
              <a:t>0</a:t>
            </a:r>
            <a:r>
              <a:rPr lang="en-US"/>
              <a:t> = 1 atm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b="1" i="1"/>
              <a:t>P</a:t>
            </a:r>
            <a:r>
              <a:rPr lang="en-US" b="1" i="1" baseline="-25000"/>
              <a:t>i</a:t>
            </a:r>
            <a:r>
              <a:rPr lang="en-US" i="1"/>
              <a:t> </a:t>
            </a:r>
            <a:r>
              <a:rPr lang="en-US"/>
              <a:t> partial pressure 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b="1" i="1"/>
              <a:t>y</a:t>
            </a:r>
            <a:r>
              <a:rPr lang="en-US" b="1" i="1" baseline="-25000"/>
              <a:t>i</a:t>
            </a:r>
            <a:r>
              <a:rPr lang="en-US" b="1" i="1"/>
              <a:t> </a:t>
            </a:r>
            <a:r>
              <a:rPr lang="en-US" i="1"/>
              <a:t> </a:t>
            </a:r>
            <a:r>
              <a:rPr lang="en-US"/>
              <a:t>mole fraction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b="1" i="1"/>
              <a:t>P</a:t>
            </a:r>
            <a:r>
              <a:rPr lang="en-US" b="1" i="1" baseline="-25000"/>
              <a:t>m</a:t>
            </a:r>
            <a:r>
              <a:rPr lang="en-US" i="1"/>
              <a:t> </a:t>
            </a:r>
            <a:r>
              <a:rPr lang="en-US"/>
              <a:t>total pressure of mixture.</a:t>
            </a:r>
          </a:p>
        </p:txBody>
      </p:sp>
      <p:sp>
        <p:nvSpPr>
          <p:cNvPr id="26631" name="Text Box 16"/>
          <p:cNvSpPr txBox="1">
            <a:spLocks noChangeArrowheads="1"/>
          </p:cNvSpPr>
          <p:nvPr/>
        </p:nvSpPr>
        <p:spPr bwMode="auto">
          <a:xfrm>
            <a:off x="3810000" y="3810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Entropy of a component</a:t>
            </a:r>
          </a:p>
        </p:txBody>
      </p:sp>
      <p:pic>
        <p:nvPicPr>
          <p:cNvPr id="2663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390775"/>
            <a:ext cx="41529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1150" y="4895850"/>
            <a:ext cx="31432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909347-4D60-4C01-9674-E8578B266504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5032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700" b="1">
                <a:solidFill>
                  <a:srgbClr val="C00000"/>
                </a:solidFill>
              </a:rPr>
              <a:t>SECOND-LAW ANALYSIS OF REACTING SYSTEMS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938" y="822325"/>
            <a:ext cx="26844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73263"/>
            <a:ext cx="65103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" y="3733800"/>
            <a:ext cx="28575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10"/>
          <p:cNvSpPr>
            <a:spLocks noChangeArrowheads="1"/>
          </p:cNvSpPr>
          <p:nvPr/>
        </p:nvSpPr>
        <p:spPr bwMode="auto">
          <a:xfrm>
            <a:off x="381000" y="1219200"/>
            <a:ext cx="754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reversible work for a steady-flow combustion process that involves heat transfer with only the surroundings at </a:t>
            </a:r>
            <a:r>
              <a:rPr lang="en-US" i="1"/>
              <a:t>T</a:t>
            </a:r>
            <a:r>
              <a:rPr lang="en-US" baseline="-25000"/>
              <a:t>0</a:t>
            </a:r>
          </a:p>
        </p:txBody>
      </p:sp>
      <p:sp>
        <p:nvSpPr>
          <p:cNvPr id="27656" name="Text Box 11"/>
          <p:cNvSpPr txBox="1">
            <a:spLocks noChangeArrowheads="1"/>
          </p:cNvSpPr>
          <p:nvPr/>
        </p:nvSpPr>
        <p:spPr bwMode="auto">
          <a:xfrm>
            <a:off x="3200400" y="776288"/>
            <a:ext cx="2514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Exergy destruction</a:t>
            </a:r>
          </a:p>
        </p:txBody>
      </p:sp>
      <p:sp>
        <p:nvSpPr>
          <p:cNvPr id="27657" name="Rectangle 12"/>
          <p:cNvSpPr>
            <a:spLocks noChangeArrowheads="1"/>
          </p:cNvSpPr>
          <p:nvPr/>
        </p:nvSpPr>
        <p:spPr bwMode="auto">
          <a:xfrm>
            <a:off x="228600" y="2590800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When both the reactants and the products are at </a:t>
            </a:r>
            <a:r>
              <a:rPr lang="en-US" i="1"/>
              <a:t>T</a:t>
            </a:r>
            <a:r>
              <a:rPr lang="en-US" baseline="-25000"/>
              <a:t>0</a:t>
            </a:r>
            <a:endParaRPr lang="en-US"/>
          </a:p>
        </p:txBody>
      </p:sp>
      <p:sp>
        <p:nvSpPr>
          <p:cNvPr id="27658" name="Text Box 18"/>
          <p:cNvSpPr txBox="1">
            <a:spLocks noChangeArrowheads="1"/>
          </p:cNvSpPr>
          <p:nvPr/>
        </p:nvSpPr>
        <p:spPr bwMode="auto">
          <a:xfrm>
            <a:off x="3352800" y="316865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Gibbs function</a:t>
            </a:r>
          </a:p>
        </p:txBody>
      </p:sp>
      <p:grpSp>
        <p:nvGrpSpPr>
          <p:cNvPr id="27659" name="Group 21"/>
          <p:cNvGrpSpPr>
            <a:grpSpLocks/>
          </p:cNvGrpSpPr>
          <p:nvPr/>
        </p:nvGrpSpPr>
        <p:grpSpPr bwMode="auto">
          <a:xfrm>
            <a:off x="304800" y="3276600"/>
            <a:ext cx="3024188" cy="366713"/>
            <a:chOff x="288" y="2064"/>
            <a:chExt cx="1905" cy="231"/>
          </a:xfrm>
        </p:grpSpPr>
        <p:pic>
          <p:nvPicPr>
            <p:cNvPr id="27663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" y="2064"/>
              <a:ext cx="1567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4" name="Picture 1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112"/>
              <a:ext cx="36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60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14925" y="2543175"/>
            <a:ext cx="38766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9875" y="4191000"/>
            <a:ext cx="5597525" cy="4064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7662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62125" y="5105400"/>
            <a:ext cx="3267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C0AFC7-0CE5-4F3F-BD08-DD3768017F7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8675" name="Rectangle 13"/>
          <p:cNvSpPr>
            <a:spLocks noChangeArrowheads="1"/>
          </p:cNvSpPr>
          <p:nvPr/>
        </p:nvSpPr>
        <p:spPr bwMode="auto">
          <a:xfrm>
            <a:off x="381000" y="431800"/>
            <a:ext cx="3355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FF"/>
                </a:solidFill>
              </a:rPr>
              <a:t>For the very special case of </a:t>
            </a:r>
          </a:p>
          <a:p>
            <a:r>
              <a:rPr lang="en-US" sz="2000" i="1">
                <a:solidFill>
                  <a:srgbClr val="3333FF"/>
                </a:solidFill>
              </a:rPr>
              <a:t>T</a:t>
            </a:r>
            <a:r>
              <a:rPr lang="en-US" sz="2000" baseline="-25000">
                <a:solidFill>
                  <a:srgbClr val="3333FF"/>
                </a:solidFill>
              </a:rPr>
              <a:t>react</a:t>
            </a:r>
            <a:r>
              <a:rPr lang="en-US" sz="2000">
                <a:solidFill>
                  <a:srgbClr val="3333FF"/>
                </a:solidFill>
              </a:rPr>
              <a:t> = </a:t>
            </a:r>
            <a:r>
              <a:rPr lang="en-US" sz="2000" i="1">
                <a:solidFill>
                  <a:srgbClr val="3333FF"/>
                </a:solidFill>
              </a:rPr>
              <a:t>T</a:t>
            </a:r>
            <a:r>
              <a:rPr lang="en-US" sz="2000" baseline="-25000">
                <a:solidFill>
                  <a:srgbClr val="3333FF"/>
                </a:solidFill>
              </a:rPr>
              <a:t>prod</a:t>
            </a:r>
            <a:r>
              <a:rPr lang="en-US" sz="2000">
                <a:solidFill>
                  <a:srgbClr val="3333FF"/>
                </a:solidFill>
              </a:rPr>
              <a:t> = </a:t>
            </a:r>
            <a:r>
              <a:rPr lang="en-US" sz="2000" i="1">
                <a:solidFill>
                  <a:srgbClr val="3333FF"/>
                </a:solidFill>
              </a:rPr>
              <a:t>T</a:t>
            </a:r>
            <a:r>
              <a:rPr lang="en-US" sz="2000" baseline="-25000">
                <a:solidFill>
                  <a:srgbClr val="3333FF"/>
                </a:solidFill>
              </a:rPr>
              <a:t>0</a:t>
            </a:r>
            <a:r>
              <a:rPr lang="en-US" sz="2000">
                <a:solidFill>
                  <a:srgbClr val="3333FF"/>
                </a:solidFill>
              </a:rPr>
              <a:t> = 25°C</a:t>
            </a:r>
          </a:p>
        </p:txBody>
      </p:sp>
      <p:pic>
        <p:nvPicPr>
          <p:cNvPr id="28676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431323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22"/>
          <p:cNvSpPr>
            <a:spLocks noChangeArrowheads="1"/>
          </p:cNvSpPr>
          <p:nvPr/>
        </p:nvSpPr>
        <p:spPr bwMode="auto">
          <a:xfrm>
            <a:off x="381000" y="2057400"/>
            <a:ext cx="4419600" cy="27336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/>
              <a:t>We can conclude from the above</a:t>
            </a:r>
            <a:r>
              <a:rPr lang="tr-TR"/>
              <a:t> </a:t>
            </a:r>
            <a:r>
              <a:rPr lang="en-US"/>
              <a:t>equation that the</a:t>
            </a:r>
            <a:r>
              <a:rPr lang="tr-TR"/>
              <a:t>        </a:t>
            </a:r>
            <a:r>
              <a:rPr lang="en-US"/>
              <a:t>value (the negative of</a:t>
            </a:r>
            <a:r>
              <a:rPr lang="tr-TR"/>
              <a:t> </a:t>
            </a:r>
            <a:r>
              <a:rPr lang="en-US"/>
              <a:t>the Gibbs function of formation at 25°C and 1 atm) of a compound represents</a:t>
            </a:r>
            <a:r>
              <a:rPr lang="tr-TR"/>
              <a:t> </a:t>
            </a:r>
            <a:r>
              <a:rPr lang="en-US"/>
              <a:t>the </a:t>
            </a:r>
            <a:r>
              <a:rPr lang="en-US" i="1">
                <a:solidFill>
                  <a:srgbClr val="CC00CC"/>
                </a:solidFill>
              </a:rPr>
              <a:t>reversible work</a:t>
            </a:r>
            <a:r>
              <a:rPr lang="en-US" i="1"/>
              <a:t> </a:t>
            </a:r>
            <a:r>
              <a:rPr lang="en-US"/>
              <a:t>associated with the formation of that compound</a:t>
            </a:r>
            <a:r>
              <a:rPr lang="tr-TR"/>
              <a:t> </a:t>
            </a:r>
            <a:r>
              <a:rPr lang="en-US"/>
              <a:t>from its stable elements at 25°C and 1 atm in an environment at 25°C and</a:t>
            </a:r>
            <a:r>
              <a:rPr lang="tr-TR"/>
              <a:t> 1</a:t>
            </a:r>
            <a:r>
              <a:rPr lang="en-US"/>
              <a:t> atm. </a:t>
            </a:r>
          </a:p>
        </p:txBody>
      </p:sp>
      <p:pic>
        <p:nvPicPr>
          <p:cNvPr id="28678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438400"/>
            <a:ext cx="4191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8725" y="142875"/>
            <a:ext cx="387667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CE54AB-FA29-4451-BD58-D61BAF216A99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152400"/>
            <a:ext cx="8020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" y="2590800"/>
            <a:ext cx="1657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886325"/>
            <a:ext cx="54102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2286000"/>
            <a:ext cx="37909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53F679-1849-46CB-9291-7E50C4DAD69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2895600" cy="63976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Summary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6781800" cy="5029200"/>
          </a:xfrm>
        </p:spPr>
        <p:txBody>
          <a:bodyPr/>
          <a:lstStyle/>
          <a:p>
            <a:pPr eaLnBrk="1" hangingPunct="1"/>
            <a:r>
              <a:rPr lang="en-US" sz="2400" smtClean="0"/>
              <a:t>Fuels and combustion</a:t>
            </a:r>
          </a:p>
          <a:p>
            <a:pPr eaLnBrk="1" hangingPunct="1"/>
            <a:r>
              <a:rPr lang="en-US" sz="2400" smtClean="0"/>
              <a:t>Theoretical and actual combustion processes</a:t>
            </a:r>
          </a:p>
          <a:p>
            <a:pPr eaLnBrk="1" hangingPunct="1"/>
            <a:r>
              <a:rPr lang="en-US" sz="2400" smtClean="0"/>
              <a:t>Enthalpy of formation and enthalpy of combustion</a:t>
            </a:r>
          </a:p>
          <a:p>
            <a:pPr eaLnBrk="1" hangingPunct="1"/>
            <a:r>
              <a:rPr lang="en-US" sz="2400" smtClean="0"/>
              <a:t>First-law analysis of reacting systems</a:t>
            </a:r>
          </a:p>
          <a:p>
            <a:pPr lvl="1" eaLnBrk="1" hangingPunct="1"/>
            <a:r>
              <a:rPr lang="en-US" sz="2200" smtClean="0">
                <a:solidFill>
                  <a:srgbClr val="CC00CC"/>
                </a:solidFill>
              </a:rPr>
              <a:t>Steady-flow systems</a:t>
            </a:r>
          </a:p>
          <a:p>
            <a:pPr lvl="1" eaLnBrk="1" hangingPunct="1"/>
            <a:r>
              <a:rPr lang="en-US" sz="2200" smtClean="0">
                <a:solidFill>
                  <a:srgbClr val="CC00CC"/>
                </a:solidFill>
              </a:rPr>
              <a:t>Closed systems</a:t>
            </a:r>
          </a:p>
          <a:p>
            <a:pPr eaLnBrk="1" hangingPunct="1"/>
            <a:r>
              <a:rPr lang="en-US" sz="2400" smtClean="0"/>
              <a:t>Adiabatic flame temperature</a:t>
            </a:r>
          </a:p>
          <a:p>
            <a:pPr eaLnBrk="1" hangingPunct="1"/>
            <a:r>
              <a:rPr lang="en-US" sz="2400" smtClean="0"/>
              <a:t>Entropy change of reacting systems</a:t>
            </a:r>
          </a:p>
          <a:p>
            <a:pPr eaLnBrk="1" hangingPunct="1"/>
            <a:r>
              <a:rPr lang="en-US" sz="2400" smtClean="0"/>
              <a:t>Second-law analysis of reacting systems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94A508-5127-48EB-BDD7-DCC8CDA5E64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381000" y="1012825"/>
            <a:ext cx="41148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>
                <a:solidFill>
                  <a:srgbClr val="CC00CC"/>
                </a:solidFill>
              </a:rPr>
              <a:t>Fuel:</a:t>
            </a:r>
            <a:r>
              <a:rPr lang="en-US" sz="2000"/>
              <a:t> Any material that can be burned to release thermal energy.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/>
              <a:t>Most familiar fuels consist primarily of hydrogen and carbon.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/>
              <a:t>They are called </a:t>
            </a:r>
            <a:r>
              <a:rPr lang="en-US" sz="2000" b="1">
                <a:solidFill>
                  <a:srgbClr val="CC00CC"/>
                </a:solidFill>
              </a:rPr>
              <a:t>hydrocarbon fuels</a:t>
            </a:r>
            <a:r>
              <a:rPr lang="en-US" sz="2000" b="1"/>
              <a:t> </a:t>
            </a:r>
            <a:r>
              <a:rPr lang="en-US" sz="2000"/>
              <a:t>and are denoted by the general formula </a:t>
            </a:r>
            <a:r>
              <a:rPr lang="en-US" sz="2000" b="1">
                <a:solidFill>
                  <a:srgbClr val="CC00CC"/>
                </a:solidFill>
              </a:rPr>
              <a:t>C</a:t>
            </a:r>
            <a:r>
              <a:rPr lang="en-US" sz="2000" b="1" i="1" baseline="-25000">
                <a:solidFill>
                  <a:srgbClr val="CC00CC"/>
                </a:solidFill>
              </a:rPr>
              <a:t>n</a:t>
            </a:r>
            <a:r>
              <a:rPr lang="en-US" sz="2000" b="1">
                <a:solidFill>
                  <a:srgbClr val="CC00CC"/>
                </a:solidFill>
              </a:rPr>
              <a:t>H</a:t>
            </a:r>
            <a:r>
              <a:rPr lang="en-US" sz="2000" b="1" i="1" baseline="-25000">
                <a:solidFill>
                  <a:srgbClr val="CC00CC"/>
                </a:solidFill>
              </a:rPr>
              <a:t>m</a:t>
            </a:r>
            <a:r>
              <a:rPr lang="en-US" sz="2000"/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/>
              <a:t>Hydrocarbon fuels exist in all phases, some examples being </a:t>
            </a:r>
            <a:r>
              <a:rPr lang="en-US" sz="2000">
                <a:solidFill>
                  <a:srgbClr val="3333FF"/>
                </a:solidFill>
              </a:rPr>
              <a:t>coal</a:t>
            </a:r>
            <a:r>
              <a:rPr lang="en-US" sz="2000"/>
              <a:t>, </a:t>
            </a:r>
            <a:r>
              <a:rPr lang="en-US" sz="2000">
                <a:solidFill>
                  <a:srgbClr val="3333FF"/>
                </a:solidFill>
              </a:rPr>
              <a:t>gasoline</a:t>
            </a:r>
            <a:r>
              <a:rPr lang="en-US" sz="2000"/>
              <a:t> (usually treated as octane C</a:t>
            </a:r>
            <a:r>
              <a:rPr lang="en-US" sz="2000" baseline="-25000"/>
              <a:t>8</a:t>
            </a:r>
            <a:r>
              <a:rPr lang="en-US" sz="2000"/>
              <a:t>H</a:t>
            </a:r>
            <a:r>
              <a:rPr lang="en-US" sz="2000" baseline="-25000"/>
              <a:t>18</a:t>
            </a:r>
            <a:r>
              <a:rPr lang="en-US" sz="2000"/>
              <a:t>), and </a:t>
            </a:r>
            <a:r>
              <a:rPr lang="en-US" sz="2000">
                <a:solidFill>
                  <a:srgbClr val="3333FF"/>
                </a:solidFill>
              </a:rPr>
              <a:t>natural gas</a:t>
            </a:r>
            <a:r>
              <a:rPr lang="en-US" sz="2000"/>
              <a:t>.</a:t>
            </a: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457200" y="314325"/>
            <a:ext cx="4800600" cy="523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FUELS AND COMBUSTION</a:t>
            </a:r>
          </a:p>
        </p:txBody>
      </p:sp>
      <p:pic>
        <p:nvPicPr>
          <p:cNvPr id="410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1525" y="1066800"/>
            <a:ext cx="42576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79DAE9-A37D-4A8C-81DE-1F309B20CE53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676275"/>
            <a:ext cx="851535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673906-99D7-4675-8630-D38C21929C7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57200" y="3324225"/>
            <a:ext cx="4038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3333FF"/>
                </a:solidFill>
              </a:rPr>
              <a:t>Combustion</a:t>
            </a:r>
            <a:r>
              <a:rPr lang="tr-TR" sz="2000" b="1">
                <a:solidFill>
                  <a:srgbClr val="3333FF"/>
                </a:solidFill>
              </a:rPr>
              <a:t>:</a:t>
            </a:r>
            <a:r>
              <a:rPr lang="en-US" sz="2000">
                <a:solidFill>
                  <a:srgbClr val="3333FF"/>
                </a:solidFill>
              </a:rPr>
              <a:t> </a:t>
            </a:r>
            <a:r>
              <a:rPr lang="tr-TR" sz="2000"/>
              <a:t>A</a:t>
            </a:r>
            <a:r>
              <a:rPr lang="en-US" sz="2000"/>
              <a:t> chemical reaction during which a fuel is oxidized and a large quantity of energy is released.</a:t>
            </a: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457200" y="198438"/>
            <a:ext cx="8077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sz="2000">
                <a:solidFill>
                  <a:srgbClr val="CC00CC"/>
                </a:solidFill>
              </a:rPr>
              <a:t>The oxidizer most often used in combustion processes is air. Why?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sz="2000"/>
              <a:t>On a mole or a volume basis, dry air is composed of 20.9% O</a:t>
            </a:r>
            <a:r>
              <a:rPr lang="en-US" sz="2000" baseline="-25000"/>
              <a:t>2</a:t>
            </a:r>
            <a:r>
              <a:rPr lang="en-US" sz="2000"/>
              <a:t>, 78.1% N</a:t>
            </a:r>
            <a:r>
              <a:rPr lang="en-US" sz="2000" baseline="-25000"/>
              <a:t>2</a:t>
            </a:r>
            <a:r>
              <a:rPr lang="en-US" sz="2000"/>
              <a:t>, 0.9% Ar, and small amounts of CO</a:t>
            </a:r>
            <a:r>
              <a:rPr lang="en-US" sz="2000" baseline="-25000"/>
              <a:t>2</a:t>
            </a:r>
            <a:r>
              <a:rPr lang="en-US" sz="2000"/>
              <a:t>, He, Ne, H</a:t>
            </a:r>
            <a:r>
              <a:rPr lang="en-US" sz="2000" baseline="-25000"/>
              <a:t>2</a:t>
            </a:r>
            <a:r>
              <a:rPr lang="en-US" sz="2000"/>
              <a:t>. 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sz="2000">
                <a:solidFill>
                  <a:srgbClr val="CC00CC"/>
                </a:solidFill>
              </a:rPr>
              <a:t>In the analysis of combustion processes, dry air is approximated as 21% O</a:t>
            </a:r>
            <a:r>
              <a:rPr lang="en-US" sz="2000" baseline="-25000">
                <a:solidFill>
                  <a:srgbClr val="CC00CC"/>
                </a:solidFill>
              </a:rPr>
              <a:t>2</a:t>
            </a:r>
            <a:r>
              <a:rPr lang="en-US" sz="2000">
                <a:solidFill>
                  <a:srgbClr val="CC00CC"/>
                </a:solidFill>
              </a:rPr>
              <a:t> and 79% N</a:t>
            </a:r>
            <a:r>
              <a:rPr lang="en-US" sz="2000" baseline="-25000">
                <a:solidFill>
                  <a:srgbClr val="CC00CC"/>
                </a:solidFill>
              </a:rPr>
              <a:t>2</a:t>
            </a:r>
            <a:r>
              <a:rPr lang="en-US" sz="2000">
                <a:solidFill>
                  <a:srgbClr val="CC00CC"/>
                </a:solidFill>
              </a:rPr>
              <a:t> by mole numbers. </a:t>
            </a:r>
          </a:p>
        </p:txBody>
      </p:sp>
      <p:pic>
        <p:nvPicPr>
          <p:cNvPr id="614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44481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90800"/>
            <a:ext cx="40957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A8700F-69EB-44C1-BAD3-8D3D267801EB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0588" y="5699125"/>
            <a:ext cx="1598612" cy="32067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152400" y="76200"/>
            <a:ext cx="48006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1700">
                <a:solidFill>
                  <a:srgbClr val="3333FF"/>
                </a:solidFill>
              </a:rPr>
              <a:t>The fuel must be brought above its </a:t>
            </a:r>
            <a:r>
              <a:rPr lang="en-US" sz="1700" b="1">
                <a:solidFill>
                  <a:srgbClr val="CC00CC"/>
                </a:solidFill>
              </a:rPr>
              <a:t>ignition temperature</a:t>
            </a:r>
            <a:r>
              <a:rPr lang="en-US" sz="1700" b="1">
                <a:solidFill>
                  <a:srgbClr val="3333FF"/>
                </a:solidFill>
              </a:rPr>
              <a:t> </a:t>
            </a:r>
            <a:r>
              <a:rPr lang="en-US" sz="1700">
                <a:solidFill>
                  <a:srgbClr val="3333FF"/>
                </a:solidFill>
              </a:rPr>
              <a:t>to start the combustion. The minimum ignition temperatures in atmospheric air are approximately 260°C for gasoline, 400°C for carbon, 580°C for hydrogen, 610°C for carbon monoxide, and 630°C for methane.</a:t>
            </a:r>
            <a:r>
              <a:rPr lang="en-US" sz="1700">
                <a:solidFill>
                  <a:srgbClr val="CC00CC"/>
                </a:solidFill>
              </a:rPr>
              <a:t> 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1700"/>
              <a:t>Proportions of the fuel and air must be in the proper range for combustion to begin. For example, natural gas does not burn in air in concentrations less than 5% or greater than about 15%.</a:t>
            </a: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4953000" y="5267325"/>
            <a:ext cx="2178050" cy="1209675"/>
          </a:xfrm>
          <a:prstGeom prst="rect">
            <a:avLst/>
          </a:prstGeom>
          <a:solidFill>
            <a:srgbClr val="FFCC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/>
              <a:t>The total number of moles is not conserved during a chemical reaction.</a:t>
            </a:r>
          </a:p>
        </p:txBody>
      </p:sp>
      <p:pic>
        <p:nvPicPr>
          <p:cNvPr id="717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1925"/>
            <a:ext cx="40195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1242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9ABDA0-58FD-4083-8B19-55F36A318C1F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892175"/>
            <a:ext cx="1598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609600" y="533400"/>
            <a:ext cx="3429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>
                <a:solidFill>
                  <a:srgbClr val="CC00CC"/>
                </a:solidFill>
              </a:rPr>
              <a:t>Air-fuel ratio (AF)</a:t>
            </a:r>
            <a:r>
              <a:rPr lang="en-US"/>
              <a:t> is usually expressed on a mass basis and is defined as </a:t>
            </a:r>
            <a:r>
              <a:rPr lang="en-US" i="1"/>
              <a:t>the ratio of the mass of air to the mass of fuel </a:t>
            </a:r>
            <a:r>
              <a:rPr lang="en-US"/>
              <a:t>for a combustion process</a:t>
            </a:r>
          </a:p>
        </p:txBody>
      </p:sp>
      <p:grpSp>
        <p:nvGrpSpPr>
          <p:cNvPr id="8197" name="Group 13"/>
          <p:cNvGrpSpPr>
            <a:grpSpLocks/>
          </p:cNvGrpSpPr>
          <p:nvPr/>
        </p:nvGrpSpPr>
        <p:grpSpPr bwMode="auto">
          <a:xfrm>
            <a:off x="6172200" y="609600"/>
            <a:ext cx="2286000" cy="1614488"/>
            <a:chOff x="3888" y="384"/>
            <a:chExt cx="1440" cy="1017"/>
          </a:xfrm>
        </p:grpSpPr>
        <p:sp>
          <p:nvSpPr>
            <p:cNvPr id="8200" name="Rectangle 10"/>
            <p:cNvSpPr>
              <a:spLocks noChangeArrowheads="1"/>
            </p:cNvSpPr>
            <p:nvPr/>
          </p:nvSpPr>
          <p:spPr bwMode="auto">
            <a:xfrm>
              <a:off x="3888" y="384"/>
              <a:ext cx="1392" cy="100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pic>
          <p:nvPicPr>
            <p:cNvPr id="8201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84" y="480"/>
              <a:ext cx="820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2" name="Text Box 8"/>
            <p:cNvSpPr txBox="1">
              <a:spLocks noChangeArrowheads="1"/>
            </p:cNvSpPr>
            <p:nvPr/>
          </p:nvSpPr>
          <p:spPr bwMode="auto">
            <a:xfrm>
              <a:off x="3936" y="720"/>
              <a:ext cx="1392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15000"/>
                </a:spcBef>
                <a:spcAft>
                  <a:spcPct val="15000"/>
                </a:spcAft>
              </a:pPr>
              <a:r>
                <a:rPr lang="en-US" b="1" i="1">
                  <a:solidFill>
                    <a:srgbClr val="CC00CC"/>
                  </a:solidFill>
                </a:rPr>
                <a:t>m</a:t>
              </a:r>
              <a:r>
                <a:rPr lang="en-US"/>
                <a:t> mass</a:t>
              </a:r>
            </a:p>
            <a:p>
              <a:pPr>
                <a:spcBef>
                  <a:spcPct val="15000"/>
                </a:spcBef>
                <a:spcAft>
                  <a:spcPct val="15000"/>
                </a:spcAft>
              </a:pPr>
              <a:r>
                <a:rPr lang="en-US" b="1" i="1">
                  <a:solidFill>
                    <a:srgbClr val="CC00CC"/>
                  </a:solidFill>
                </a:rPr>
                <a:t>N</a:t>
              </a:r>
              <a:r>
                <a:rPr lang="en-US"/>
                <a:t> number of moles</a:t>
              </a:r>
            </a:p>
            <a:p>
              <a:pPr>
                <a:spcBef>
                  <a:spcPct val="15000"/>
                </a:spcBef>
                <a:spcAft>
                  <a:spcPct val="15000"/>
                </a:spcAft>
              </a:pPr>
              <a:r>
                <a:rPr lang="en-US" b="1" i="1">
                  <a:solidFill>
                    <a:srgbClr val="CC00CC"/>
                  </a:solidFill>
                </a:rPr>
                <a:t>M</a:t>
              </a:r>
              <a:r>
                <a:rPr lang="en-US" i="1"/>
                <a:t> </a:t>
              </a:r>
              <a:r>
                <a:rPr lang="en-US"/>
                <a:t>molar mass</a:t>
              </a:r>
            </a:p>
          </p:txBody>
        </p:sp>
      </p:grp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617538" y="2422525"/>
            <a:ext cx="5935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C00CC"/>
                </a:solidFill>
              </a:rPr>
              <a:t>Fuel–air ratio (FA):</a:t>
            </a:r>
            <a:r>
              <a:rPr lang="en-US" sz="2000" b="1"/>
              <a:t> </a:t>
            </a:r>
            <a:r>
              <a:rPr lang="en-US" sz="2000"/>
              <a:t>The reciprocal of air–fuel ratio.</a:t>
            </a:r>
          </a:p>
        </p:txBody>
      </p:sp>
      <p:pic>
        <p:nvPicPr>
          <p:cNvPr id="8199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" y="3048000"/>
            <a:ext cx="39719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4D45F7-10DA-4D99-B103-2677ED7B1F4C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095750"/>
            <a:ext cx="6553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7338" y="1981200"/>
            <a:ext cx="602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4525" y="4733925"/>
            <a:ext cx="53149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90738" y="2600325"/>
            <a:ext cx="49625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738" y="142875"/>
            <a:ext cx="80105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7086BA-C8F1-47C6-B58D-754C77D709C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533400" y="112713"/>
            <a:ext cx="5257800" cy="95408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THEORETICAL AND ACTUAL COMBUSTION PROCESSES</a:t>
            </a: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457200" y="1154113"/>
            <a:ext cx="8153400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b="1">
                <a:solidFill>
                  <a:srgbClr val="CC00CC"/>
                </a:solidFill>
              </a:rPr>
              <a:t>Complete combustion: </a:t>
            </a:r>
            <a:r>
              <a:rPr lang="en-US"/>
              <a:t>If all the carbon in the fuel burns to CO</a:t>
            </a:r>
            <a:r>
              <a:rPr lang="en-US" baseline="-25000"/>
              <a:t>2</a:t>
            </a:r>
            <a:r>
              <a:rPr lang="en-US"/>
              <a:t>, all the hydrogen burns to H</a:t>
            </a:r>
            <a:r>
              <a:rPr lang="en-US" baseline="-25000"/>
              <a:t>2</a:t>
            </a:r>
            <a:r>
              <a:rPr lang="en-US"/>
              <a:t>O, and all the sulfur (if any) burns to SO</a:t>
            </a:r>
            <a:r>
              <a:rPr lang="en-US" baseline="-25000"/>
              <a:t>2</a:t>
            </a:r>
            <a:r>
              <a:rPr lang="en-US"/>
              <a:t>.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b="1">
                <a:solidFill>
                  <a:srgbClr val="CC00CC"/>
                </a:solidFill>
              </a:rPr>
              <a:t>Incomplete combustion:</a:t>
            </a:r>
            <a:r>
              <a:rPr lang="en-US"/>
              <a:t> If the combustion products contain any unburned fuel or components such as C, H</a:t>
            </a:r>
            <a:r>
              <a:rPr lang="en-US" baseline="-25000"/>
              <a:t>2</a:t>
            </a:r>
            <a:r>
              <a:rPr lang="en-US"/>
              <a:t>, CO, or OH.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b="1">
                <a:solidFill>
                  <a:srgbClr val="CC00CC"/>
                </a:solidFill>
              </a:rPr>
              <a:t>Reasons for incomplete combustion:</a:t>
            </a:r>
            <a:r>
              <a:rPr lang="en-US"/>
              <a:t> </a:t>
            </a:r>
            <a:r>
              <a:rPr lang="en-US" b="1">
                <a:solidFill>
                  <a:srgbClr val="CC00CC"/>
                </a:solidFill>
              </a:rPr>
              <a:t>1</a:t>
            </a:r>
            <a:r>
              <a:rPr lang="en-US"/>
              <a:t> </a:t>
            </a:r>
            <a:r>
              <a:rPr lang="en-US" b="1" i="1"/>
              <a:t>Insufficient oxygen</a:t>
            </a:r>
            <a:r>
              <a:rPr lang="en-US" i="1"/>
              <a:t>, </a:t>
            </a:r>
            <a:r>
              <a:rPr lang="en-US" b="1">
                <a:solidFill>
                  <a:srgbClr val="CC00CC"/>
                </a:solidFill>
              </a:rPr>
              <a:t>2</a:t>
            </a:r>
            <a:r>
              <a:rPr lang="en-US" i="1"/>
              <a:t> </a:t>
            </a:r>
            <a:r>
              <a:rPr lang="en-US" b="1" i="1"/>
              <a:t>insufficient mixing</a:t>
            </a:r>
            <a:r>
              <a:rPr lang="en-US"/>
              <a:t> in the combustion chamber during the limited time that the fuel and the oxygen are in contact, and </a:t>
            </a:r>
            <a:r>
              <a:rPr lang="en-US" b="1">
                <a:solidFill>
                  <a:srgbClr val="CC00CC"/>
                </a:solidFill>
              </a:rPr>
              <a:t>3</a:t>
            </a:r>
            <a:r>
              <a:rPr lang="en-US"/>
              <a:t> </a:t>
            </a:r>
            <a:r>
              <a:rPr lang="en-US" b="1" i="1"/>
              <a:t>dissociation</a:t>
            </a:r>
            <a:r>
              <a:rPr lang="en-US" i="1"/>
              <a:t> </a:t>
            </a:r>
            <a:r>
              <a:rPr lang="en-US"/>
              <a:t>(at high temperatures).</a:t>
            </a: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6096000" y="3581400"/>
            <a:ext cx="2667000" cy="22891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Oxygen has a much greater tendency to combine with hydrogen than it does with carbon. Therefore, the hydrogen in the fuel normally burns to completion, forming H</a:t>
            </a:r>
            <a:r>
              <a:rPr lang="en-US" baseline="-25000"/>
              <a:t>2</a:t>
            </a:r>
            <a:r>
              <a:rPr lang="en-US"/>
              <a:t>O.</a:t>
            </a:r>
          </a:p>
        </p:txBody>
      </p:sp>
      <p:sp>
        <p:nvSpPr>
          <p:cNvPr id="10246" name="Line 10"/>
          <p:cNvSpPr>
            <a:spLocks noChangeShapeType="1"/>
          </p:cNvSpPr>
          <p:nvPr/>
        </p:nvSpPr>
        <p:spPr bwMode="auto">
          <a:xfrm>
            <a:off x="4267200" y="4343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409950"/>
            <a:ext cx="42291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3376</TotalTime>
  <Words>1760</Words>
  <Application>Microsoft Office PowerPoint</Application>
  <PresentationFormat>Ekran Gösterisi (4:3)</PresentationFormat>
  <Paragraphs>143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3" baseType="lpstr">
      <vt:lpstr>Arial</vt:lpstr>
      <vt:lpstr>Wingdings</vt:lpstr>
      <vt:lpstr>Times New Roman</vt:lpstr>
      <vt:lpstr>Default Design</vt:lpstr>
      <vt:lpstr>CHAPTER 15  CHEMICAL REACTIONS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Summary</vt:lpstr>
    </vt:vector>
  </TitlesOfParts>
  <Company>DC-UOIT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 INTRODUCTION AND BASIC CONCEPTS</dc:title>
  <dc:creator>WinXP Tablet</dc:creator>
  <cp:lastModifiedBy>Toshiba</cp:lastModifiedBy>
  <cp:revision>1283</cp:revision>
  <dcterms:created xsi:type="dcterms:W3CDTF">2007-03-22T19:44:56Z</dcterms:created>
  <dcterms:modified xsi:type="dcterms:W3CDTF">2014-01-28T18:57:39Z</dcterms:modified>
</cp:coreProperties>
</file>