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sldIdLst>
    <p:sldId id="541" r:id="rId2"/>
    <p:sldId id="357" r:id="rId3"/>
    <p:sldId id="506" r:id="rId4"/>
    <p:sldId id="509" r:id="rId5"/>
    <p:sldId id="530" r:id="rId6"/>
    <p:sldId id="508" r:id="rId7"/>
    <p:sldId id="510" r:id="rId8"/>
    <p:sldId id="511" r:id="rId9"/>
    <p:sldId id="531" r:id="rId10"/>
    <p:sldId id="532" r:id="rId11"/>
    <p:sldId id="512" r:id="rId12"/>
    <p:sldId id="513" r:id="rId13"/>
    <p:sldId id="507" r:id="rId14"/>
    <p:sldId id="516" r:id="rId15"/>
    <p:sldId id="538" r:id="rId16"/>
    <p:sldId id="539" r:id="rId17"/>
    <p:sldId id="521" r:id="rId18"/>
    <p:sldId id="540" r:id="rId19"/>
    <p:sldId id="522" r:id="rId20"/>
    <p:sldId id="526" r:id="rId21"/>
    <p:sldId id="533" r:id="rId22"/>
    <p:sldId id="523" r:id="rId23"/>
    <p:sldId id="524" r:id="rId24"/>
    <p:sldId id="534" r:id="rId25"/>
    <p:sldId id="517" r:id="rId26"/>
    <p:sldId id="518" r:id="rId27"/>
    <p:sldId id="519" r:id="rId28"/>
    <p:sldId id="527" r:id="rId29"/>
    <p:sldId id="520" r:id="rId30"/>
    <p:sldId id="515" r:id="rId31"/>
    <p:sldId id="525" r:id="rId32"/>
    <p:sldId id="528" r:id="rId33"/>
    <p:sldId id="535" r:id="rId34"/>
    <p:sldId id="536" r:id="rId35"/>
    <p:sldId id="537" r:id="rId36"/>
    <p:sldId id="374"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B2B2B2"/>
    <a:srgbClr val="006600"/>
    <a:srgbClr val="33CC33"/>
    <a:srgbClr val="008000"/>
    <a:srgbClr val="FFFF99"/>
    <a:srgbClr val="CC00CC"/>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591" autoAdjust="0"/>
    <p:restoredTop sz="94660"/>
  </p:normalViewPr>
  <p:slideViewPr>
    <p:cSldViewPr>
      <p:cViewPr varScale="1">
        <p:scale>
          <a:sx n="68" d="100"/>
          <a:sy n="68" d="100"/>
        </p:scale>
        <p:origin x="-160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891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AC7A6D6-D001-4D84-97A4-64A52A856D7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Slayt Görüntüsü Yer Tutucusu"/>
          <p:cNvSpPr>
            <a:spLocks noGrp="1" noRot="1" noChangeAspect="1" noTextEdit="1"/>
          </p:cNvSpPr>
          <p:nvPr>
            <p:ph type="sldImg"/>
          </p:nvPr>
        </p:nvSpPr>
        <p:spPr>
          <a:ln/>
        </p:spPr>
      </p:sp>
      <p:sp>
        <p:nvSpPr>
          <p:cNvPr id="39939" name="2 Not Yer Tutucusu"/>
          <p:cNvSpPr>
            <a:spLocks noGrp="1"/>
          </p:cNvSpPr>
          <p:nvPr>
            <p:ph type="body" idx="1"/>
          </p:nvPr>
        </p:nvSpPr>
        <p:spPr>
          <a:noFill/>
          <a:ln/>
        </p:spPr>
        <p:txBody>
          <a:bodyPr/>
          <a:lstStyle/>
          <a:p>
            <a:endParaRPr lang="tr-TR" smtClean="0"/>
          </a:p>
        </p:txBody>
      </p:sp>
      <p:sp>
        <p:nvSpPr>
          <p:cNvPr id="39940" name="3 Slayt Numarası Yer Tutucusu"/>
          <p:cNvSpPr>
            <a:spLocks noGrp="1"/>
          </p:cNvSpPr>
          <p:nvPr>
            <p:ph type="sldNum" sz="quarter" idx="5"/>
          </p:nvPr>
        </p:nvSpPr>
        <p:spPr>
          <a:noFill/>
        </p:spPr>
        <p:txBody>
          <a:bodyPr/>
          <a:lstStyle/>
          <a:p>
            <a:fld id="{28869F92-5C5D-4CE6-A3F9-D082B56FF92C}" type="slidenum">
              <a:rPr lang="en-US" smtClean="0"/>
              <a:pPr/>
              <a:t>15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8C8740-AA10-4571-8340-00E1C351AD2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F8D239-9775-4A75-B886-B19F65B57D6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89D5CD-0A97-4EAF-A54F-4E09137EB55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6A8C20-3EC7-4FBF-9522-99DC8E6BED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830142-83A8-4651-9443-EFBE5B5205C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CAD75D-C3AE-4526-8F66-425EB6171C5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651A80D-F097-4399-BCBC-9748E365AED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45454E-E861-4E99-8EA0-43D2EF92558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2B8CBFF-10C6-4339-853B-7FB7E97A596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AAD4E7-93EC-49B6-BE74-C8C1A0B1976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BFCC07-76C4-46DD-9756-87D5DF5EEEC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143000"/>
            <a:ext cx="82296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FE8B4C3-2FD0-4F5E-9DF9-EA68AD5C330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Arial" charset="0"/>
        </a:defRPr>
      </a:lvl2pPr>
      <a:lvl3pPr algn="l" rtl="0" eaLnBrk="0" fontAlgn="base" hangingPunct="0">
        <a:spcBef>
          <a:spcPct val="0"/>
        </a:spcBef>
        <a:spcAft>
          <a:spcPct val="0"/>
        </a:spcAft>
        <a:defRPr sz="3200" b="1">
          <a:solidFill>
            <a:srgbClr val="FF0000"/>
          </a:solidFill>
          <a:latin typeface="Arial" charset="0"/>
        </a:defRPr>
      </a:lvl3pPr>
      <a:lvl4pPr algn="l" rtl="0" eaLnBrk="0" fontAlgn="base" hangingPunct="0">
        <a:spcBef>
          <a:spcPct val="0"/>
        </a:spcBef>
        <a:spcAft>
          <a:spcPct val="0"/>
        </a:spcAft>
        <a:defRPr sz="3200" b="1">
          <a:solidFill>
            <a:srgbClr val="FF0000"/>
          </a:solidFill>
          <a:latin typeface="Arial" charset="0"/>
        </a:defRPr>
      </a:lvl4pPr>
      <a:lvl5pPr algn="l" rtl="0" eaLnBrk="0" fontAlgn="base" hangingPunct="0">
        <a:spcBef>
          <a:spcPct val="0"/>
        </a:spcBef>
        <a:spcAft>
          <a:spcPct val="0"/>
        </a:spcAft>
        <a:defRPr sz="3200" b="1">
          <a:solidFill>
            <a:srgbClr val="FF0000"/>
          </a:solidFill>
          <a:latin typeface="Arial" charset="0"/>
        </a:defRPr>
      </a:lvl5pPr>
      <a:lvl6pPr marL="457200" algn="l" rtl="0" fontAlgn="base">
        <a:spcBef>
          <a:spcPct val="0"/>
        </a:spcBef>
        <a:spcAft>
          <a:spcPct val="0"/>
        </a:spcAft>
        <a:defRPr sz="3200" b="1">
          <a:solidFill>
            <a:srgbClr val="FF0000"/>
          </a:solidFill>
          <a:latin typeface="Arial" charset="0"/>
        </a:defRPr>
      </a:lvl6pPr>
      <a:lvl7pPr marL="914400" algn="l" rtl="0" fontAlgn="base">
        <a:spcBef>
          <a:spcPct val="0"/>
        </a:spcBef>
        <a:spcAft>
          <a:spcPct val="0"/>
        </a:spcAft>
        <a:defRPr sz="3200" b="1">
          <a:solidFill>
            <a:srgbClr val="FF0000"/>
          </a:solidFill>
          <a:latin typeface="Arial" charset="0"/>
        </a:defRPr>
      </a:lvl7pPr>
      <a:lvl8pPr marL="1371600" algn="l" rtl="0" fontAlgn="base">
        <a:spcBef>
          <a:spcPct val="0"/>
        </a:spcBef>
        <a:spcAft>
          <a:spcPct val="0"/>
        </a:spcAft>
        <a:defRPr sz="3200" b="1">
          <a:solidFill>
            <a:srgbClr val="FF0000"/>
          </a:solidFill>
          <a:latin typeface="Arial" charset="0"/>
        </a:defRPr>
      </a:lvl8pPr>
      <a:lvl9pPr marL="1828800" algn="l" rtl="0" fontAlgn="base">
        <a:spcBef>
          <a:spcPct val="0"/>
        </a:spcBef>
        <a:spcAft>
          <a:spcPct val="0"/>
        </a:spcAft>
        <a:defRPr sz="3200" b="1">
          <a:solidFill>
            <a:srgbClr val="FF0000"/>
          </a:solidFill>
          <a:latin typeface="Arial" charset="0"/>
        </a:defRPr>
      </a:lvl9pPr>
    </p:titleStyle>
    <p:bodyStyle>
      <a:lvl1pPr marL="342900" indent="-342900" algn="l" rtl="0" eaLnBrk="0" fontAlgn="base" hangingPunct="0">
        <a:spcBef>
          <a:spcPct val="20000"/>
        </a:spcBef>
        <a:spcAft>
          <a:spcPct val="20000"/>
        </a:spcAft>
        <a:buClr>
          <a:srgbClr val="FF0000"/>
        </a:buClr>
        <a:buChar char="•"/>
        <a:defRPr sz="2000">
          <a:solidFill>
            <a:schemeClr val="tx1"/>
          </a:solidFill>
          <a:latin typeface="+mn-lt"/>
          <a:ea typeface="+mn-ea"/>
          <a:cs typeface="+mn-cs"/>
        </a:defRPr>
      </a:lvl1pPr>
      <a:lvl2pPr marL="742950" indent="-285750" algn="l" rtl="0" eaLnBrk="0" fontAlgn="base" hangingPunct="0">
        <a:spcBef>
          <a:spcPct val="20000"/>
        </a:spcBef>
        <a:spcAft>
          <a:spcPct val="20000"/>
        </a:spcAft>
        <a:buClr>
          <a:srgbClr val="FF0000"/>
        </a:buClr>
        <a:buFont typeface="Wingdings" pitchFamily="2" charset="2"/>
        <a:buChar char="ü"/>
        <a:defRPr sz="2800">
          <a:solidFill>
            <a:schemeClr val="tx1"/>
          </a:solidFill>
          <a:latin typeface="+mn-lt"/>
        </a:defRPr>
      </a:lvl2pPr>
      <a:lvl3pPr marL="1143000" indent="-228600" algn="l" rtl="0" eaLnBrk="0" fontAlgn="base" hangingPunct="0">
        <a:spcBef>
          <a:spcPct val="20000"/>
        </a:spcBef>
        <a:spcAft>
          <a:spcPct val="2000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2000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20000"/>
        </a:spcAft>
        <a:buChar char="»"/>
        <a:defRPr sz="2000">
          <a:solidFill>
            <a:schemeClr val="tx1"/>
          </a:solidFill>
          <a:latin typeface="Times New Roman" pitchFamily="18" charset="0"/>
        </a:defRPr>
      </a:lvl5pPr>
      <a:lvl6pPr marL="2514600" indent="-228600" algn="l" rtl="0" fontAlgn="base">
        <a:spcBef>
          <a:spcPct val="20000"/>
        </a:spcBef>
        <a:spcAft>
          <a:spcPct val="20000"/>
        </a:spcAft>
        <a:buChar char="»"/>
        <a:defRPr sz="2000">
          <a:solidFill>
            <a:schemeClr val="tx1"/>
          </a:solidFill>
          <a:latin typeface="Times New Roman" pitchFamily="18" charset="0"/>
        </a:defRPr>
      </a:lvl6pPr>
      <a:lvl7pPr marL="2971800" indent="-228600" algn="l" rtl="0" fontAlgn="base">
        <a:spcBef>
          <a:spcPct val="20000"/>
        </a:spcBef>
        <a:spcAft>
          <a:spcPct val="20000"/>
        </a:spcAft>
        <a:buChar char="»"/>
        <a:defRPr sz="2000">
          <a:solidFill>
            <a:schemeClr val="tx1"/>
          </a:solidFill>
          <a:latin typeface="Times New Roman" pitchFamily="18" charset="0"/>
        </a:defRPr>
      </a:lvl7pPr>
      <a:lvl8pPr marL="3429000" indent="-228600" algn="l" rtl="0" fontAlgn="base">
        <a:spcBef>
          <a:spcPct val="20000"/>
        </a:spcBef>
        <a:spcAft>
          <a:spcPct val="20000"/>
        </a:spcAft>
        <a:buChar char="»"/>
        <a:defRPr sz="2000">
          <a:solidFill>
            <a:schemeClr val="tx1"/>
          </a:solidFill>
          <a:latin typeface="Times New Roman" pitchFamily="18" charset="0"/>
        </a:defRPr>
      </a:lvl8pPr>
      <a:lvl9pPr marL="3886200" indent="-228600" algn="l" rtl="0" fontAlgn="base">
        <a:spcBef>
          <a:spcPct val="20000"/>
        </a:spcBef>
        <a:spcAft>
          <a:spcPct val="20000"/>
        </a:spcAft>
        <a:buChar char="»"/>
        <a:defRPr sz="2000">
          <a:solidFill>
            <a:schemeClr val="tx1"/>
          </a:solidFill>
          <a:latin typeface="Times New Roman" pitchFamily="18"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wmf"/><Relationship Id="rId1" Type="http://schemas.openxmlformats.org/officeDocument/2006/relationships/slideLayout" Target="../slideLayouts/slideLayout7.xml"/><Relationship Id="rId4" Type="http://schemas.openxmlformats.org/officeDocument/2006/relationships/image" Target="../media/image23.wmf"/></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6.wmf"/><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19.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image" Target="../media/image72.wmf"/><Relationship Id="rId7" Type="http://schemas.openxmlformats.org/officeDocument/2006/relationships/image" Target="../media/image76.wmf"/><Relationship Id="rId2" Type="http://schemas.openxmlformats.org/officeDocument/2006/relationships/image" Target="../media/image71.wmf"/><Relationship Id="rId1" Type="http://schemas.openxmlformats.org/officeDocument/2006/relationships/slideLayout" Target="../slideLayouts/slideLayout7.xml"/><Relationship Id="rId6" Type="http://schemas.openxmlformats.org/officeDocument/2006/relationships/image" Target="../media/image75.wmf"/><Relationship Id="rId5" Type="http://schemas.openxmlformats.org/officeDocument/2006/relationships/image" Target="../media/image74.wmf"/><Relationship Id="rId10" Type="http://schemas.openxmlformats.org/officeDocument/2006/relationships/image" Target="../media/image79.png"/><Relationship Id="rId4" Type="http://schemas.openxmlformats.org/officeDocument/2006/relationships/image" Target="../media/image73.wmf"/><Relationship Id="rId9" Type="http://schemas.openxmlformats.org/officeDocument/2006/relationships/image" Target="../media/image7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 Id="rId5" Type="http://schemas.openxmlformats.org/officeDocument/2006/relationships/image" Target="../media/image85.png"/><Relationship Id="rId4" Type="http://schemas.openxmlformats.org/officeDocument/2006/relationships/image" Target="../media/image84.png"/></Relationships>
</file>

<file path=ppt/slides/_rels/slide2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91.wmf"/><Relationship Id="rId5" Type="http://schemas.openxmlformats.org/officeDocument/2006/relationships/image" Target="../media/image90.png"/><Relationship Id="rId4" Type="http://schemas.openxmlformats.org/officeDocument/2006/relationships/image" Target="../media/image89.wmf"/></Relationships>
</file>

<file path=ppt/slides/_rels/slide24.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7.xml"/><Relationship Id="rId4" Type="http://schemas.openxmlformats.org/officeDocument/2006/relationships/image" Target="../media/image97.png"/></Relationships>
</file>

<file path=ppt/slides/_rels/slide2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image" Target="../media/image104.png"/><Relationship Id="rId1" Type="http://schemas.openxmlformats.org/officeDocument/2006/relationships/slideLayout" Target="../slideLayouts/slideLayout7.xml"/><Relationship Id="rId4" Type="http://schemas.openxmlformats.org/officeDocument/2006/relationships/image" Target="../media/image106.wmf"/></Relationships>
</file>

<file path=ppt/slides/_rels/slide32.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7.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34.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7.xml"/><Relationship Id="rId5" Type="http://schemas.openxmlformats.org/officeDocument/2006/relationships/image" Target="../media/image116.png"/><Relationship Id="rId4" Type="http://schemas.openxmlformats.org/officeDocument/2006/relationships/image" Target="../media/image115.png"/></Relationships>
</file>

<file path=ppt/slides/_rels/slide35.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7.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wmf"/><Relationship Id="rId4" Type="http://schemas.openxmlformats.org/officeDocument/2006/relationships/image" Target="../media/image25.wmf"/></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600200" y="2438400"/>
            <a:ext cx="5943600" cy="2057400"/>
          </a:xfrm>
        </p:spPr>
        <p:txBody>
          <a:bodyPr/>
          <a:lstStyle/>
          <a:p>
            <a:pPr algn="ctr" eaLnBrk="1" hangingPunct="1"/>
            <a:r>
              <a:rPr lang="en-US" sz="2800" smtClean="0">
                <a:solidFill>
                  <a:srgbClr val="C00000"/>
                </a:solidFill>
              </a:rPr>
              <a:t>C</a:t>
            </a:r>
            <a:r>
              <a:rPr lang="tr-TR" sz="2800" smtClean="0">
                <a:solidFill>
                  <a:srgbClr val="C00000"/>
                </a:solidFill>
              </a:rPr>
              <a:t>HAPTER</a:t>
            </a:r>
            <a:r>
              <a:rPr lang="en-US" sz="2800" smtClean="0">
                <a:solidFill>
                  <a:srgbClr val="C00000"/>
                </a:solidFill>
              </a:rPr>
              <a:t> 1</a:t>
            </a:r>
            <a:r>
              <a:rPr lang="tr-TR" sz="2800" smtClean="0">
                <a:solidFill>
                  <a:srgbClr val="C00000"/>
                </a:solidFill>
              </a:rPr>
              <a:t>6</a:t>
            </a:r>
            <a:r>
              <a:rPr lang="en-US" b="0" smtClean="0"/>
              <a:t/>
            </a:r>
            <a:br>
              <a:rPr lang="en-US" b="0" smtClean="0"/>
            </a:br>
            <a:r>
              <a:rPr lang="en-US" smtClean="0">
                <a:solidFill>
                  <a:srgbClr val="3333FF"/>
                </a:solidFill>
              </a:rPr>
              <a:t> CHEMICAL AND PHASE EQUILIBRIUM</a:t>
            </a:r>
          </a:p>
        </p:txBody>
      </p:sp>
      <p:sp>
        <p:nvSpPr>
          <p:cNvPr id="2051" name="Rectangle 3"/>
          <p:cNvSpPr>
            <a:spLocks noGrp="1" noChangeArrowheads="1"/>
          </p:cNvSpPr>
          <p:nvPr>
            <p:ph type="subTitle" idx="1"/>
          </p:nvPr>
        </p:nvSpPr>
        <p:spPr>
          <a:xfrm>
            <a:off x="0" y="5257800"/>
            <a:ext cx="9144000" cy="762000"/>
          </a:xfrm>
          <a:solidFill>
            <a:schemeClr val="accent5">
              <a:lumMod val="75000"/>
            </a:schemeClr>
          </a:solidFill>
        </p:spPr>
        <p:txBody>
          <a:bodyPr/>
          <a:lstStyle/>
          <a:p>
            <a:pPr eaLnBrk="1" hangingPunct="1">
              <a:spcBef>
                <a:spcPts val="300"/>
              </a:spcBef>
              <a:spcAft>
                <a:spcPts val="300"/>
              </a:spcAft>
              <a:defRPr/>
            </a:pPr>
            <a:r>
              <a:rPr lang="en-US" sz="1800" dirty="0" smtClean="0">
                <a:solidFill>
                  <a:srgbClr val="996633"/>
                </a:solidFill>
              </a:rPr>
              <a:t>Lecture slides by</a:t>
            </a:r>
          </a:p>
          <a:p>
            <a:pPr eaLnBrk="1" hangingPunct="1">
              <a:spcBef>
                <a:spcPts val="300"/>
              </a:spcBef>
              <a:spcAft>
                <a:spcPts val="300"/>
              </a:spcAft>
              <a:defRPr/>
            </a:pPr>
            <a:r>
              <a:rPr lang="tr-TR" b="1" dirty="0" smtClean="0">
                <a:solidFill>
                  <a:srgbClr val="996633"/>
                </a:solidFill>
              </a:rPr>
              <a:t>Mehmet </a:t>
            </a:r>
            <a:r>
              <a:rPr lang="tr-TR" b="1" dirty="0" err="1" smtClean="0">
                <a:solidFill>
                  <a:srgbClr val="996633"/>
                </a:solidFill>
              </a:rPr>
              <a:t>Kanoglu</a:t>
            </a:r>
            <a:endParaRPr lang="tr-TR" sz="1800" b="1" dirty="0" smtClean="0">
              <a:solidFill>
                <a:srgbClr val="996633"/>
              </a:solidFill>
            </a:endParaRPr>
          </a:p>
        </p:txBody>
      </p:sp>
      <p:sp>
        <p:nvSpPr>
          <p:cNvPr id="2052" name="Rectangle 4"/>
          <p:cNvSpPr>
            <a:spLocks noChangeArrowheads="1"/>
          </p:cNvSpPr>
          <p:nvPr/>
        </p:nvSpPr>
        <p:spPr bwMode="auto">
          <a:xfrm>
            <a:off x="1417638" y="6353175"/>
            <a:ext cx="6202362" cy="276225"/>
          </a:xfrm>
          <a:prstGeom prst="rect">
            <a:avLst/>
          </a:prstGeom>
          <a:noFill/>
          <a:ln w="9525">
            <a:noFill/>
            <a:miter lim="800000"/>
            <a:headEnd/>
            <a:tailEnd/>
          </a:ln>
        </p:spPr>
        <p:txBody>
          <a:bodyPr wrap="none">
            <a:spAutoFit/>
          </a:bodyPr>
          <a:lstStyle/>
          <a:p>
            <a:pPr algn="ctr"/>
            <a:r>
              <a:rPr lang="en-US" sz="1200">
                <a:cs typeface="Times New Roman" pitchFamily="18" charset="0"/>
              </a:rPr>
              <a:t>Copyright © The McGraw-Hill Education. Permission required for reproduction or display.</a:t>
            </a:r>
          </a:p>
        </p:txBody>
      </p:sp>
      <p:sp>
        <p:nvSpPr>
          <p:cNvPr id="2053" name="Rectangle 5"/>
          <p:cNvSpPr>
            <a:spLocks noChangeArrowheads="1"/>
          </p:cNvSpPr>
          <p:nvPr/>
        </p:nvSpPr>
        <p:spPr bwMode="auto">
          <a:xfrm>
            <a:off x="0" y="304800"/>
            <a:ext cx="9144000" cy="1403350"/>
          </a:xfrm>
          <a:prstGeom prst="rect">
            <a:avLst/>
          </a:prstGeom>
          <a:solidFill>
            <a:srgbClr val="92D050"/>
          </a:solidFill>
          <a:ln w="9525">
            <a:noFill/>
            <a:miter lim="800000"/>
            <a:headEnd/>
            <a:tailEnd/>
          </a:ln>
        </p:spPr>
        <p:txBody>
          <a:bodyPr>
            <a:spAutoFit/>
          </a:bodyPr>
          <a:lstStyle/>
          <a:p>
            <a:pPr algn="ctr"/>
            <a:endParaRPr lang="tr-TR" sz="800" b="1">
              <a:solidFill>
                <a:schemeClr val="bg2"/>
              </a:solidFill>
            </a:endParaRPr>
          </a:p>
          <a:p>
            <a:pPr algn="ctr"/>
            <a:r>
              <a:rPr lang="en-US" sz="2200" b="1">
                <a:solidFill>
                  <a:schemeClr val="bg2"/>
                </a:solidFill>
              </a:rPr>
              <a:t>Thermodynamics: An Engineering Approach </a:t>
            </a:r>
            <a:endParaRPr lang="tr-TR" sz="2200" b="1">
              <a:solidFill>
                <a:schemeClr val="bg2"/>
              </a:solidFill>
            </a:endParaRPr>
          </a:p>
          <a:p>
            <a:pPr algn="ctr"/>
            <a:r>
              <a:rPr lang="tr-TR" sz="2000" b="1">
                <a:solidFill>
                  <a:schemeClr val="bg2"/>
                </a:solidFill>
              </a:rPr>
              <a:t>8th </a:t>
            </a:r>
            <a:r>
              <a:rPr lang="en-US" sz="2000" b="1">
                <a:solidFill>
                  <a:schemeClr val="bg2"/>
                </a:solidFill>
              </a:rPr>
              <a:t>Edition</a:t>
            </a:r>
            <a:r>
              <a:rPr lang="en-US" sz="2400" b="1">
                <a:solidFill>
                  <a:schemeClr val="bg2"/>
                </a:solidFill>
              </a:rPr>
              <a:t/>
            </a:r>
            <a:br>
              <a:rPr lang="en-US" sz="2400" b="1">
                <a:solidFill>
                  <a:schemeClr val="bg2"/>
                </a:solidFill>
              </a:rPr>
            </a:br>
            <a:r>
              <a:rPr lang="en-US" b="1">
                <a:solidFill>
                  <a:schemeClr val="bg2"/>
                </a:solidFill>
              </a:rPr>
              <a:t>Yunus A. </a:t>
            </a:r>
            <a:r>
              <a:rPr lang="tr-TR" b="1">
                <a:solidFill>
                  <a:schemeClr val="bg2"/>
                </a:solidFill>
              </a:rPr>
              <a:t>Ç</a:t>
            </a:r>
            <a:r>
              <a:rPr lang="en-US" b="1">
                <a:solidFill>
                  <a:schemeClr val="bg2"/>
                </a:solidFill>
              </a:rPr>
              <a:t>engel, Michael A. Boles</a:t>
            </a:r>
          </a:p>
          <a:p>
            <a:pPr algn="ctr"/>
            <a:r>
              <a:rPr lang="en-US" b="1">
                <a:solidFill>
                  <a:schemeClr val="bg2"/>
                </a:solidFill>
              </a:rPr>
              <a:t>McGraw-Hill, 20</a:t>
            </a:r>
            <a:r>
              <a:rPr lang="tr-TR" b="1">
                <a:solidFill>
                  <a:schemeClr val="bg2"/>
                </a:solidFill>
              </a:rPr>
              <a:t>15</a:t>
            </a:r>
            <a:endParaRPr lang="en-US" b="1">
              <a:solidFill>
                <a:schemeClr val="bg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Slayt Numarası Yer Tutucusu"/>
          <p:cNvSpPr>
            <a:spLocks noGrp="1"/>
          </p:cNvSpPr>
          <p:nvPr>
            <p:ph type="sldNum" sz="quarter" idx="12"/>
          </p:nvPr>
        </p:nvSpPr>
        <p:spPr>
          <a:noFill/>
        </p:spPr>
        <p:txBody>
          <a:bodyPr/>
          <a:lstStyle/>
          <a:p>
            <a:fld id="{39865159-FCC2-4D30-8F2C-57B5756F635D}" type="slidenum">
              <a:rPr lang="en-US" smtClean="0"/>
              <a:pPr/>
              <a:t>10</a:t>
            </a:fld>
            <a:endParaRPr lang="en-US" smtClean="0"/>
          </a:p>
        </p:txBody>
      </p:sp>
      <p:pic>
        <p:nvPicPr>
          <p:cNvPr id="11267" name="Picture 2"/>
          <p:cNvPicPr>
            <a:picLocks noChangeAspect="1" noChangeArrowheads="1"/>
          </p:cNvPicPr>
          <p:nvPr/>
        </p:nvPicPr>
        <p:blipFill>
          <a:blip r:embed="rId2"/>
          <a:srcRect/>
          <a:stretch>
            <a:fillRect/>
          </a:stretch>
        </p:blipFill>
        <p:spPr bwMode="auto">
          <a:xfrm>
            <a:off x="76200" y="76200"/>
            <a:ext cx="6629400" cy="1870075"/>
          </a:xfrm>
          <a:prstGeom prst="rect">
            <a:avLst/>
          </a:prstGeom>
          <a:noFill/>
          <a:ln w="9525">
            <a:noFill/>
            <a:miter lim="800000"/>
            <a:headEnd/>
            <a:tailEnd/>
          </a:ln>
        </p:spPr>
      </p:pic>
      <p:pic>
        <p:nvPicPr>
          <p:cNvPr id="11268" name="Picture 4"/>
          <p:cNvPicPr>
            <a:picLocks noChangeAspect="1" noChangeArrowheads="1"/>
          </p:cNvPicPr>
          <p:nvPr/>
        </p:nvPicPr>
        <p:blipFill>
          <a:blip r:embed="rId3"/>
          <a:srcRect/>
          <a:stretch>
            <a:fillRect/>
          </a:stretch>
        </p:blipFill>
        <p:spPr bwMode="auto">
          <a:xfrm>
            <a:off x="76200" y="2038350"/>
            <a:ext cx="6819900" cy="3524250"/>
          </a:xfrm>
          <a:prstGeom prst="rect">
            <a:avLst/>
          </a:prstGeom>
          <a:noFill/>
          <a:ln w="9525">
            <a:noFill/>
            <a:miter lim="800000"/>
            <a:headEnd/>
            <a:tailEnd/>
          </a:ln>
        </p:spPr>
      </p:pic>
      <p:pic>
        <p:nvPicPr>
          <p:cNvPr id="11269" name="Picture 5"/>
          <p:cNvPicPr>
            <a:picLocks noChangeAspect="1" noChangeArrowheads="1"/>
          </p:cNvPicPr>
          <p:nvPr/>
        </p:nvPicPr>
        <p:blipFill>
          <a:blip r:embed="rId4"/>
          <a:srcRect/>
          <a:stretch>
            <a:fillRect/>
          </a:stretch>
        </p:blipFill>
        <p:spPr bwMode="auto">
          <a:xfrm>
            <a:off x="76200" y="5638800"/>
            <a:ext cx="2905125" cy="676275"/>
          </a:xfrm>
          <a:prstGeom prst="rect">
            <a:avLst/>
          </a:prstGeom>
          <a:noFill/>
          <a:ln w="9525">
            <a:noFill/>
            <a:miter lim="800000"/>
            <a:headEnd/>
            <a:tailEnd/>
          </a:ln>
        </p:spPr>
      </p:pic>
      <p:pic>
        <p:nvPicPr>
          <p:cNvPr id="11270" name="Picture 6"/>
          <p:cNvPicPr>
            <a:picLocks noChangeAspect="1" noChangeArrowheads="1"/>
          </p:cNvPicPr>
          <p:nvPr/>
        </p:nvPicPr>
        <p:blipFill>
          <a:blip r:embed="rId5"/>
          <a:srcRect/>
          <a:stretch>
            <a:fillRect/>
          </a:stretch>
        </p:blipFill>
        <p:spPr bwMode="auto">
          <a:xfrm>
            <a:off x="3124200" y="5638800"/>
            <a:ext cx="4638675" cy="638175"/>
          </a:xfrm>
          <a:prstGeom prst="rect">
            <a:avLst/>
          </a:prstGeom>
          <a:noFill/>
          <a:ln w="9525">
            <a:noFill/>
            <a:miter lim="800000"/>
            <a:headEnd/>
            <a:tailEnd/>
          </a:ln>
        </p:spPr>
      </p:pic>
      <p:pic>
        <p:nvPicPr>
          <p:cNvPr id="11271" name="Picture 7"/>
          <p:cNvPicPr>
            <a:picLocks noChangeAspect="1" noChangeArrowheads="1"/>
          </p:cNvPicPr>
          <p:nvPr/>
        </p:nvPicPr>
        <p:blipFill>
          <a:blip r:embed="rId6"/>
          <a:srcRect/>
          <a:stretch>
            <a:fillRect/>
          </a:stretch>
        </p:blipFill>
        <p:spPr bwMode="auto">
          <a:xfrm>
            <a:off x="7981950" y="5867400"/>
            <a:ext cx="1009650" cy="228600"/>
          </a:xfrm>
          <a:prstGeom prst="rect">
            <a:avLst/>
          </a:prstGeom>
          <a:noFill/>
          <a:ln w="9525">
            <a:noFill/>
            <a:miter lim="800000"/>
            <a:headEnd/>
            <a:tailEnd/>
          </a:ln>
        </p:spPr>
      </p:pic>
      <p:pic>
        <p:nvPicPr>
          <p:cNvPr id="11272" name="Picture 8"/>
          <p:cNvPicPr>
            <a:picLocks noChangeAspect="1" noChangeArrowheads="1"/>
          </p:cNvPicPr>
          <p:nvPr/>
        </p:nvPicPr>
        <p:blipFill>
          <a:blip r:embed="rId7"/>
          <a:srcRect/>
          <a:stretch>
            <a:fillRect/>
          </a:stretch>
        </p:blipFill>
        <p:spPr bwMode="auto">
          <a:xfrm>
            <a:off x="114300" y="6448425"/>
            <a:ext cx="6057900" cy="333375"/>
          </a:xfrm>
          <a:prstGeom prst="rect">
            <a:avLst/>
          </a:prstGeom>
          <a:noFill/>
          <a:ln w="9525">
            <a:noFill/>
            <a:miter lim="800000"/>
            <a:headEnd/>
            <a:tailEnd/>
          </a:ln>
        </p:spPr>
      </p:pic>
      <p:pic>
        <p:nvPicPr>
          <p:cNvPr id="11273" name="Picture 3"/>
          <p:cNvPicPr>
            <a:picLocks noChangeAspect="1" noChangeArrowheads="1"/>
          </p:cNvPicPr>
          <p:nvPr/>
        </p:nvPicPr>
        <p:blipFill>
          <a:blip r:embed="rId8"/>
          <a:srcRect/>
          <a:stretch>
            <a:fillRect/>
          </a:stretch>
        </p:blipFill>
        <p:spPr bwMode="auto">
          <a:xfrm>
            <a:off x="5486400" y="2514600"/>
            <a:ext cx="3552825" cy="18954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3 Slayt Numarası Yer Tutucusu"/>
          <p:cNvSpPr>
            <a:spLocks noGrp="1"/>
          </p:cNvSpPr>
          <p:nvPr>
            <p:ph type="sldNum" sz="quarter" idx="12"/>
          </p:nvPr>
        </p:nvSpPr>
        <p:spPr>
          <a:noFill/>
        </p:spPr>
        <p:txBody>
          <a:bodyPr/>
          <a:lstStyle/>
          <a:p>
            <a:fld id="{987B4A16-028F-4B37-98D3-C09B47255BD1}" type="slidenum">
              <a:rPr lang="en-US" smtClean="0"/>
              <a:pPr/>
              <a:t>11</a:t>
            </a:fld>
            <a:endParaRPr lang="en-US" smtClean="0"/>
          </a:p>
        </p:txBody>
      </p:sp>
      <p:sp>
        <p:nvSpPr>
          <p:cNvPr id="12291" name="Rectangle 2"/>
          <p:cNvSpPr>
            <a:spLocks noChangeArrowheads="1"/>
          </p:cNvSpPr>
          <p:nvPr/>
        </p:nvSpPr>
        <p:spPr bwMode="auto">
          <a:xfrm>
            <a:off x="381000" y="228600"/>
            <a:ext cx="5410200" cy="954088"/>
          </a:xfrm>
          <a:prstGeom prst="rect">
            <a:avLst/>
          </a:prstGeom>
          <a:solidFill>
            <a:srgbClr val="92D050"/>
          </a:solidFill>
          <a:ln w="9525">
            <a:noFill/>
            <a:miter lim="800000"/>
            <a:headEnd/>
            <a:tailEnd/>
          </a:ln>
        </p:spPr>
        <p:txBody>
          <a:bodyPr>
            <a:spAutoFit/>
          </a:bodyPr>
          <a:lstStyle/>
          <a:p>
            <a:r>
              <a:rPr lang="en-US" sz="2800" b="1">
                <a:solidFill>
                  <a:srgbClr val="C00000"/>
                </a:solidFill>
              </a:rPr>
              <a:t>SOME REMARKS ABOUT THE </a:t>
            </a:r>
            <a:r>
              <a:rPr lang="en-US" sz="2800" b="1" i="1">
                <a:solidFill>
                  <a:srgbClr val="C00000"/>
                </a:solidFill>
              </a:rPr>
              <a:t>K</a:t>
            </a:r>
            <a:r>
              <a:rPr lang="en-US" sz="2800" b="1" i="1" baseline="-25000">
                <a:solidFill>
                  <a:srgbClr val="C00000"/>
                </a:solidFill>
              </a:rPr>
              <a:t>P </a:t>
            </a:r>
            <a:r>
              <a:rPr lang="tr-TR" sz="2800" b="1" i="1" baseline="-25000">
                <a:solidFill>
                  <a:srgbClr val="C00000"/>
                </a:solidFill>
              </a:rPr>
              <a:t> </a:t>
            </a:r>
            <a:r>
              <a:rPr lang="en-US" sz="2800" b="1">
                <a:solidFill>
                  <a:srgbClr val="C00000"/>
                </a:solidFill>
              </a:rPr>
              <a:t>OF IDEAL-GAS MIXTURES</a:t>
            </a:r>
          </a:p>
        </p:txBody>
      </p:sp>
      <p:sp>
        <p:nvSpPr>
          <p:cNvPr id="12292" name="Rectangle 3"/>
          <p:cNvSpPr>
            <a:spLocks noChangeArrowheads="1"/>
          </p:cNvSpPr>
          <p:nvPr/>
        </p:nvSpPr>
        <p:spPr bwMode="auto">
          <a:xfrm>
            <a:off x="304800" y="1354138"/>
            <a:ext cx="8229600" cy="1465262"/>
          </a:xfrm>
          <a:prstGeom prst="rect">
            <a:avLst/>
          </a:prstGeom>
          <a:noFill/>
          <a:ln w="9525">
            <a:noFill/>
            <a:miter lim="800000"/>
            <a:headEnd/>
            <a:tailEnd/>
          </a:ln>
        </p:spPr>
        <p:txBody>
          <a:bodyPr>
            <a:spAutoFit/>
          </a:bodyPr>
          <a:lstStyle/>
          <a:p>
            <a:r>
              <a:rPr lang="en-US" b="1">
                <a:solidFill>
                  <a:srgbClr val="CC00CC"/>
                </a:solidFill>
              </a:rPr>
              <a:t>1. </a:t>
            </a:r>
            <a:r>
              <a:rPr lang="en-US" b="1" i="1">
                <a:solidFill>
                  <a:srgbClr val="CC00CC"/>
                </a:solidFill>
              </a:rPr>
              <a:t>The K</a:t>
            </a:r>
            <a:r>
              <a:rPr lang="en-US" b="1" i="1" baseline="-25000">
                <a:solidFill>
                  <a:srgbClr val="CC00CC"/>
                </a:solidFill>
              </a:rPr>
              <a:t>P</a:t>
            </a:r>
            <a:r>
              <a:rPr lang="en-US" b="1" i="1">
                <a:solidFill>
                  <a:srgbClr val="CC00CC"/>
                </a:solidFill>
              </a:rPr>
              <a:t> of a reaction depends on temperature only.</a:t>
            </a:r>
            <a:r>
              <a:rPr lang="en-US" i="1"/>
              <a:t> </a:t>
            </a:r>
            <a:r>
              <a:rPr lang="en-US"/>
              <a:t>It is independent of</a:t>
            </a:r>
          </a:p>
          <a:p>
            <a:r>
              <a:rPr lang="en-US"/>
              <a:t>the pressure of the equilibrium mixture and is not affected by the presence</a:t>
            </a:r>
          </a:p>
          <a:p>
            <a:r>
              <a:rPr lang="en-US"/>
              <a:t>of inert gases. This is because </a:t>
            </a:r>
            <a:r>
              <a:rPr lang="en-US" i="1"/>
              <a:t>K</a:t>
            </a:r>
            <a:r>
              <a:rPr lang="en-US" i="1" baseline="-25000"/>
              <a:t>P</a:t>
            </a:r>
            <a:r>
              <a:rPr lang="en-US" i="1"/>
              <a:t> </a:t>
            </a:r>
            <a:r>
              <a:rPr lang="en-US"/>
              <a:t>depends on Δ</a:t>
            </a:r>
            <a:r>
              <a:rPr lang="en-US" i="1"/>
              <a:t>G</a:t>
            </a:r>
            <a:r>
              <a:rPr lang="en-US"/>
              <a:t>*(</a:t>
            </a:r>
            <a:r>
              <a:rPr lang="en-US" i="1"/>
              <a:t>T</a:t>
            </a:r>
            <a:r>
              <a:rPr lang="en-US"/>
              <a:t>), which depends on temperature only, and the Δ</a:t>
            </a:r>
            <a:r>
              <a:rPr lang="en-US" i="1"/>
              <a:t>G</a:t>
            </a:r>
            <a:r>
              <a:rPr lang="en-US"/>
              <a:t>*(</a:t>
            </a:r>
            <a:r>
              <a:rPr lang="en-US" i="1"/>
              <a:t>T</a:t>
            </a:r>
            <a:r>
              <a:rPr lang="en-US"/>
              <a:t>) of inert gases is zero. Thus, at a specified temperature the following four reactions have the same </a:t>
            </a:r>
            <a:r>
              <a:rPr lang="en-US" i="1"/>
              <a:t>K</a:t>
            </a:r>
            <a:r>
              <a:rPr lang="en-US" i="1" baseline="-25000"/>
              <a:t>P</a:t>
            </a:r>
            <a:r>
              <a:rPr lang="en-US" i="1"/>
              <a:t> </a:t>
            </a:r>
            <a:r>
              <a:rPr lang="en-US"/>
              <a:t>value:</a:t>
            </a:r>
          </a:p>
        </p:txBody>
      </p:sp>
      <p:pic>
        <p:nvPicPr>
          <p:cNvPr id="12293" name="Picture 4"/>
          <p:cNvPicPr>
            <a:picLocks noChangeAspect="1" noChangeArrowheads="1"/>
          </p:cNvPicPr>
          <p:nvPr/>
        </p:nvPicPr>
        <p:blipFill>
          <a:blip r:embed="rId2"/>
          <a:srcRect/>
          <a:stretch>
            <a:fillRect/>
          </a:stretch>
        </p:blipFill>
        <p:spPr bwMode="auto">
          <a:xfrm>
            <a:off x="1524000" y="2908300"/>
            <a:ext cx="5424488" cy="1739900"/>
          </a:xfrm>
          <a:prstGeom prst="rect">
            <a:avLst/>
          </a:prstGeom>
          <a:noFill/>
          <a:ln w="9525">
            <a:noFill/>
            <a:miter lim="800000"/>
            <a:headEnd/>
            <a:tailEnd/>
          </a:ln>
        </p:spPr>
      </p:pic>
      <p:sp>
        <p:nvSpPr>
          <p:cNvPr id="12294" name="Rectangle 5"/>
          <p:cNvSpPr>
            <a:spLocks noChangeArrowheads="1"/>
          </p:cNvSpPr>
          <p:nvPr/>
        </p:nvSpPr>
        <p:spPr bwMode="auto">
          <a:xfrm>
            <a:off x="304800" y="4768850"/>
            <a:ext cx="8305800" cy="709613"/>
          </a:xfrm>
          <a:prstGeom prst="rect">
            <a:avLst/>
          </a:prstGeom>
          <a:noFill/>
          <a:ln w="9525">
            <a:noFill/>
            <a:miter lim="800000"/>
            <a:headEnd/>
            <a:tailEnd/>
          </a:ln>
        </p:spPr>
        <p:txBody>
          <a:bodyPr>
            <a:spAutoFit/>
          </a:bodyPr>
          <a:lstStyle/>
          <a:p>
            <a:pPr>
              <a:spcBef>
                <a:spcPct val="15000"/>
              </a:spcBef>
              <a:spcAft>
                <a:spcPct val="10000"/>
              </a:spcAft>
            </a:pPr>
            <a:r>
              <a:rPr lang="en-US" b="1">
                <a:solidFill>
                  <a:srgbClr val="CC00CC"/>
                </a:solidFill>
              </a:rPr>
              <a:t>2. </a:t>
            </a:r>
            <a:r>
              <a:rPr lang="en-US" b="1" i="1">
                <a:solidFill>
                  <a:srgbClr val="CC00CC"/>
                </a:solidFill>
              </a:rPr>
              <a:t>The K</a:t>
            </a:r>
            <a:r>
              <a:rPr lang="en-US" b="1" i="1" baseline="-25000">
                <a:solidFill>
                  <a:srgbClr val="CC00CC"/>
                </a:solidFill>
              </a:rPr>
              <a:t>P</a:t>
            </a:r>
            <a:r>
              <a:rPr lang="en-US" b="1" i="1">
                <a:solidFill>
                  <a:srgbClr val="CC00CC"/>
                </a:solidFill>
              </a:rPr>
              <a:t> of the reverse reaction is </a:t>
            </a:r>
            <a:r>
              <a:rPr lang="en-US" b="1">
                <a:solidFill>
                  <a:srgbClr val="CC00CC"/>
                </a:solidFill>
              </a:rPr>
              <a:t>1/</a:t>
            </a:r>
            <a:r>
              <a:rPr lang="en-US" b="1" i="1">
                <a:solidFill>
                  <a:srgbClr val="CC00CC"/>
                </a:solidFill>
              </a:rPr>
              <a:t>K</a:t>
            </a:r>
            <a:r>
              <a:rPr lang="en-US" b="1" i="1" baseline="-25000">
                <a:solidFill>
                  <a:srgbClr val="CC00CC"/>
                </a:solidFill>
              </a:rPr>
              <a:t>P</a:t>
            </a:r>
            <a:r>
              <a:rPr lang="en-US" b="1" i="1">
                <a:solidFill>
                  <a:srgbClr val="CC00CC"/>
                </a:solidFill>
              </a:rPr>
              <a:t>.</a:t>
            </a:r>
            <a:r>
              <a:rPr lang="en-US" i="1"/>
              <a:t> </a:t>
            </a:r>
          </a:p>
          <a:p>
            <a:pPr>
              <a:spcBef>
                <a:spcPct val="15000"/>
              </a:spcBef>
              <a:spcAft>
                <a:spcPct val="10000"/>
              </a:spcAft>
            </a:pPr>
            <a:r>
              <a:rPr lang="en-US"/>
              <a:t>This is easily seen from Eq. 16–13. For example, from Table A–28,</a:t>
            </a:r>
          </a:p>
        </p:txBody>
      </p:sp>
      <p:pic>
        <p:nvPicPr>
          <p:cNvPr id="12295" name="Picture 6"/>
          <p:cNvPicPr>
            <a:picLocks noChangeAspect="1" noChangeArrowheads="1"/>
          </p:cNvPicPr>
          <p:nvPr/>
        </p:nvPicPr>
        <p:blipFill>
          <a:blip r:embed="rId3"/>
          <a:srcRect/>
          <a:stretch>
            <a:fillRect/>
          </a:stretch>
        </p:blipFill>
        <p:spPr bwMode="auto">
          <a:xfrm>
            <a:off x="409575" y="5565775"/>
            <a:ext cx="6905625" cy="758825"/>
          </a:xfrm>
          <a:prstGeom prst="rect">
            <a:avLst/>
          </a:prstGeom>
          <a:noFill/>
          <a:ln w="9525">
            <a:noFill/>
            <a:miter lim="800000"/>
            <a:headEnd/>
            <a:tailEnd/>
          </a:ln>
        </p:spPr>
      </p:pic>
      <p:pic>
        <p:nvPicPr>
          <p:cNvPr id="12296" name="Picture 2"/>
          <p:cNvPicPr>
            <a:picLocks noChangeAspect="1" noChangeArrowheads="1"/>
          </p:cNvPicPr>
          <p:nvPr/>
        </p:nvPicPr>
        <p:blipFill>
          <a:blip r:embed="rId4"/>
          <a:srcRect/>
          <a:stretch>
            <a:fillRect/>
          </a:stretch>
        </p:blipFill>
        <p:spPr bwMode="auto">
          <a:xfrm>
            <a:off x="7467600" y="5638800"/>
            <a:ext cx="1350963" cy="6477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Slayt Numarası Yer Tutucusu"/>
          <p:cNvSpPr>
            <a:spLocks noGrp="1"/>
          </p:cNvSpPr>
          <p:nvPr>
            <p:ph type="sldNum" sz="quarter" idx="12"/>
          </p:nvPr>
        </p:nvSpPr>
        <p:spPr>
          <a:noFill/>
        </p:spPr>
        <p:txBody>
          <a:bodyPr/>
          <a:lstStyle/>
          <a:p>
            <a:fld id="{DBC291E4-BD40-4DA2-9F7B-D30E18450913}" type="slidenum">
              <a:rPr lang="en-US" smtClean="0"/>
              <a:pPr/>
              <a:t>12</a:t>
            </a:fld>
            <a:endParaRPr lang="en-US" smtClean="0"/>
          </a:p>
        </p:txBody>
      </p:sp>
      <p:sp>
        <p:nvSpPr>
          <p:cNvPr id="13315" name="Rectangle 2"/>
          <p:cNvSpPr>
            <a:spLocks noChangeArrowheads="1"/>
          </p:cNvSpPr>
          <p:nvPr/>
        </p:nvSpPr>
        <p:spPr bwMode="auto">
          <a:xfrm>
            <a:off x="381000" y="381000"/>
            <a:ext cx="4419600" cy="3387725"/>
          </a:xfrm>
          <a:prstGeom prst="rect">
            <a:avLst/>
          </a:prstGeom>
          <a:noFill/>
          <a:ln w="9525">
            <a:noFill/>
            <a:miter lim="800000"/>
            <a:headEnd/>
            <a:tailEnd/>
          </a:ln>
        </p:spPr>
        <p:txBody>
          <a:bodyPr>
            <a:spAutoFit/>
          </a:bodyPr>
          <a:lstStyle/>
          <a:p>
            <a:pPr>
              <a:spcBef>
                <a:spcPct val="15000"/>
              </a:spcBef>
              <a:spcAft>
                <a:spcPct val="15000"/>
              </a:spcAft>
            </a:pPr>
            <a:r>
              <a:rPr lang="en-US" b="1">
                <a:solidFill>
                  <a:srgbClr val="CC00CC"/>
                </a:solidFill>
              </a:rPr>
              <a:t>3. </a:t>
            </a:r>
            <a:r>
              <a:rPr lang="en-US" b="1" i="1">
                <a:solidFill>
                  <a:srgbClr val="CC00CC"/>
                </a:solidFill>
              </a:rPr>
              <a:t>The larger the K</a:t>
            </a:r>
            <a:r>
              <a:rPr lang="en-US" b="1" i="1" baseline="-25000">
                <a:solidFill>
                  <a:srgbClr val="CC00CC"/>
                </a:solidFill>
              </a:rPr>
              <a:t>P</a:t>
            </a:r>
            <a:r>
              <a:rPr lang="en-US" b="1">
                <a:solidFill>
                  <a:srgbClr val="CC00CC"/>
                </a:solidFill>
              </a:rPr>
              <a:t>, </a:t>
            </a:r>
            <a:r>
              <a:rPr lang="en-US" b="1" i="1">
                <a:solidFill>
                  <a:srgbClr val="CC00CC"/>
                </a:solidFill>
              </a:rPr>
              <a:t>the more complete the reaction.</a:t>
            </a:r>
            <a:r>
              <a:rPr lang="en-US" i="1"/>
              <a:t> </a:t>
            </a:r>
            <a:r>
              <a:rPr lang="en-US"/>
              <a:t>If the equilibrium composition consists largely of product gases, the partial pressures of the products are considerably larger than the partial pressures of the reactants, which results in a large value of </a:t>
            </a:r>
            <a:r>
              <a:rPr lang="en-US" i="1"/>
              <a:t>K</a:t>
            </a:r>
            <a:r>
              <a:rPr lang="en-US" i="1" baseline="-25000"/>
              <a:t>P</a:t>
            </a:r>
            <a:r>
              <a:rPr lang="en-US"/>
              <a:t>. In the limiting case of a complete reaction (no leftover reactants in the equilibrium mixture), </a:t>
            </a:r>
            <a:r>
              <a:rPr lang="en-US" i="1"/>
              <a:t>K</a:t>
            </a:r>
            <a:r>
              <a:rPr lang="en-US" i="1" baseline="-25000"/>
              <a:t>P</a:t>
            </a:r>
            <a:r>
              <a:rPr lang="en-US" i="1"/>
              <a:t> </a:t>
            </a:r>
            <a:r>
              <a:rPr lang="en-US"/>
              <a:t>approaches infinity. Reactions with very small </a:t>
            </a:r>
            <a:r>
              <a:rPr lang="en-US" i="1"/>
              <a:t>K</a:t>
            </a:r>
            <a:r>
              <a:rPr lang="en-US" i="1" baseline="-25000"/>
              <a:t>P</a:t>
            </a:r>
            <a:r>
              <a:rPr lang="en-US" i="1"/>
              <a:t> </a:t>
            </a:r>
            <a:r>
              <a:rPr lang="en-US"/>
              <a:t>values at a specified temperature can be neglected.</a:t>
            </a:r>
          </a:p>
        </p:txBody>
      </p:sp>
      <p:sp>
        <p:nvSpPr>
          <p:cNvPr id="13316" name="Rectangle 6"/>
          <p:cNvSpPr>
            <a:spLocks noChangeArrowheads="1"/>
          </p:cNvSpPr>
          <p:nvPr/>
        </p:nvSpPr>
        <p:spPr bwMode="auto">
          <a:xfrm>
            <a:off x="381000" y="4340225"/>
            <a:ext cx="5257800" cy="2289175"/>
          </a:xfrm>
          <a:prstGeom prst="rect">
            <a:avLst/>
          </a:prstGeom>
          <a:noFill/>
          <a:ln w="9525">
            <a:noFill/>
            <a:miter lim="800000"/>
            <a:headEnd/>
            <a:tailEnd/>
          </a:ln>
        </p:spPr>
        <p:txBody>
          <a:bodyPr>
            <a:spAutoFit/>
          </a:bodyPr>
          <a:lstStyle/>
          <a:p>
            <a:r>
              <a:rPr lang="en-US" b="1">
                <a:solidFill>
                  <a:srgbClr val="CC00CC"/>
                </a:solidFill>
              </a:rPr>
              <a:t>4. </a:t>
            </a:r>
            <a:r>
              <a:rPr lang="en-US" b="1" i="1">
                <a:solidFill>
                  <a:srgbClr val="CC00CC"/>
                </a:solidFill>
              </a:rPr>
              <a:t>The mixture pressure affects the equilibrium composition </a:t>
            </a:r>
            <a:r>
              <a:rPr lang="en-US">
                <a:solidFill>
                  <a:srgbClr val="CC00CC"/>
                </a:solidFill>
              </a:rPr>
              <a:t>(although it does not affect the equilibrium constant </a:t>
            </a:r>
            <a:r>
              <a:rPr lang="en-US" i="1">
                <a:solidFill>
                  <a:srgbClr val="CC00CC"/>
                </a:solidFill>
              </a:rPr>
              <a:t>K</a:t>
            </a:r>
            <a:r>
              <a:rPr lang="en-US" i="1" baseline="-25000">
                <a:solidFill>
                  <a:srgbClr val="CC00CC"/>
                </a:solidFill>
              </a:rPr>
              <a:t>P</a:t>
            </a:r>
            <a:r>
              <a:rPr lang="en-US">
                <a:solidFill>
                  <a:srgbClr val="CC00CC"/>
                </a:solidFill>
              </a:rPr>
              <a:t>)</a:t>
            </a:r>
            <a:r>
              <a:rPr lang="en-US"/>
              <a:t>. At a specified temperature, the </a:t>
            </a:r>
            <a:r>
              <a:rPr lang="en-US" i="1"/>
              <a:t>K</a:t>
            </a:r>
            <a:r>
              <a:rPr lang="en-US" i="1" baseline="-25000"/>
              <a:t>P</a:t>
            </a:r>
            <a:r>
              <a:rPr lang="en-US" i="1"/>
              <a:t> </a:t>
            </a:r>
            <a:r>
              <a:rPr lang="en-US"/>
              <a:t>value of the reaction, and thus the right-hand side of Eq. 16–15, remains constant. Therefore, the mole numbers of the reactants and the products must change to counteract any changes in the pressure term. </a:t>
            </a:r>
          </a:p>
        </p:txBody>
      </p:sp>
      <p:pic>
        <p:nvPicPr>
          <p:cNvPr id="13317" name="Picture 7"/>
          <p:cNvPicPr>
            <a:picLocks noChangeAspect="1" noChangeArrowheads="1"/>
          </p:cNvPicPr>
          <p:nvPr/>
        </p:nvPicPr>
        <p:blipFill>
          <a:blip r:embed="rId2"/>
          <a:srcRect/>
          <a:stretch>
            <a:fillRect/>
          </a:stretch>
        </p:blipFill>
        <p:spPr bwMode="auto">
          <a:xfrm>
            <a:off x="5816600" y="4879975"/>
            <a:ext cx="2413000" cy="758825"/>
          </a:xfrm>
          <a:prstGeom prst="rect">
            <a:avLst/>
          </a:prstGeom>
          <a:noFill/>
          <a:ln w="9525">
            <a:noFill/>
            <a:miter lim="800000"/>
            <a:headEnd/>
            <a:tailEnd/>
          </a:ln>
        </p:spPr>
      </p:pic>
      <p:pic>
        <p:nvPicPr>
          <p:cNvPr id="13318" name="Picture 8"/>
          <p:cNvPicPr>
            <a:picLocks noChangeAspect="1" noChangeArrowheads="1"/>
          </p:cNvPicPr>
          <p:nvPr/>
        </p:nvPicPr>
        <p:blipFill>
          <a:blip r:embed="rId3"/>
          <a:srcRect/>
          <a:stretch>
            <a:fillRect/>
          </a:stretch>
        </p:blipFill>
        <p:spPr bwMode="auto">
          <a:xfrm>
            <a:off x="5029200" y="219075"/>
            <a:ext cx="3905250" cy="43529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3 Slayt Numarası Yer Tutucusu"/>
          <p:cNvSpPr>
            <a:spLocks noGrp="1"/>
          </p:cNvSpPr>
          <p:nvPr>
            <p:ph type="sldNum" sz="quarter" idx="12"/>
          </p:nvPr>
        </p:nvSpPr>
        <p:spPr>
          <a:noFill/>
        </p:spPr>
        <p:txBody>
          <a:bodyPr/>
          <a:lstStyle/>
          <a:p>
            <a:fld id="{FEBD124A-A7CA-4886-A2B4-D3EAED791E69}" type="slidenum">
              <a:rPr lang="en-US" smtClean="0"/>
              <a:pPr/>
              <a:t>13</a:t>
            </a:fld>
            <a:endParaRPr lang="en-US" smtClean="0"/>
          </a:p>
        </p:txBody>
      </p:sp>
      <p:sp>
        <p:nvSpPr>
          <p:cNvPr id="14339" name="Rectangle 2"/>
          <p:cNvSpPr>
            <a:spLocks noChangeArrowheads="1"/>
          </p:cNvSpPr>
          <p:nvPr/>
        </p:nvSpPr>
        <p:spPr bwMode="auto">
          <a:xfrm>
            <a:off x="228600" y="381000"/>
            <a:ext cx="4038600" cy="2289175"/>
          </a:xfrm>
          <a:prstGeom prst="rect">
            <a:avLst/>
          </a:prstGeom>
          <a:noFill/>
          <a:ln w="9525">
            <a:noFill/>
            <a:miter lim="800000"/>
            <a:headEnd/>
            <a:tailEnd/>
          </a:ln>
        </p:spPr>
        <p:txBody>
          <a:bodyPr>
            <a:spAutoFit/>
          </a:bodyPr>
          <a:lstStyle/>
          <a:p>
            <a:r>
              <a:rPr lang="en-US" b="1">
                <a:solidFill>
                  <a:srgbClr val="CC00CC"/>
                </a:solidFill>
              </a:rPr>
              <a:t>5. </a:t>
            </a:r>
            <a:r>
              <a:rPr lang="en-US" b="1" i="1">
                <a:solidFill>
                  <a:srgbClr val="CC00CC"/>
                </a:solidFill>
              </a:rPr>
              <a:t>The presence of inert gases affects the equilibrium composition</a:t>
            </a:r>
            <a:r>
              <a:rPr lang="en-US" i="1">
                <a:solidFill>
                  <a:srgbClr val="CC00CC"/>
                </a:solidFill>
              </a:rPr>
              <a:t> </a:t>
            </a:r>
            <a:r>
              <a:rPr lang="en-US">
                <a:solidFill>
                  <a:srgbClr val="CC00CC"/>
                </a:solidFill>
              </a:rPr>
              <a:t>(although it does not affect the equilibrium constant </a:t>
            </a:r>
            <a:r>
              <a:rPr lang="en-US" i="1">
                <a:solidFill>
                  <a:srgbClr val="CC00CC"/>
                </a:solidFill>
              </a:rPr>
              <a:t>K</a:t>
            </a:r>
            <a:r>
              <a:rPr lang="en-US" i="1" baseline="-25000">
                <a:solidFill>
                  <a:srgbClr val="CC00CC"/>
                </a:solidFill>
              </a:rPr>
              <a:t>P</a:t>
            </a:r>
            <a:r>
              <a:rPr lang="en-US">
                <a:solidFill>
                  <a:srgbClr val="CC00CC"/>
                </a:solidFill>
              </a:rPr>
              <a:t>).</a:t>
            </a:r>
            <a:r>
              <a:rPr lang="en-US"/>
              <a:t> This can be seen from Eq. 16–15, which involves the term (1/</a:t>
            </a:r>
            <a:r>
              <a:rPr lang="en-US" i="1"/>
              <a:t>N</a:t>
            </a:r>
            <a:r>
              <a:rPr lang="en-US" baseline="-25000"/>
              <a:t>total</a:t>
            </a:r>
            <a:r>
              <a:rPr lang="en-US"/>
              <a:t>)</a:t>
            </a:r>
            <a:r>
              <a:rPr lang="en-US" baseline="30000"/>
              <a:t>Δ</a:t>
            </a:r>
            <a:r>
              <a:rPr lang="en-US" i="1" baseline="30000">
                <a:sym typeface="Symbol" pitchFamily="18" charset="2"/>
              </a:rPr>
              <a:t></a:t>
            </a:r>
            <a:r>
              <a:rPr lang="en-US"/>
              <a:t>, where </a:t>
            </a:r>
            <a:r>
              <a:rPr lang="en-US" i="1"/>
              <a:t>N</a:t>
            </a:r>
            <a:r>
              <a:rPr lang="en-US" baseline="-25000"/>
              <a:t>total</a:t>
            </a:r>
            <a:r>
              <a:rPr lang="en-US"/>
              <a:t> includes</a:t>
            </a:r>
            <a:r>
              <a:rPr lang="en-US" i="1"/>
              <a:t> </a:t>
            </a:r>
            <a:r>
              <a:rPr lang="en-US"/>
              <a:t>inert gases.</a:t>
            </a:r>
          </a:p>
          <a:p>
            <a:endParaRPr lang="en-US"/>
          </a:p>
        </p:txBody>
      </p:sp>
      <p:pic>
        <p:nvPicPr>
          <p:cNvPr id="14340" name="Picture 3"/>
          <p:cNvPicPr>
            <a:picLocks noChangeAspect="1" noChangeArrowheads="1"/>
          </p:cNvPicPr>
          <p:nvPr/>
        </p:nvPicPr>
        <p:blipFill>
          <a:blip r:embed="rId2"/>
          <a:srcRect/>
          <a:stretch>
            <a:fillRect/>
          </a:stretch>
        </p:blipFill>
        <p:spPr bwMode="auto">
          <a:xfrm>
            <a:off x="685800" y="2514600"/>
            <a:ext cx="2413000" cy="758825"/>
          </a:xfrm>
          <a:prstGeom prst="rect">
            <a:avLst/>
          </a:prstGeom>
          <a:noFill/>
          <a:ln w="9525">
            <a:noFill/>
            <a:miter lim="800000"/>
            <a:headEnd/>
            <a:tailEnd/>
          </a:ln>
        </p:spPr>
      </p:pic>
      <p:sp>
        <p:nvSpPr>
          <p:cNvPr id="14341" name="Rectangle 6"/>
          <p:cNvSpPr>
            <a:spLocks noChangeArrowheads="1"/>
          </p:cNvSpPr>
          <p:nvPr/>
        </p:nvSpPr>
        <p:spPr bwMode="auto">
          <a:xfrm>
            <a:off x="228600" y="3886200"/>
            <a:ext cx="4191000" cy="915988"/>
          </a:xfrm>
          <a:prstGeom prst="rect">
            <a:avLst/>
          </a:prstGeom>
          <a:noFill/>
          <a:ln w="9525">
            <a:noFill/>
            <a:miter lim="800000"/>
            <a:headEnd/>
            <a:tailEnd/>
          </a:ln>
        </p:spPr>
        <p:txBody>
          <a:bodyPr>
            <a:spAutoFit/>
          </a:bodyPr>
          <a:lstStyle/>
          <a:p>
            <a:r>
              <a:rPr lang="en-US" b="1">
                <a:solidFill>
                  <a:srgbClr val="CC00CC"/>
                </a:solidFill>
              </a:rPr>
              <a:t>6. </a:t>
            </a:r>
            <a:r>
              <a:rPr lang="en-US" b="1" i="1">
                <a:solidFill>
                  <a:srgbClr val="CC00CC"/>
                </a:solidFill>
              </a:rPr>
              <a:t>When the stoichiometric coefficients are doubled, the value of K</a:t>
            </a:r>
            <a:r>
              <a:rPr lang="en-US" b="1" i="1" baseline="-25000">
                <a:solidFill>
                  <a:srgbClr val="CC00CC"/>
                </a:solidFill>
              </a:rPr>
              <a:t>P</a:t>
            </a:r>
            <a:r>
              <a:rPr lang="en-US" b="1" i="1">
                <a:solidFill>
                  <a:srgbClr val="CC00CC"/>
                </a:solidFill>
              </a:rPr>
              <a:t> is squared.</a:t>
            </a:r>
            <a:r>
              <a:rPr lang="en-US" i="1"/>
              <a:t> </a:t>
            </a:r>
            <a:r>
              <a:rPr lang="en-US"/>
              <a:t>For example,</a:t>
            </a:r>
          </a:p>
        </p:txBody>
      </p:sp>
      <p:pic>
        <p:nvPicPr>
          <p:cNvPr id="14342" name="Picture 9"/>
          <p:cNvPicPr>
            <a:picLocks noChangeAspect="1" noChangeArrowheads="1"/>
          </p:cNvPicPr>
          <p:nvPr/>
        </p:nvPicPr>
        <p:blipFill>
          <a:blip r:embed="rId3"/>
          <a:srcRect/>
          <a:stretch>
            <a:fillRect/>
          </a:stretch>
        </p:blipFill>
        <p:spPr bwMode="auto">
          <a:xfrm>
            <a:off x="4876800" y="152400"/>
            <a:ext cx="4010025" cy="5791200"/>
          </a:xfrm>
          <a:prstGeom prst="rect">
            <a:avLst/>
          </a:prstGeom>
          <a:noFill/>
          <a:ln w="9525">
            <a:noFill/>
            <a:miter lim="800000"/>
            <a:headEnd/>
            <a:tailEnd/>
          </a:ln>
        </p:spPr>
      </p:pic>
      <p:pic>
        <p:nvPicPr>
          <p:cNvPr id="14343" name="Picture 10"/>
          <p:cNvPicPr>
            <a:picLocks noChangeAspect="1" noChangeArrowheads="1"/>
          </p:cNvPicPr>
          <p:nvPr/>
        </p:nvPicPr>
        <p:blipFill>
          <a:blip r:embed="rId4"/>
          <a:srcRect/>
          <a:stretch>
            <a:fillRect/>
          </a:stretch>
        </p:blipFill>
        <p:spPr bwMode="auto">
          <a:xfrm>
            <a:off x="304800" y="4902200"/>
            <a:ext cx="4800600" cy="17272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3 Slayt Numarası Yer Tutucusu"/>
          <p:cNvSpPr>
            <a:spLocks noGrp="1"/>
          </p:cNvSpPr>
          <p:nvPr>
            <p:ph type="sldNum" sz="quarter" idx="12"/>
          </p:nvPr>
        </p:nvSpPr>
        <p:spPr>
          <a:noFill/>
        </p:spPr>
        <p:txBody>
          <a:bodyPr/>
          <a:lstStyle/>
          <a:p>
            <a:fld id="{EFBE7CA5-6153-47C4-940E-5464734D512C}" type="slidenum">
              <a:rPr lang="en-US" smtClean="0"/>
              <a:pPr/>
              <a:t>14</a:t>
            </a:fld>
            <a:endParaRPr lang="en-US" smtClean="0"/>
          </a:p>
        </p:txBody>
      </p:sp>
      <p:sp>
        <p:nvSpPr>
          <p:cNvPr id="15363" name="Rectangle 2"/>
          <p:cNvSpPr>
            <a:spLocks noChangeArrowheads="1"/>
          </p:cNvSpPr>
          <p:nvPr/>
        </p:nvSpPr>
        <p:spPr bwMode="auto">
          <a:xfrm>
            <a:off x="609600" y="381000"/>
            <a:ext cx="3657600" cy="2563813"/>
          </a:xfrm>
          <a:prstGeom prst="rect">
            <a:avLst/>
          </a:prstGeom>
          <a:noFill/>
          <a:ln w="9525">
            <a:noFill/>
            <a:miter lim="800000"/>
            <a:headEnd/>
            <a:tailEnd/>
          </a:ln>
        </p:spPr>
        <p:txBody>
          <a:bodyPr>
            <a:spAutoFit/>
          </a:bodyPr>
          <a:lstStyle/>
          <a:p>
            <a:r>
              <a:rPr lang="en-US" b="1">
                <a:solidFill>
                  <a:srgbClr val="CC00CC"/>
                </a:solidFill>
              </a:rPr>
              <a:t>7. </a:t>
            </a:r>
            <a:r>
              <a:rPr lang="en-US" b="1" i="1">
                <a:solidFill>
                  <a:srgbClr val="CC00CC"/>
                </a:solidFill>
              </a:rPr>
              <a:t>Free electrons in the equilibrium composition can be treated as an ideal gas. </a:t>
            </a:r>
            <a:r>
              <a:rPr lang="en-US"/>
              <a:t>At high temperatures (usually above 2500 K), gas molecules start to dissociate into unattached atoms, and at even higher temperatures atoms start to lose electrons and ionize.</a:t>
            </a:r>
            <a:endParaRPr lang="en-US" b="1" i="1">
              <a:solidFill>
                <a:srgbClr val="CC00CC"/>
              </a:solidFill>
            </a:endParaRPr>
          </a:p>
        </p:txBody>
      </p:sp>
      <p:sp>
        <p:nvSpPr>
          <p:cNvPr id="15364" name="Rectangle 5"/>
          <p:cNvSpPr>
            <a:spLocks noChangeArrowheads="1"/>
          </p:cNvSpPr>
          <p:nvPr/>
        </p:nvSpPr>
        <p:spPr bwMode="auto">
          <a:xfrm>
            <a:off x="609600" y="2971800"/>
            <a:ext cx="3657600" cy="2838450"/>
          </a:xfrm>
          <a:prstGeom prst="rect">
            <a:avLst/>
          </a:prstGeom>
          <a:noFill/>
          <a:ln w="9525">
            <a:noFill/>
            <a:miter lim="800000"/>
            <a:headEnd/>
            <a:tailEnd/>
          </a:ln>
        </p:spPr>
        <p:txBody>
          <a:bodyPr>
            <a:spAutoFit/>
          </a:bodyPr>
          <a:lstStyle/>
          <a:p>
            <a:r>
              <a:rPr lang="en-US" b="1">
                <a:solidFill>
                  <a:srgbClr val="CC00CC"/>
                </a:solidFill>
              </a:rPr>
              <a:t>8. </a:t>
            </a:r>
            <a:r>
              <a:rPr lang="en-US" b="1" i="1">
                <a:solidFill>
                  <a:srgbClr val="CC00CC"/>
                </a:solidFill>
              </a:rPr>
              <a:t>Equilibrium calculations provide information on the equilibrium composition of a reaction, not on the reaction rate.</a:t>
            </a:r>
            <a:r>
              <a:rPr lang="en-US" i="1"/>
              <a:t> </a:t>
            </a:r>
            <a:r>
              <a:rPr lang="en-US"/>
              <a:t>Sometimes it may even take years to achieve the indicated equilibrium composition. When the right catalyst is used, the reaction goes to completion rather quickly to the predicted value.</a:t>
            </a:r>
          </a:p>
        </p:txBody>
      </p:sp>
      <p:pic>
        <p:nvPicPr>
          <p:cNvPr id="15365" name="Picture 7"/>
          <p:cNvPicPr>
            <a:picLocks noChangeAspect="1" noChangeArrowheads="1"/>
          </p:cNvPicPr>
          <p:nvPr/>
        </p:nvPicPr>
        <p:blipFill>
          <a:blip r:embed="rId2"/>
          <a:srcRect/>
          <a:stretch>
            <a:fillRect/>
          </a:stretch>
        </p:blipFill>
        <p:spPr bwMode="auto">
          <a:xfrm>
            <a:off x="4676775" y="542925"/>
            <a:ext cx="3857625" cy="4029075"/>
          </a:xfrm>
          <a:prstGeom prst="rect">
            <a:avLst/>
          </a:prstGeom>
          <a:noFill/>
          <a:ln w="9525">
            <a:noFill/>
            <a:miter lim="800000"/>
            <a:headEnd/>
            <a:tailEnd/>
          </a:ln>
        </p:spPr>
      </p:pic>
      <p:pic>
        <p:nvPicPr>
          <p:cNvPr id="15366" name="Picture 8"/>
          <p:cNvPicPr>
            <a:picLocks noChangeAspect="1" noChangeArrowheads="1"/>
          </p:cNvPicPr>
          <p:nvPr/>
        </p:nvPicPr>
        <p:blipFill>
          <a:blip r:embed="rId3"/>
          <a:srcRect/>
          <a:stretch>
            <a:fillRect/>
          </a:stretch>
        </p:blipFill>
        <p:spPr bwMode="auto">
          <a:xfrm>
            <a:off x="4667250" y="4648200"/>
            <a:ext cx="3943350" cy="10572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Slayt Numarası Yer Tutucusu"/>
          <p:cNvSpPr>
            <a:spLocks noGrp="1"/>
          </p:cNvSpPr>
          <p:nvPr>
            <p:ph type="sldNum" sz="quarter" idx="12"/>
          </p:nvPr>
        </p:nvSpPr>
        <p:spPr>
          <a:noFill/>
        </p:spPr>
        <p:txBody>
          <a:bodyPr/>
          <a:lstStyle/>
          <a:p>
            <a:fld id="{6726BA82-B893-45DC-92E6-DF0458373EC0}" type="slidenum">
              <a:rPr lang="en-US" smtClean="0"/>
              <a:pPr/>
              <a:t>15</a:t>
            </a:fld>
            <a:endParaRPr lang="en-US" smtClean="0"/>
          </a:p>
        </p:txBody>
      </p:sp>
      <p:pic>
        <p:nvPicPr>
          <p:cNvPr id="16387" name="Picture 2"/>
          <p:cNvPicPr>
            <a:picLocks noChangeAspect="1" noChangeArrowheads="1"/>
          </p:cNvPicPr>
          <p:nvPr/>
        </p:nvPicPr>
        <p:blipFill>
          <a:blip r:embed="rId3"/>
          <a:srcRect/>
          <a:stretch>
            <a:fillRect/>
          </a:stretch>
        </p:blipFill>
        <p:spPr bwMode="auto">
          <a:xfrm>
            <a:off x="1143000" y="133350"/>
            <a:ext cx="6810375" cy="1466850"/>
          </a:xfrm>
          <a:prstGeom prst="rect">
            <a:avLst/>
          </a:prstGeom>
          <a:noFill/>
          <a:ln w="9525">
            <a:noFill/>
            <a:miter lim="800000"/>
            <a:headEnd/>
            <a:tailEnd/>
          </a:ln>
        </p:spPr>
      </p:pic>
      <p:pic>
        <p:nvPicPr>
          <p:cNvPr id="16388" name="Picture 3"/>
          <p:cNvPicPr>
            <a:picLocks noChangeAspect="1" noChangeArrowheads="1"/>
          </p:cNvPicPr>
          <p:nvPr/>
        </p:nvPicPr>
        <p:blipFill>
          <a:blip r:embed="rId4"/>
          <a:srcRect/>
          <a:stretch>
            <a:fillRect/>
          </a:stretch>
        </p:blipFill>
        <p:spPr bwMode="auto">
          <a:xfrm>
            <a:off x="1143000" y="5000625"/>
            <a:ext cx="3533775" cy="1704975"/>
          </a:xfrm>
          <a:prstGeom prst="rect">
            <a:avLst/>
          </a:prstGeom>
          <a:noFill/>
          <a:ln w="9525">
            <a:noFill/>
            <a:miter lim="800000"/>
            <a:headEnd/>
            <a:tailEnd/>
          </a:ln>
        </p:spPr>
      </p:pic>
      <p:pic>
        <p:nvPicPr>
          <p:cNvPr id="16389" name="Picture 4"/>
          <p:cNvPicPr>
            <a:picLocks noChangeAspect="1" noChangeArrowheads="1"/>
          </p:cNvPicPr>
          <p:nvPr/>
        </p:nvPicPr>
        <p:blipFill>
          <a:blip r:embed="rId5"/>
          <a:srcRect/>
          <a:stretch>
            <a:fillRect/>
          </a:stretch>
        </p:blipFill>
        <p:spPr bwMode="auto">
          <a:xfrm>
            <a:off x="1143000" y="1695450"/>
            <a:ext cx="6648450" cy="1200150"/>
          </a:xfrm>
          <a:prstGeom prst="rect">
            <a:avLst/>
          </a:prstGeom>
          <a:noFill/>
          <a:ln w="9525">
            <a:noFill/>
            <a:miter lim="800000"/>
            <a:headEnd/>
            <a:tailEnd/>
          </a:ln>
        </p:spPr>
      </p:pic>
      <p:pic>
        <p:nvPicPr>
          <p:cNvPr id="16390" name="Picture 5"/>
          <p:cNvPicPr>
            <a:picLocks noChangeAspect="1" noChangeArrowheads="1"/>
          </p:cNvPicPr>
          <p:nvPr/>
        </p:nvPicPr>
        <p:blipFill>
          <a:blip r:embed="rId6"/>
          <a:srcRect/>
          <a:stretch>
            <a:fillRect/>
          </a:stretch>
        </p:blipFill>
        <p:spPr bwMode="auto">
          <a:xfrm>
            <a:off x="1143000" y="2971800"/>
            <a:ext cx="4972050" cy="18288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Slayt Numarası Yer Tutucusu"/>
          <p:cNvSpPr>
            <a:spLocks noGrp="1"/>
          </p:cNvSpPr>
          <p:nvPr>
            <p:ph type="sldNum" sz="quarter" idx="12"/>
          </p:nvPr>
        </p:nvSpPr>
        <p:spPr>
          <a:noFill/>
        </p:spPr>
        <p:txBody>
          <a:bodyPr/>
          <a:lstStyle/>
          <a:p>
            <a:fld id="{BDA05EF4-F1EE-4EE5-B22B-0E40802F2BCF}" type="slidenum">
              <a:rPr lang="en-US" smtClean="0"/>
              <a:pPr/>
              <a:t>16</a:t>
            </a:fld>
            <a:endParaRPr lang="en-US" smtClean="0"/>
          </a:p>
        </p:txBody>
      </p:sp>
      <p:pic>
        <p:nvPicPr>
          <p:cNvPr id="17411" name="Picture 2"/>
          <p:cNvPicPr>
            <a:picLocks noChangeAspect="1" noChangeArrowheads="1"/>
          </p:cNvPicPr>
          <p:nvPr/>
        </p:nvPicPr>
        <p:blipFill>
          <a:blip r:embed="rId2"/>
          <a:srcRect/>
          <a:stretch>
            <a:fillRect/>
          </a:stretch>
        </p:blipFill>
        <p:spPr bwMode="auto">
          <a:xfrm>
            <a:off x="3095625" y="1285875"/>
            <a:ext cx="2952750" cy="695325"/>
          </a:xfrm>
          <a:prstGeom prst="rect">
            <a:avLst/>
          </a:prstGeom>
          <a:noFill/>
          <a:ln w="9525">
            <a:noFill/>
            <a:miter lim="800000"/>
            <a:headEnd/>
            <a:tailEnd/>
          </a:ln>
        </p:spPr>
      </p:pic>
      <p:pic>
        <p:nvPicPr>
          <p:cNvPr id="17412" name="Picture 3"/>
          <p:cNvPicPr>
            <a:picLocks noChangeAspect="1" noChangeArrowheads="1"/>
          </p:cNvPicPr>
          <p:nvPr/>
        </p:nvPicPr>
        <p:blipFill>
          <a:blip r:embed="rId3"/>
          <a:srcRect/>
          <a:stretch>
            <a:fillRect/>
          </a:stretch>
        </p:blipFill>
        <p:spPr bwMode="auto">
          <a:xfrm>
            <a:off x="2605088" y="2200275"/>
            <a:ext cx="3933825" cy="695325"/>
          </a:xfrm>
          <a:prstGeom prst="rect">
            <a:avLst/>
          </a:prstGeom>
          <a:noFill/>
          <a:ln w="9525">
            <a:noFill/>
            <a:miter lim="800000"/>
            <a:headEnd/>
            <a:tailEnd/>
          </a:ln>
        </p:spPr>
      </p:pic>
      <p:pic>
        <p:nvPicPr>
          <p:cNvPr id="17413" name="Picture 4"/>
          <p:cNvPicPr>
            <a:picLocks noChangeAspect="1" noChangeArrowheads="1"/>
          </p:cNvPicPr>
          <p:nvPr/>
        </p:nvPicPr>
        <p:blipFill>
          <a:blip r:embed="rId4"/>
          <a:srcRect/>
          <a:stretch>
            <a:fillRect/>
          </a:stretch>
        </p:blipFill>
        <p:spPr bwMode="auto">
          <a:xfrm>
            <a:off x="3600450" y="3114675"/>
            <a:ext cx="1943100" cy="1762125"/>
          </a:xfrm>
          <a:prstGeom prst="rect">
            <a:avLst/>
          </a:prstGeom>
          <a:noFill/>
          <a:ln w="9525">
            <a:noFill/>
            <a:miter lim="800000"/>
            <a:headEnd/>
            <a:tailEnd/>
          </a:ln>
        </p:spPr>
      </p:pic>
      <p:pic>
        <p:nvPicPr>
          <p:cNvPr id="17414" name="Picture 5"/>
          <p:cNvPicPr>
            <a:picLocks noChangeAspect="1" noChangeArrowheads="1"/>
          </p:cNvPicPr>
          <p:nvPr/>
        </p:nvPicPr>
        <p:blipFill>
          <a:blip r:embed="rId5"/>
          <a:srcRect/>
          <a:stretch>
            <a:fillRect/>
          </a:stretch>
        </p:blipFill>
        <p:spPr bwMode="auto">
          <a:xfrm>
            <a:off x="3038475" y="5057775"/>
            <a:ext cx="3067050" cy="428625"/>
          </a:xfrm>
          <a:prstGeom prst="rect">
            <a:avLst/>
          </a:prstGeom>
          <a:noFill/>
          <a:ln w="9525">
            <a:noFill/>
            <a:miter lim="800000"/>
            <a:headEnd/>
            <a:tailEnd/>
          </a:ln>
        </p:spPr>
      </p:pic>
      <p:pic>
        <p:nvPicPr>
          <p:cNvPr id="17415" name="Picture 6"/>
          <p:cNvPicPr>
            <a:picLocks noChangeAspect="1" noChangeArrowheads="1"/>
          </p:cNvPicPr>
          <p:nvPr/>
        </p:nvPicPr>
        <p:blipFill>
          <a:blip r:embed="rId6"/>
          <a:srcRect/>
          <a:stretch>
            <a:fillRect/>
          </a:stretch>
        </p:blipFill>
        <p:spPr bwMode="auto">
          <a:xfrm>
            <a:off x="1176338" y="304800"/>
            <a:ext cx="6791325" cy="7143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3 Slayt Numarası Yer Tutucusu"/>
          <p:cNvSpPr>
            <a:spLocks noGrp="1"/>
          </p:cNvSpPr>
          <p:nvPr>
            <p:ph type="sldNum" sz="quarter" idx="12"/>
          </p:nvPr>
        </p:nvSpPr>
        <p:spPr>
          <a:noFill/>
        </p:spPr>
        <p:txBody>
          <a:bodyPr/>
          <a:lstStyle/>
          <a:p>
            <a:fld id="{33948AD9-2118-40B6-9FC8-BB260B58DC58}" type="slidenum">
              <a:rPr lang="en-US" smtClean="0"/>
              <a:pPr/>
              <a:t>17</a:t>
            </a:fld>
            <a:endParaRPr lang="en-US" smtClean="0"/>
          </a:p>
        </p:txBody>
      </p:sp>
      <p:sp>
        <p:nvSpPr>
          <p:cNvPr id="18435" name="Rectangle 2"/>
          <p:cNvSpPr>
            <a:spLocks noChangeArrowheads="1"/>
          </p:cNvSpPr>
          <p:nvPr/>
        </p:nvSpPr>
        <p:spPr bwMode="auto">
          <a:xfrm>
            <a:off x="381000" y="188913"/>
            <a:ext cx="5410200" cy="954087"/>
          </a:xfrm>
          <a:prstGeom prst="rect">
            <a:avLst/>
          </a:prstGeom>
          <a:solidFill>
            <a:srgbClr val="92D050"/>
          </a:solidFill>
          <a:ln w="9525">
            <a:noFill/>
            <a:miter lim="800000"/>
            <a:headEnd/>
            <a:tailEnd/>
          </a:ln>
        </p:spPr>
        <p:txBody>
          <a:bodyPr>
            <a:spAutoFit/>
          </a:bodyPr>
          <a:lstStyle/>
          <a:p>
            <a:r>
              <a:rPr lang="en-US" sz="2800" b="1">
                <a:solidFill>
                  <a:srgbClr val="C00000"/>
                </a:solidFill>
              </a:rPr>
              <a:t>CHEMICAL EQUILIBRIUM FOR SIMULTANEOUS REACTIONS</a:t>
            </a:r>
          </a:p>
        </p:txBody>
      </p:sp>
      <p:pic>
        <p:nvPicPr>
          <p:cNvPr id="18436" name="Picture 3"/>
          <p:cNvPicPr>
            <a:picLocks noChangeAspect="1" noChangeArrowheads="1"/>
          </p:cNvPicPr>
          <p:nvPr/>
        </p:nvPicPr>
        <p:blipFill>
          <a:blip r:embed="rId2"/>
          <a:srcRect/>
          <a:stretch>
            <a:fillRect/>
          </a:stretch>
        </p:blipFill>
        <p:spPr bwMode="auto">
          <a:xfrm>
            <a:off x="4876800" y="3162300"/>
            <a:ext cx="4038600" cy="1714500"/>
          </a:xfrm>
          <a:prstGeom prst="rect">
            <a:avLst/>
          </a:prstGeom>
          <a:noFill/>
          <a:ln w="9525">
            <a:noFill/>
            <a:miter lim="800000"/>
            <a:headEnd/>
            <a:tailEnd/>
          </a:ln>
        </p:spPr>
      </p:pic>
      <p:sp>
        <p:nvSpPr>
          <p:cNvPr id="18437" name="Rectangle 5"/>
          <p:cNvSpPr>
            <a:spLocks noChangeArrowheads="1"/>
          </p:cNvSpPr>
          <p:nvPr/>
        </p:nvSpPr>
        <p:spPr bwMode="auto">
          <a:xfrm>
            <a:off x="304800" y="1219200"/>
            <a:ext cx="8382000" cy="2068513"/>
          </a:xfrm>
          <a:prstGeom prst="rect">
            <a:avLst/>
          </a:prstGeom>
          <a:noFill/>
          <a:ln w="9525">
            <a:noFill/>
            <a:miter lim="800000"/>
            <a:headEnd/>
            <a:tailEnd/>
          </a:ln>
        </p:spPr>
        <p:txBody>
          <a:bodyPr>
            <a:spAutoFit/>
          </a:bodyPr>
          <a:lstStyle/>
          <a:p>
            <a:pPr>
              <a:spcBef>
                <a:spcPct val="10000"/>
              </a:spcBef>
              <a:spcAft>
                <a:spcPct val="10000"/>
              </a:spcAft>
            </a:pPr>
            <a:r>
              <a:rPr lang="en-US"/>
              <a:t>Most practical chemical reactions involve two or more reactions that occur simultaneously. In such cases, it becomes necessary to apply the equilibrium criterion to all possible reactions that may occur in the reaction chamber. </a:t>
            </a:r>
          </a:p>
          <a:p>
            <a:pPr>
              <a:spcBef>
                <a:spcPct val="10000"/>
              </a:spcBef>
              <a:spcAft>
                <a:spcPct val="10000"/>
              </a:spcAft>
            </a:pPr>
            <a:r>
              <a:rPr lang="en-US"/>
              <a:t>     When a chemical species appears in more than one reaction, the application of the equilibrium criterion, together with the mass balance for each chemical species, results in a system of simultaneous equations from which the equilibrium composition can be determined.</a:t>
            </a:r>
          </a:p>
        </p:txBody>
      </p:sp>
      <p:sp>
        <p:nvSpPr>
          <p:cNvPr id="18438" name="Rectangle 6"/>
          <p:cNvSpPr>
            <a:spLocks noChangeArrowheads="1"/>
          </p:cNvSpPr>
          <p:nvPr/>
        </p:nvSpPr>
        <p:spPr bwMode="auto">
          <a:xfrm>
            <a:off x="304800" y="3373438"/>
            <a:ext cx="3886200" cy="2646362"/>
          </a:xfrm>
          <a:prstGeom prst="rect">
            <a:avLst/>
          </a:prstGeom>
          <a:noFill/>
          <a:ln w="9525">
            <a:noFill/>
            <a:miter lim="800000"/>
            <a:headEnd/>
            <a:tailEnd/>
          </a:ln>
        </p:spPr>
        <p:txBody>
          <a:bodyPr>
            <a:spAutoFit/>
          </a:bodyPr>
          <a:lstStyle/>
          <a:p>
            <a:pPr>
              <a:spcBef>
                <a:spcPct val="15000"/>
              </a:spcBef>
              <a:spcAft>
                <a:spcPct val="15000"/>
              </a:spcAft>
            </a:pPr>
            <a:r>
              <a:rPr lang="en-US"/>
              <a:t>A reacting system at a specified temperature and pressure achieves chemical equilibrium when its Gibbs function reaches a minimum value, that is, </a:t>
            </a:r>
            <a:r>
              <a:rPr lang="en-US">
                <a:solidFill>
                  <a:srgbClr val="CC00CC"/>
                </a:solidFill>
              </a:rPr>
              <a:t>(</a:t>
            </a:r>
            <a:r>
              <a:rPr lang="en-US" i="1">
                <a:solidFill>
                  <a:srgbClr val="CC00CC"/>
                </a:solidFill>
              </a:rPr>
              <a:t>dG</a:t>
            </a:r>
            <a:r>
              <a:rPr lang="en-US">
                <a:solidFill>
                  <a:srgbClr val="CC00CC"/>
                </a:solidFill>
              </a:rPr>
              <a:t>)</a:t>
            </a:r>
            <a:r>
              <a:rPr lang="en-US" i="1" baseline="-25000">
                <a:solidFill>
                  <a:srgbClr val="CC00CC"/>
                </a:solidFill>
              </a:rPr>
              <a:t>T</a:t>
            </a:r>
            <a:r>
              <a:rPr lang="en-US" baseline="-25000">
                <a:solidFill>
                  <a:srgbClr val="CC00CC"/>
                </a:solidFill>
              </a:rPr>
              <a:t>,</a:t>
            </a:r>
            <a:r>
              <a:rPr lang="en-US" i="1" baseline="-25000">
                <a:solidFill>
                  <a:srgbClr val="CC00CC"/>
                </a:solidFill>
              </a:rPr>
              <a:t>P</a:t>
            </a:r>
            <a:r>
              <a:rPr lang="en-US" i="1">
                <a:solidFill>
                  <a:srgbClr val="CC00CC"/>
                </a:solidFill>
              </a:rPr>
              <a:t> =</a:t>
            </a:r>
            <a:r>
              <a:rPr lang="en-US">
                <a:solidFill>
                  <a:srgbClr val="CC00CC"/>
                </a:solidFill>
              </a:rPr>
              <a:t> 0</a:t>
            </a:r>
            <a:r>
              <a:rPr lang="en-US"/>
              <a:t>. </a:t>
            </a:r>
          </a:p>
          <a:p>
            <a:pPr>
              <a:spcBef>
                <a:spcPct val="15000"/>
              </a:spcBef>
              <a:spcAft>
                <a:spcPct val="15000"/>
              </a:spcAft>
            </a:pPr>
            <a:r>
              <a:rPr lang="en-US"/>
              <a:t>     When two or more reactions are involved, this condition is satisfied only when </a:t>
            </a:r>
            <a:r>
              <a:rPr lang="en-US">
                <a:solidFill>
                  <a:srgbClr val="CC00CC"/>
                </a:solidFill>
              </a:rPr>
              <a:t>(</a:t>
            </a:r>
            <a:r>
              <a:rPr lang="en-US" i="1">
                <a:solidFill>
                  <a:srgbClr val="CC00CC"/>
                </a:solidFill>
              </a:rPr>
              <a:t>dG</a:t>
            </a:r>
            <a:r>
              <a:rPr lang="en-US">
                <a:solidFill>
                  <a:srgbClr val="CC00CC"/>
                </a:solidFill>
              </a:rPr>
              <a:t>)</a:t>
            </a:r>
            <a:r>
              <a:rPr lang="en-US" i="1" baseline="-25000">
                <a:solidFill>
                  <a:srgbClr val="CC00CC"/>
                </a:solidFill>
              </a:rPr>
              <a:t>T</a:t>
            </a:r>
            <a:r>
              <a:rPr lang="en-US" baseline="-25000">
                <a:solidFill>
                  <a:srgbClr val="CC00CC"/>
                </a:solidFill>
              </a:rPr>
              <a:t>,</a:t>
            </a:r>
            <a:r>
              <a:rPr lang="en-US" i="1" baseline="-25000">
                <a:solidFill>
                  <a:srgbClr val="CC00CC"/>
                </a:solidFill>
              </a:rPr>
              <a:t>P</a:t>
            </a:r>
            <a:r>
              <a:rPr lang="en-US" i="1">
                <a:solidFill>
                  <a:srgbClr val="CC00CC"/>
                </a:solidFill>
              </a:rPr>
              <a:t> =</a:t>
            </a:r>
            <a:r>
              <a:rPr lang="en-US">
                <a:solidFill>
                  <a:srgbClr val="CC00CC"/>
                </a:solidFill>
              </a:rPr>
              <a:t> 0</a:t>
            </a:r>
            <a:r>
              <a:rPr lang="en-US"/>
              <a:t> for each reaction.</a:t>
            </a:r>
          </a:p>
        </p:txBody>
      </p:sp>
      <p:pic>
        <p:nvPicPr>
          <p:cNvPr id="18439" name="Picture 8"/>
          <p:cNvPicPr>
            <a:picLocks noChangeAspect="1" noChangeArrowheads="1"/>
          </p:cNvPicPr>
          <p:nvPr/>
        </p:nvPicPr>
        <p:blipFill>
          <a:blip r:embed="rId3"/>
          <a:srcRect/>
          <a:stretch>
            <a:fillRect/>
          </a:stretch>
        </p:blipFill>
        <p:spPr bwMode="auto">
          <a:xfrm>
            <a:off x="4838700" y="4914900"/>
            <a:ext cx="4076700" cy="18669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Slayt Numarası Yer Tutucusu"/>
          <p:cNvSpPr>
            <a:spLocks noGrp="1"/>
          </p:cNvSpPr>
          <p:nvPr>
            <p:ph type="sldNum" sz="quarter" idx="12"/>
          </p:nvPr>
        </p:nvSpPr>
        <p:spPr>
          <a:noFill/>
        </p:spPr>
        <p:txBody>
          <a:bodyPr/>
          <a:lstStyle/>
          <a:p>
            <a:fld id="{749EE8D6-508D-4939-A0CA-0FD1E74A4184}" type="slidenum">
              <a:rPr lang="en-US" smtClean="0"/>
              <a:pPr/>
              <a:t>18</a:t>
            </a:fld>
            <a:endParaRPr lang="en-US" smtClean="0"/>
          </a:p>
        </p:txBody>
      </p:sp>
      <p:pic>
        <p:nvPicPr>
          <p:cNvPr id="19459" name="Picture 2"/>
          <p:cNvPicPr>
            <a:picLocks noChangeAspect="1" noChangeArrowheads="1"/>
          </p:cNvPicPr>
          <p:nvPr/>
        </p:nvPicPr>
        <p:blipFill>
          <a:blip r:embed="rId2"/>
          <a:srcRect/>
          <a:stretch>
            <a:fillRect/>
          </a:stretch>
        </p:blipFill>
        <p:spPr bwMode="auto">
          <a:xfrm>
            <a:off x="352425" y="76200"/>
            <a:ext cx="6810375" cy="1514475"/>
          </a:xfrm>
          <a:prstGeom prst="rect">
            <a:avLst/>
          </a:prstGeom>
          <a:noFill/>
          <a:ln w="9525">
            <a:noFill/>
            <a:miter lim="800000"/>
            <a:headEnd/>
            <a:tailEnd/>
          </a:ln>
        </p:spPr>
      </p:pic>
      <p:pic>
        <p:nvPicPr>
          <p:cNvPr id="19460" name="Picture 3"/>
          <p:cNvPicPr>
            <a:picLocks noChangeAspect="1" noChangeArrowheads="1"/>
          </p:cNvPicPr>
          <p:nvPr/>
        </p:nvPicPr>
        <p:blipFill>
          <a:blip r:embed="rId3"/>
          <a:srcRect/>
          <a:stretch>
            <a:fillRect/>
          </a:stretch>
        </p:blipFill>
        <p:spPr bwMode="auto">
          <a:xfrm>
            <a:off x="5334000" y="1600200"/>
            <a:ext cx="3543300" cy="2000250"/>
          </a:xfrm>
          <a:prstGeom prst="rect">
            <a:avLst/>
          </a:prstGeom>
          <a:noFill/>
          <a:ln w="9525">
            <a:noFill/>
            <a:miter lim="800000"/>
            <a:headEnd/>
            <a:tailEnd/>
          </a:ln>
        </p:spPr>
      </p:pic>
      <p:pic>
        <p:nvPicPr>
          <p:cNvPr id="19461" name="Picture 4"/>
          <p:cNvPicPr>
            <a:picLocks noChangeAspect="1" noChangeArrowheads="1"/>
          </p:cNvPicPr>
          <p:nvPr/>
        </p:nvPicPr>
        <p:blipFill>
          <a:blip r:embed="rId4"/>
          <a:srcRect/>
          <a:stretch>
            <a:fillRect/>
          </a:stretch>
        </p:blipFill>
        <p:spPr bwMode="auto">
          <a:xfrm>
            <a:off x="381000" y="1752600"/>
            <a:ext cx="4162425" cy="361950"/>
          </a:xfrm>
          <a:prstGeom prst="rect">
            <a:avLst/>
          </a:prstGeom>
          <a:noFill/>
          <a:ln w="9525">
            <a:noFill/>
            <a:miter lim="800000"/>
            <a:headEnd/>
            <a:tailEnd/>
          </a:ln>
        </p:spPr>
      </p:pic>
      <p:pic>
        <p:nvPicPr>
          <p:cNvPr id="19462" name="Picture 5"/>
          <p:cNvPicPr>
            <a:picLocks noChangeAspect="1" noChangeArrowheads="1"/>
          </p:cNvPicPr>
          <p:nvPr/>
        </p:nvPicPr>
        <p:blipFill>
          <a:blip r:embed="rId5"/>
          <a:srcRect/>
          <a:stretch>
            <a:fillRect/>
          </a:stretch>
        </p:blipFill>
        <p:spPr bwMode="auto">
          <a:xfrm>
            <a:off x="381000" y="2209800"/>
            <a:ext cx="4038600" cy="838200"/>
          </a:xfrm>
          <a:prstGeom prst="rect">
            <a:avLst/>
          </a:prstGeom>
          <a:noFill/>
          <a:ln w="9525">
            <a:noFill/>
            <a:miter lim="800000"/>
            <a:headEnd/>
            <a:tailEnd/>
          </a:ln>
        </p:spPr>
      </p:pic>
      <p:pic>
        <p:nvPicPr>
          <p:cNvPr id="19463" name="Picture 6"/>
          <p:cNvPicPr>
            <a:picLocks noChangeAspect="1" noChangeArrowheads="1"/>
          </p:cNvPicPr>
          <p:nvPr/>
        </p:nvPicPr>
        <p:blipFill>
          <a:blip r:embed="rId6"/>
          <a:srcRect/>
          <a:stretch>
            <a:fillRect/>
          </a:stretch>
        </p:blipFill>
        <p:spPr bwMode="auto">
          <a:xfrm>
            <a:off x="381000" y="3124200"/>
            <a:ext cx="3286125" cy="704850"/>
          </a:xfrm>
          <a:prstGeom prst="rect">
            <a:avLst/>
          </a:prstGeom>
          <a:noFill/>
          <a:ln w="9525">
            <a:noFill/>
            <a:miter lim="800000"/>
            <a:headEnd/>
            <a:tailEnd/>
          </a:ln>
        </p:spPr>
      </p:pic>
      <p:pic>
        <p:nvPicPr>
          <p:cNvPr id="19464" name="Picture 7"/>
          <p:cNvPicPr>
            <a:picLocks noChangeAspect="1" noChangeArrowheads="1"/>
          </p:cNvPicPr>
          <p:nvPr/>
        </p:nvPicPr>
        <p:blipFill>
          <a:blip r:embed="rId7"/>
          <a:srcRect/>
          <a:stretch>
            <a:fillRect/>
          </a:stretch>
        </p:blipFill>
        <p:spPr bwMode="auto">
          <a:xfrm>
            <a:off x="381000" y="3886200"/>
            <a:ext cx="3314700" cy="704850"/>
          </a:xfrm>
          <a:prstGeom prst="rect">
            <a:avLst/>
          </a:prstGeom>
          <a:noFill/>
          <a:ln w="9525">
            <a:noFill/>
            <a:miter lim="800000"/>
            <a:headEnd/>
            <a:tailEnd/>
          </a:ln>
        </p:spPr>
      </p:pic>
      <p:pic>
        <p:nvPicPr>
          <p:cNvPr id="19465" name="Picture 8"/>
          <p:cNvPicPr>
            <a:picLocks noChangeAspect="1" noChangeArrowheads="1"/>
          </p:cNvPicPr>
          <p:nvPr/>
        </p:nvPicPr>
        <p:blipFill>
          <a:blip r:embed="rId8"/>
          <a:srcRect/>
          <a:stretch>
            <a:fillRect/>
          </a:stretch>
        </p:blipFill>
        <p:spPr bwMode="auto">
          <a:xfrm>
            <a:off x="381000" y="4676775"/>
            <a:ext cx="3000375" cy="1419225"/>
          </a:xfrm>
          <a:prstGeom prst="rect">
            <a:avLst/>
          </a:prstGeom>
          <a:noFill/>
          <a:ln w="9525">
            <a:noFill/>
            <a:miter lim="800000"/>
            <a:headEnd/>
            <a:tailEnd/>
          </a:ln>
        </p:spPr>
      </p:pic>
      <p:pic>
        <p:nvPicPr>
          <p:cNvPr id="19466" name="Picture 2"/>
          <p:cNvPicPr>
            <a:picLocks noChangeAspect="1" noChangeArrowheads="1"/>
          </p:cNvPicPr>
          <p:nvPr/>
        </p:nvPicPr>
        <p:blipFill>
          <a:blip r:embed="rId9"/>
          <a:srcRect/>
          <a:stretch>
            <a:fillRect/>
          </a:stretch>
        </p:blipFill>
        <p:spPr bwMode="auto">
          <a:xfrm>
            <a:off x="4191000" y="3733800"/>
            <a:ext cx="4724400" cy="371475"/>
          </a:xfrm>
          <a:prstGeom prst="rect">
            <a:avLst/>
          </a:prstGeom>
          <a:noFill/>
          <a:ln w="9525">
            <a:noFill/>
            <a:miter lim="800000"/>
            <a:headEnd/>
            <a:tailEnd/>
          </a:ln>
        </p:spPr>
      </p:pic>
      <p:pic>
        <p:nvPicPr>
          <p:cNvPr id="19467" name="Picture 3"/>
          <p:cNvPicPr>
            <a:picLocks noChangeAspect="1" noChangeArrowheads="1"/>
          </p:cNvPicPr>
          <p:nvPr/>
        </p:nvPicPr>
        <p:blipFill>
          <a:blip r:embed="rId10"/>
          <a:srcRect/>
          <a:stretch>
            <a:fillRect/>
          </a:stretch>
        </p:blipFill>
        <p:spPr bwMode="auto">
          <a:xfrm>
            <a:off x="4191000" y="4191000"/>
            <a:ext cx="3619500" cy="1362075"/>
          </a:xfrm>
          <a:prstGeom prst="rect">
            <a:avLst/>
          </a:prstGeom>
          <a:noFill/>
          <a:ln w="9525">
            <a:noFill/>
            <a:miter lim="800000"/>
            <a:headEnd/>
            <a:tailEnd/>
          </a:ln>
        </p:spPr>
      </p:pic>
      <p:pic>
        <p:nvPicPr>
          <p:cNvPr id="19468" name="Picture 4"/>
          <p:cNvPicPr>
            <a:picLocks noChangeAspect="1" noChangeArrowheads="1"/>
          </p:cNvPicPr>
          <p:nvPr/>
        </p:nvPicPr>
        <p:blipFill>
          <a:blip r:embed="rId11"/>
          <a:srcRect/>
          <a:stretch>
            <a:fillRect/>
          </a:stretch>
        </p:blipFill>
        <p:spPr bwMode="auto">
          <a:xfrm>
            <a:off x="4191000" y="5619750"/>
            <a:ext cx="2305050" cy="628650"/>
          </a:xfrm>
          <a:prstGeom prst="rect">
            <a:avLst/>
          </a:prstGeom>
          <a:noFill/>
          <a:ln w="9525">
            <a:noFill/>
            <a:miter lim="800000"/>
            <a:headEnd/>
            <a:tailEnd/>
          </a:ln>
        </p:spPr>
      </p:pic>
      <p:pic>
        <p:nvPicPr>
          <p:cNvPr id="19469" name="Picture 5"/>
          <p:cNvPicPr>
            <a:picLocks noChangeAspect="1" noChangeArrowheads="1"/>
          </p:cNvPicPr>
          <p:nvPr/>
        </p:nvPicPr>
        <p:blipFill>
          <a:blip r:embed="rId12"/>
          <a:srcRect/>
          <a:stretch>
            <a:fillRect/>
          </a:stretch>
        </p:blipFill>
        <p:spPr bwMode="auto">
          <a:xfrm>
            <a:off x="4191000" y="6324600"/>
            <a:ext cx="4229100" cy="4286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3 Slayt Numarası Yer Tutucusu"/>
          <p:cNvSpPr>
            <a:spLocks noGrp="1"/>
          </p:cNvSpPr>
          <p:nvPr>
            <p:ph type="sldNum" sz="quarter" idx="12"/>
          </p:nvPr>
        </p:nvSpPr>
        <p:spPr>
          <a:noFill/>
        </p:spPr>
        <p:txBody>
          <a:bodyPr/>
          <a:lstStyle/>
          <a:p>
            <a:fld id="{1FA56070-35DB-4243-9CDF-8194B0DF18AF}" type="slidenum">
              <a:rPr lang="en-US" smtClean="0"/>
              <a:pPr/>
              <a:t>19</a:t>
            </a:fld>
            <a:endParaRPr lang="en-US" smtClean="0"/>
          </a:p>
        </p:txBody>
      </p:sp>
      <p:sp>
        <p:nvSpPr>
          <p:cNvPr id="20483" name="Rectangle 2"/>
          <p:cNvSpPr>
            <a:spLocks noChangeArrowheads="1"/>
          </p:cNvSpPr>
          <p:nvPr/>
        </p:nvSpPr>
        <p:spPr bwMode="auto">
          <a:xfrm>
            <a:off x="4800600" y="152400"/>
            <a:ext cx="3886200" cy="946150"/>
          </a:xfrm>
          <a:prstGeom prst="rect">
            <a:avLst/>
          </a:prstGeom>
          <a:solidFill>
            <a:srgbClr val="92D050"/>
          </a:solidFill>
          <a:ln w="9525">
            <a:noFill/>
            <a:miter lim="800000"/>
            <a:headEnd/>
            <a:tailEnd/>
          </a:ln>
        </p:spPr>
        <p:txBody>
          <a:bodyPr>
            <a:spAutoFit/>
          </a:bodyPr>
          <a:lstStyle/>
          <a:p>
            <a:r>
              <a:rPr lang="en-US" sz="2800" b="1">
                <a:solidFill>
                  <a:srgbClr val="C00000"/>
                </a:solidFill>
              </a:rPr>
              <a:t>VARIATION OF </a:t>
            </a:r>
            <a:r>
              <a:rPr lang="en-US" sz="2800" b="1" i="1">
                <a:solidFill>
                  <a:srgbClr val="C00000"/>
                </a:solidFill>
              </a:rPr>
              <a:t>K</a:t>
            </a:r>
            <a:r>
              <a:rPr lang="en-US" sz="2800" b="1" i="1" baseline="-25000">
                <a:solidFill>
                  <a:srgbClr val="C00000"/>
                </a:solidFill>
              </a:rPr>
              <a:t>P</a:t>
            </a:r>
            <a:r>
              <a:rPr lang="en-US" sz="2800" b="1" i="1">
                <a:solidFill>
                  <a:srgbClr val="C00000"/>
                </a:solidFill>
              </a:rPr>
              <a:t> </a:t>
            </a:r>
            <a:r>
              <a:rPr lang="en-US" sz="2800" b="1">
                <a:solidFill>
                  <a:srgbClr val="C00000"/>
                </a:solidFill>
              </a:rPr>
              <a:t>WITH TEMPERATURE</a:t>
            </a:r>
          </a:p>
        </p:txBody>
      </p:sp>
      <p:pic>
        <p:nvPicPr>
          <p:cNvPr id="20484" name="Picture 3"/>
          <p:cNvPicPr>
            <a:picLocks noChangeAspect="1" noChangeArrowheads="1"/>
          </p:cNvPicPr>
          <p:nvPr/>
        </p:nvPicPr>
        <p:blipFill>
          <a:blip r:embed="rId2"/>
          <a:srcRect/>
          <a:stretch>
            <a:fillRect/>
          </a:stretch>
        </p:blipFill>
        <p:spPr bwMode="auto">
          <a:xfrm>
            <a:off x="457200" y="381000"/>
            <a:ext cx="1968500" cy="673100"/>
          </a:xfrm>
          <a:prstGeom prst="rect">
            <a:avLst/>
          </a:prstGeom>
          <a:noFill/>
          <a:ln w="9525">
            <a:noFill/>
            <a:miter lim="800000"/>
            <a:headEnd/>
            <a:tailEnd/>
          </a:ln>
        </p:spPr>
      </p:pic>
      <p:pic>
        <p:nvPicPr>
          <p:cNvPr id="20485" name="Picture 5"/>
          <p:cNvPicPr>
            <a:picLocks noChangeAspect="1" noChangeArrowheads="1"/>
          </p:cNvPicPr>
          <p:nvPr/>
        </p:nvPicPr>
        <p:blipFill>
          <a:blip r:embed="rId3"/>
          <a:srcRect/>
          <a:stretch>
            <a:fillRect/>
          </a:stretch>
        </p:blipFill>
        <p:spPr bwMode="auto">
          <a:xfrm>
            <a:off x="457200" y="1143000"/>
            <a:ext cx="6757988" cy="523875"/>
          </a:xfrm>
          <a:prstGeom prst="rect">
            <a:avLst/>
          </a:prstGeom>
          <a:noFill/>
          <a:ln w="9525">
            <a:noFill/>
            <a:miter lim="800000"/>
            <a:headEnd/>
            <a:tailEnd/>
          </a:ln>
        </p:spPr>
      </p:pic>
      <p:pic>
        <p:nvPicPr>
          <p:cNvPr id="20486" name="Picture 6"/>
          <p:cNvPicPr>
            <a:picLocks noChangeAspect="1" noChangeArrowheads="1"/>
          </p:cNvPicPr>
          <p:nvPr/>
        </p:nvPicPr>
        <p:blipFill>
          <a:blip r:embed="rId4"/>
          <a:srcRect/>
          <a:stretch>
            <a:fillRect/>
          </a:stretch>
        </p:blipFill>
        <p:spPr bwMode="auto">
          <a:xfrm>
            <a:off x="457200" y="2514600"/>
            <a:ext cx="6757988" cy="1006475"/>
          </a:xfrm>
          <a:prstGeom prst="rect">
            <a:avLst/>
          </a:prstGeom>
          <a:noFill/>
          <a:ln w="9525">
            <a:noFill/>
            <a:miter lim="800000"/>
            <a:headEnd/>
            <a:tailEnd/>
          </a:ln>
        </p:spPr>
      </p:pic>
      <p:pic>
        <p:nvPicPr>
          <p:cNvPr id="20487" name="Picture 7"/>
          <p:cNvPicPr>
            <a:picLocks noChangeAspect="1" noChangeArrowheads="1"/>
          </p:cNvPicPr>
          <p:nvPr/>
        </p:nvPicPr>
        <p:blipFill>
          <a:blip r:embed="rId5"/>
          <a:srcRect/>
          <a:stretch>
            <a:fillRect/>
          </a:stretch>
        </p:blipFill>
        <p:spPr bwMode="auto">
          <a:xfrm>
            <a:off x="457200" y="1752600"/>
            <a:ext cx="5029200" cy="709613"/>
          </a:xfrm>
          <a:prstGeom prst="rect">
            <a:avLst/>
          </a:prstGeom>
          <a:noFill/>
          <a:ln w="9525">
            <a:noFill/>
            <a:miter lim="800000"/>
            <a:headEnd/>
            <a:tailEnd/>
          </a:ln>
        </p:spPr>
      </p:pic>
      <p:pic>
        <p:nvPicPr>
          <p:cNvPr id="20488" name="Picture 8"/>
          <p:cNvPicPr>
            <a:picLocks noChangeAspect="1" noChangeArrowheads="1"/>
          </p:cNvPicPr>
          <p:nvPr/>
        </p:nvPicPr>
        <p:blipFill>
          <a:blip r:embed="rId6"/>
          <a:srcRect/>
          <a:stretch>
            <a:fillRect/>
          </a:stretch>
        </p:blipFill>
        <p:spPr bwMode="auto">
          <a:xfrm>
            <a:off x="457200" y="3581400"/>
            <a:ext cx="3079750" cy="728663"/>
          </a:xfrm>
          <a:prstGeom prst="rect">
            <a:avLst/>
          </a:prstGeom>
          <a:noFill/>
          <a:ln w="9525">
            <a:noFill/>
            <a:miter lim="800000"/>
            <a:headEnd/>
            <a:tailEnd/>
          </a:ln>
        </p:spPr>
      </p:pic>
      <p:pic>
        <p:nvPicPr>
          <p:cNvPr id="20489" name="Picture 9"/>
          <p:cNvPicPr>
            <a:picLocks noChangeAspect="1" noChangeArrowheads="1"/>
          </p:cNvPicPr>
          <p:nvPr/>
        </p:nvPicPr>
        <p:blipFill>
          <a:blip r:embed="rId7"/>
          <a:srcRect/>
          <a:stretch>
            <a:fillRect/>
          </a:stretch>
        </p:blipFill>
        <p:spPr bwMode="auto">
          <a:xfrm>
            <a:off x="457200" y="4419600"/>
            <a:ext cx="5276850" cy="327025"/>
          </a:xfrm>
          <a:prstGeom prst="rect">
            <a:avLst/>
          </a:prstGeom>
          <a:noFill/>
          <a:ln w="9525">
            <a:noFill/>
            <a:miter lim="800000"/>
            <a:headEnd/>
            <a:tailEnd/>
          </a:ln>
        </p:spPr>
      </p:pic>
      <p:sp>
        <p:nvSpPr>
          <p:cNvPr id="20490" name="Rectangle 10"/>
          <p:cNvSpPr>
            <a:spLocks noChangeArrowheads="1"/>
          </p:cNvSpPr>
          <p:nvPr/>
        </p:nvSpPr>
        <p:spPr bwMode="auto">
          <a:xfrm>
            <a:off x="3505200" y="3657600"/>
            <a:ext cx="1371600" cy="641350"/>
          </a:xfrm>
          <a:prstGeom prst="rect">
            <a:avLst/>
          </a:prstGeom>
          <a:noFill/>
          <a:ln w="9525">
            <a:noFill/>
            <a:miter lim="800000"/>
            <a:headEnd/>
            <a:tailEnd/>
          </a:ln>
        </p:spPr>
        <p:txBody>
          <a:bodyPr>
            <a:spAutoFit/>
          </a:bodyPr>
          <a:lstStyle/>
          <a:p>
            <a:r>
              <a:rPr lang="en-US" b="1">
                <a:solidFill>
                  <a:srgbClr val="CC00CC"/>
                </a:solidFill>
              </a:rPr>
              <a:t>van’t Hoff equation</a:t>
            </a:r>
          </a:p>
        </p:txBody>
      </p:sp>
      <p:pic>
        <p:nvPicPr>
          <p:cNvPr id="20491" name="Picture 11"/>
          <p:cNvPicPr>
            <a:picLocks noChangeAspect="1" noChangeArrowheads="1"/>
          </p:cNvPicPr>
          <p:nvPr/>
        </p:nvPicPr>
        <p:blipFill>
          <a:blip r:embed="rId8"/>
          <a:srcRect/>
          <a:stretch>
            <a:fillRect/>
          </a:stretch>
        </p:blipFill>
        <p:spPr bwMode="auto">
          <a:xfrm>
            <a:off x="2743200" y="4827588"/>
            <a:ext cx="2462213" cy="735012"/>
          </a:xfrm>
          <a:prstGeom prst="rect">
            <a:avLst/>
          </a:prstGeom>
          <a:noFill/>
          <a:ln w="9525">
            <a:noFill/>
            <a:miter lim="800000"/>
            <a:headEnd/>
            <a:tailEnd/>
          </a:ln>
        </p:spPr>
      </p:pic>
      <p:sp>
        <p:nvSpPr>
          <p:cNvPr id="20492" name="Text Box 12"/>
          <p:cNvSpPr txBox="1">
            <a:spLocks noChangeArrowheads="1"/>
          </p:cNvSpPr>
          <p:nvPr/>
        </p:nvSpPr>
        <p:spPr bwMode="auto">
          <a:xfrm>
            <a:off x="457200" y="4876800"/>
            <a:ext cx="2438400" cy="641350"/>
          </a:xfrm>
          <a:prstGeom prst="rect">
            <a:avLst/>
          </a:prstGeom>
          <a:noFill/>
          <a:ln w="9525">
            <a:noFill/>
            <a:miter lim="800000"/>
            <a:headEnd/>
            <a:tailEnd/>
          </a:ln>
        </p:spPr>
        <p:txBody>
          <a:bodyPr>
            <a:spAutoFit/>
          </a:bodyPr>
          <a:lstStyle/>
          <a:p>
            <a:pPr>
              <a:spcBef>
                <a:spcPct val="50000"/>
              </a:spcBef>
            </a:pPr>
            <a:r>
              <a:rPr lang="en-US"/>
              <a:t>Taking         constant and integrating </a:t>
            </a:r>
          </a:p>
        </p:txBody>
      </p:sp>
      <p:pic>
        <p:nvPicPr>
          <p:cNvPr id="20493" name="Picture 13"/>
          <p:cNvPicPr>
            <a:picLocks noChangeAspect="1" noChangeArrowheads="1"/>
          </p:cNvPicPr>
          <p:nvPr/>
        </p:nvPicPr>
        <p:blipFill>
          <a:blip r:embed="rId9"/>
          <a:srcRect/>
          <a:stretch>
            <a:fillRect/>
          </a:stretch>
        </p:blipFill>
        <p:spPr bwMode="auto">
          <a:xfrm>
            <a:off x="1336675" y="4876800"/>
            <a:ext cx="339725" cy="357188"/>
          </a:xfrm>
          <a:prstGeom prst="rect">
            <a:avLst/>
          </a:prstGeom>
          <a:noFill/>
          <a:ln w="9525">
            <a:noFill/>
            <a:miter lim="800000"/>
            <a:headEnd/>
            <a:tailEnd/>
          </a:ln>
        </p:spPr>
      </p:pic>
      <p:sp>
        <p:nvSpPr>
          <p:cNvPr id="20494" name="Rectangle 15"/>
          <p:cNvSpPr>
            <a:spLocks noChangeArrowheads="1"/>
          </p:cNvSpPr>
          <p:nvPr/>
        </p:nvSpPr>
        <p:spPr bwMode="auto">
          <a:xfrm>
            <a:off x="2438400" y="228600"/>
            <a:ext cx="2057400" cy="914400"/>
          </a:xfrm>
          <a:prstGeom prst="rect">
            <a:avLst/>
          </a:prstGeom>
          <a:noFill/>
          <a:ln w="9525">
            <a:noFill/>
            <a:miter lim="800000"/>
            <a:headEnd/>
            <a:tailEnd/>
          </a:ln>
        </p:spPr>
        <p:txBody>
          <a:bodyPr>
            <a:spAutoFit/>
          </a:bodyPr>
          <a:lstStyle/>
          <a:p>
            <a:r>
              <a:rPr lang="en-US">
                <a:solidFill>
                  <a:srgbClr val="CC00CC"/>
                </a:solidFill>
              </a:rPr>
              <a:t>the equilibrium constant </a:t>
            </a:r>
            <a:r>
              <a:rPr lang="en-US" i="1">
                <a:solidFill>
                  <a:srgbClr val="CC00CC"/>
                </a:solidFill>
              </a:rPr>
              <a:t>K</a:t>
            </a:r>
            <a:r>
              <a:rPr lang="en-US" i="1" baseline="-25000">
                <a:solidFill>
                  <a:srgbClr val="CC00CC"/>
                </a:solidFill>
              </a:rPr>
              <a:t>P </a:t>
            </a:r>
            <a:r>
              <a:rPr lang="en-US">
                <a:solidFill>
                  <a:srgbClr val="CC00CC"/>
                </a:solidFill>
              </a:rPr>
              <a:t>of an ideal gas</a:t>
            </a:r>
          </a:p>
        </p:txBody>
      </p:sp>
      <p:sp>
        <p:nvSpPr>
          <p:cNvPr id="20495" name="Rectangle 16"/>
          <p:cNvSpPr>
            <a:spLocks noChangeArrowheads="1"/>
          </p:cNvSpPr>
          <p:nvPr/>
        </p:nvSpPr>
        <p:spPr bwMode="auto">
          <a:xfrm>
            <a:off x="228600" y="5562600"/>
            <a:ext cx="8305800" cy="1190625"/>
          </a:xfrm>
          <a:prstGeom prst="rect">
            <a:avLst/>
          </a:prstGeom>
          <a:noFill/>
          <a:ln w="9525">
            <a:noFill/>
            <a:miter lim="800000"/>
            <a:headEnd/>
            <a:tailEnd/>
          </a:ln>
        </p:spPr>
        <p:txBody>
          <a:bodyPr>
            <a:spAutoFit/>
          </a:bodyPr>
          <a:lstStyle/>
          <a:p>
            <a:r>
              <a:rPr lang="en-US"/>
              <a:t>This equation provides a means of calculating the        of a reaction from a knowledge of </a:t>
            </a:r>
            <a:r>
              <a:rPr lang="en-US" i="1"/>
              <a:t>K</a:t>
            </a:r>
            <a:r>
              <a:rPr lang="en-US" i="1" baseline="-25000"/>
              <a:t>P</a:t>
            </a:r>
            <a:r>
              <a:rPr lang="en-US"/>
              <a:t>, which is easier to determine. </a:t>
            </a:r>
            <a:r>
              <a:rPr lang="en-US">
                <a:solidFill>
                  <a:srgbClr val="3333FF"/>
                </a:solidFill>
              </a:rPr>
              <a:t>Also, it shows that exothermic reactions such as combustion processes are less complete at higher temperatures since </a:t>
            </a:r>
            <a:r>
              <a:rPr lang="en-US" i="1">
                <a:solidFill>
                  <a:srgbClr val="3333FF"/>
                </a:solidFill>
              </a:rPr>
              <a:t>K</a:t>
            </a:r>
            <a:r>
              <a:rPr lang="en-US" i="1" baseline="-25000">
                <a:solidFill>
                  <a:srgbClr val="3333FF"/>
                </a:solidFill>
              </a:rPr>
              <a:t>P</a:t>
            </a:r>
            <a:r>
              <a:rPr lang="en-US" i="1">
                <a:solidFill>
                  <a:srgbClr val="3333FF"/>
                </a:solidFill>
              </a:rPr>
              <a:t> </a:t>
            </a:r>
            <a:r>
              <a:rPr lang="en-US">
                <a:solidFill>
                  <a:srgbClr val="3333FF"/>
                </a:solidFill>
              </a:rPr>
              <a:t>decreases with temperature for such reactions.</a:t>
            </a:r>
          </a:p>
        </p:txBody>
      </p:sp>
      <p:pic>
        <p:nvPicPr>
          <p:cNvPr id="20496" name="Picture 17"/>
          <p:cNvPicPr>
            <a:picLocks noChangeAspect="1" noChangeArrowheads="1"/>
          </p:cNvPicPr>
          <p:nvPr/>
        </p:nvPicPr>
        <p:blipFill>
          <a:blip r:embed="rId9"/>
          <a:srcRect/>
          <a:stretch>
            <a:fillRect/>
          </a:stretch>
        </p:blipFill>
        <p:spPr bwMode="auto">
          <a:xfrm>
            <a:off x="5410200" y="5562600"/>
            <a:ext cx="339725" cy="357188"/>
          </a:xfrm>
          <a:prstGeom prst="rect">
            <a:avLst/>
          </a:prstGeom>
          <a:noFill/>
          <a:ln w="9525">
            <a:noFill/>
            <a:miter lim="800000"/>
            <a:headEnd/>
            <a:tailEnd/>
          </a:ln>
        </p:spPr>
      </p:pic>
      <p:pic>
        <p:nvPicPr>
          <p:cNvPr id="20497" name="Picture 18"/>
          <p:cNvPicPr>
            <a:picLocks noChangeAspect="1" noChangeArrowheads="1"/>
          </p:cNvPicPr>
          <p:nvPr/>
        </p:nvPicPr>
        <p:blipFill>
          <a:blip r:embed="rId10"/>
          <a:srcRect/>
          <a:stretch>
            <a:fillRect/>
          </a:stretch>
        </p:blipFill>
        <p:spPr bwMode="auto">
          <a:xfrm>
            <a:off x="6162675" y="3543300"/>
            <a:ext cx="2295525" cy="20193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Slayt Numarası Yer Tutucusu"/>
          <p:cNvSpPr>
            <a:spLocks noGrp="1"/>
          </p:cNvSpPr>
          <p:nvPr>
            <p:ph type="sldNum" sz="quarter" idx="12"/>
          </p:nvPr>
        </p:nvSpPr>
        <p:spPr>
          <a:noFill/>
        </p:spPr>
        <p:txBody>
          <a:bodyPr/>
          <a:lstStyle/>
          <a:p>
            <a:fld id="{8DC9302E-DA0A-44B7-8770-532ED7D8B64E}" type="slidenum">
              <a:rPr lang="en-US" smtClean="0"/>
              <a:pPr/>
              <a:t>2</a:t>
            </a:fld>
            <a:endParaRPr lang="en-US" smtClean="0"/>
          </a:p>
        </p:txBody>
      </p:sp>
      <p:sp>
        <p:nvSpPr>
          <p:cNvPr id="3075" name="Rectangle 2"/>
          <p:cNvSpPr>
            <a:spLocks noChangeArrowheads="1"/>
          </p:cNvSpPr>
          <p:nvPr/>
        </p:nvSpPr>
        <p:spPr bwMode="auto">
          <a:xfrm>
            <a:off x="736600" y="228600"/>
            <a:ext cx="2235200" cy="579438"/>
          </a:xfrm>
          <a:prstGeom prst="rect">
            <a:avLst/>
          </a:prstGeom>
          <a:noFill/>
          <a:ln w="9525">
            <a:noFill/>
            <a:miter lim="800000"/>
            <a:headEnd/>
            <a:tailEnd/>
          </a:ln>
        </p:spPr>
        <p:txBody>
          <a:bodyPr wrap="none">
            <a:spAutoFit/>
          </a:bodyPr>
          <a:lstStyle/>
          <a:p>
            <a:r>
              <a:rPr lang="en-US" sz="3200" b="1">
                <a:solidFill>
                  <a:srgbClr val="C00000"/>
                </a:solidFill>
              </a:rPr>
              <a:t>Objectives</a:t>
            </a:r>
          </a:p>
        </p:txBody>
      </p:sp>
      <p:sp>
        <p:nvSpPr>
          <p:cNvPr id="3076" name="Rectangle 3"/>
          <p:cNvSpPr>
            <a:spLocks noChangeArrowheads="1"/>
          </p:cNvSpPr>
          <p:nvPr/>
        </p:nvSpPr>
        <p:spPr bwMode="auto">
          <a:xfrm>
            <a:off x="457200" y="914400"/>
            <a:ext cx="8229600" cy="5340350"/>
          </a:xfrm>
          <a:prstGeom prst="rect">
            <a:avLst/>
          </a:prstGeom>
          <a:noFill/>
          <a:ln w="9525">
            <a:noFill/>
            <a:miter lim="800000"/>
            <a:headEnd/>
            <a:tailEnd/>
          </a:ln>
        </p:spPr>
        <p:txBody>
          <a:bodyPr>
            <a:spAutoFit/>
          </a:bodyPr>
          <a:lstStyle/>
          <a:p>
            <a:pPr marL="342900" indent="-342900">
              <a:spcBef>
                <a:spcPct val="20000"/>
              </a:spcBef>
              <a:spcAft>
                <a:spcPct val="20000"/>
              </a:spcAft>
              <a:buClr>
                <a:srgbClr val="FF0000"/>
              </a:buClr>
              <a:buFontTx/>
              <a:buChar char="•"/>
            </a:pPr>
            <a:r>
              <a:rPr lang="en-US" sz="1900"/>
              <a:t>Develop the equilibrium criterion for reacting systems based on the second law of thermodynamics.</a:t>
            </a:r>
          </a:p>
          <a:p>
            <a:pPr marL="342900" indent="-342900">
              <a:spcBef>
                <a:spcPct val="20000"/>
              </a:spcBef>
              <a:spcAft>
                <a:spcPct val="20000"/>
              </a:spcAft>
              <a:buClr>
                <a:srgbClr val="FF0000"/>
              </a:buClr>
              <a:buFontTx/>
              <a:buChar char="•"/>
            </a:pPr>
            <a:r>
              <a:rPr lang="en-US" sz="1900">
                <a:solidFill>
                  <a:srgbClr val="CC00CC"/>
                </a:solidFill>
              </a:rPr>
              <a:t>Develop a general criterion for chemical equilibrium applicable to any reacting system based on minimizing the Gibbs function for the system.</a:t>
            </a:r>
          </a:p>
          <a:p>
            <a:pPr marL="342900" indent="-342900">
              <a:spcBef>
                <a:spcPct val="20000"/>
              </a:spcBef>
              <a:spcAft>
                <a:spcPct val="20000"/>
              </a:spcAft>
              <a:buClr>
                <a:srgbClr val="FF0000"/>
              </a:buClr>
              <a:buFontTx/>
              <a:buChar char="•"/>
            </a:pPr>
            <a:r>
              <a:rPr lang="en-US" sz="1900"/>
              <a:t>Define and evaluate the chemical equilibrium constant. </a:t>
            </a:r>
          </a:p>
          <a:p>
            <a:pPr marL="342900" indent="-342900">
              <a:spcBef>
                <a:spcPct val="20000"/>
              </a:spcBef>
              <a:spcAft>
                <a:spcPct val="20000"/>
              </a:spcAft>
              <a:buClr>
                <a:srgbClr val="FF0000"/>
              </a:buClr>
              <a:buFontTx/>
              <a:buChar char="•"/>
            </a:pPr>
            <a:r>
              <a:rPr lang="en-US" sz="1900">
                <a:solidFill>
                  <a:srgbClr val="CC00CC"/>
                </a:solidFill>
              </a:rPr>
              <a:t>Apply the general criterion for chemical equilibrium analysis to reacting ideal-gas mixtures.</a:t>
            </a:r>
          </a:p>
          <a:p>
            <a:pPr marL="342900" indent="-342900">
              <a:spcBef>
                <a:spcPct val="20000"/>
              </a:spcBef>
              <a:spcAft>
                <a:spcPct val="20000"/>
              </a:spcAft>
              <a:buClr>
                <a:srgbClr val="FF0000"/>
              </a:buClr>
              <a:buFontTx/>
              <a:buChar char="•"/>
            </a:pPr>
            <a:r>
              <a:rPr lang="en-US" sz="1900"/>
              <a:t>Apply the general criterion for chemical equilibrium analysis to simultaneous reactions.</a:t>
            </a:r>
          </a:p>
          <a:p>
            <a:pPr marL="342900" indent="-342900">
              <a:spcBef>
                <a:spcPct val="20000"/>
              </a:spcBef>
              <a:spcAft>
                <a:spcPct val="20000"/>
              </a:spcAft>
              <a:buClr>
                <a:srgbClr val="FF0000"/>
              </a:buClr>
              <a:buFontTx/>
              <a:buChar char="•"/>
            </a:pPr>
            <a:r>
              <a:rPr lang="en-US" sz="1900">
                <a:solidFill>
                  <a:srgbClr val="CC00CC"/>
                </a:solidFill>
              </a:rPr>
              <a:t>Relate the chemical equilibrium constant to the enthalpy of reaction.</a:t>
            </a:r>
          </a:p>
          <a:p>
            <a:pPr marL="342900" indent="-342900">
              <a:spcBef>
                <a:spcPct val="20000"/>
              </a:spcBef>
              <a:spcAft>
                <a:spcPct val="20000"/>
              </a:spcAft>
              <a:buClr>
                <a:srgbClr val="FF0000"/>
              </a:buClr>
              <a:buFontTx/>
              <a:buChar char="•"/>
            </a:pPr>
            <a:r>
              <a:rPr lang="en-US" sz="1900"/>
              <a:t>Establish the phase equilibrium for nonreacting systems in terms of the specific Gibbs function of the phases of a pure substance.</a:t>
            </a:r>
          </a:p>
          <a:p>
            <a:pPr marL="342900" indent="-342900">
              <a:spcBef>
                <a:spcPct val="20000"/>
              </a:spcBef>
              <a:spcAft>
                <a:spcPct val="20000"/>
              </a:spcAft>
              <a:buClr>
                <a:srgbClr val="FF0000"/>
              </a:buClr>
              <a:buFontTx/>
              <a:buChar char="•"/>
            </a:pPr>
            <a:r>
              <a:rPr lang="en-US" sz="1900">
                <a:solidFill>
                  <a:srgbClr val="CC00CC"/>
                </a:solidFill>
              </a:rPr>
              <a:t>Apply the Gibbs phase rule to determine the number of independent variables associated with a multicomponent, multiphase system.</a:t>
            </a:r>
          </a:p>
          <a:p>
            <a:pPr marL="342900" indent="-342900">
              <a:spcBef>
                <a:spcPct val="20000"/>
              </a:spcBef>
              <a:spcAft>
                <a:spcPct val="20000"/>
              </a:spcAft>
              <a:buClr>
                <a:srgbClr val="FF0000"/>
              </a:buClr>
              <a:buFontTx/>
              <a:buChar char="•"/>
            </a:pPr>
            <a:r>
              <a:rPr lang="en-US" sz="1900"/>
              <a:t>Apply Henry’s law and Raoult’s law for gases dissolved in liquids.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Slayt Numarası Yer Tutucusu"/>
          <p:cNvSpPr>
            <a:spLocks noGrp="1"/>
          </p:cNvSpPr>
          <p:nvPr>
            <p:ph type="sldNum" sz="quarter" idx="12"/>
          </p:nvPr>
        </p:nvSpPr>
        <p:spPr>
          <a:noFill/>
        </p:spPr>
        <p:txBody>
          <a:bodyPr/>
          <a:lstStyle/>
          <a:p>
            <a:fld id="{487220EB-E10F-4983-845A-FD86D3E23E54}" type="slidenum">
              <a:rPr lang="en-US" smtClean="0"/>
              <a:pPr/>
              <a:t>20</a:t>
            </a:fld>
            <a:endParaRPr lang="en-US" smtClean="0"/>
          </a:p>
        </p:txBody>
      </p:sp>
      <p:sp>
        <p:nvSpPr>
          <p:cNvPr id="21507" name="Rectangle 5"/>
          <p:cNvSpPr>
            <a:spLocks noChangeArrowheads="1"/>
          </p:cNvSpPr>
          <p:nvPr/>
        </p:nvSpPr>
        <p:spPr bwMode="auto">
          <a:xfrm>
            <a:off x="5486400" y="2133600"/>
            <a:ext cx="2895600" cy="2530475"/>
          </a:xfrm>
          <a:prstGeom prst="rect">
            <a:avLst/>
          </a:prstGeom>
          <a:noFill/>
          <a:ln w="9525">
            <a:noFill/>
            <a:miter lim="800000"/>
            <a:headEnd/>
            <a:tailEnd/>
          </a:ln>
        </p:spPr>
        <p:txBody>
          <a:bodyPr>
            <a:spAutoFit/>
          </a:bodyPr>
          <a:lstStyle/>
          <a:p>
            <a:r>
              <a:rPr lang="tr-TR" sz="2000">
                <a:solidFill>
                  <a:srgbClr val="3333FF"/>
                </a:solidFill>
              </a:rPr>
              <a:t>E</a:t>
            </a:r>
            <a:r>
              <a:rPr lang="en-US" sz="2000">
                <a:solidFill>
                  <a:srgbClr val="3333FF"/>
                </a:solidFill>
              </a:rPr>
              <a:t>xothermic reactions such as combustion processes are less complete at higher temperatures since </a:t>
            </a:r>
            <a:r>
              <a:rPr lang="en-US" sz="2000" i="1">
                <a:solidFill>
                  <a:srgbClr val="3333FF"/>
                </a:solidFill>
              </a:rPr>
              <a:t>K</a:t>
            </a:r>
            <a:r>
              <a:rPr lang="en-US" sz="2000" i="1" baseline="-25000">
                <a:solidFill>
                  <a:srgbClr val="3333FF"/>
                </a:solidFill>
              </a:rPr>
              <a:t>P</a:t>
            </a:r>
            <a:r>
              <a:rPr lang="en-US" sz="2000" i="1">
                <a:solidFill>
                  <a:srgbClr val="3333FF"/>
                </a:solidFill>
              </a:rPr>
              <a:t> </a:t>
            </a:r>
            <a:r>
              <a:rPr lang="en-US" sz="2000">
                <a:solidFill>
                  <a:srgbClr val="3333FF"/>
                </a:solidFill>
              </a:rPr>
              <a:t>decreases with temperature for such reactions.</a:t>
            </a:r>
          </a:p>
        </p:txBody>
      </p:sp>
      <p:pic>
        <p:nvPicPr>
          <p:cNvPr id="21508" name="Picture 6"/>
          <p:cNvPicPr>
            <a:picLocks noChangeAspect="1" noChangeArrowheads="1"/>
          </p:cNvPicPr>
          <p:nvPr/>
        </p:nvPicPr>
        <p:blipFill>
          <a:blip r:embed="rId2"/>
          <a:srcRect/>
          <a:stretch>
            <a:fillRect/>
          </a:stretch>
        </p:blipFill>
        <p:spPr bwMode="auto">
          <a:xfrm>
            <a:off x="5486400" y="762000"/>
            <a:ext cx="3276600" cy="996950"/>
          </a:xfrm>
          <a:prstGeom prst="rect">
            <a:avLst/>
          </a:prstGeom>
          <a:noFill/>
          <a:ln w="9525">
            <a:noFill/>
            <a:miter lim="800000"/>
            <a:headEnd/>
            <a:tailEnd/>
          </a:ln>
        </p:spPr>
      </p:pic>
      <p:pic>
        <p:nvPicPr>
          <p:cNvPr id="21509" name="Picture 6"/>
          <p:cNvPicPr>
            <a:picLocks noChangeAspect="1" noChangeArrowheads="1"/>
          </p:cNvPicPr>
          <p:nvPr/>
        </p:nvPicPr>
        <p:blipFill>
          <a:blip r:embed="rId3"/>
          <a:srcRect/>
          <a:stretch>
            <a:fillRect/>
          </a:stretch>
        </p:blipFill>
        <p:spPr bwMode="auto">
          <a:xfrm>
            <a:off x="457200" y="762000"/>
            <a:ext cx="4791075" cy="541972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Slayt Numarası Yer Tutucusu"/>
          <p:cNvSpPr>
            <a:spLocks noGrp="1"/>
          </p:cNvSpPr>
          <p:nvPr>
            <p:ph type="sldNum" sz="quarter" idx="12"/>
          </p:nvPr>
        </p:nvSpPr>
        <p:spPr>
          <a:noFill/>
        </p:spPr>
        <p:txBody>
          <a:bodyPr/>
          <a:lstStyle/>
          <a:p>
            <a:fld id="{A24B5C9D-790E-45CA-A1D8-5704B743D859}" type="slidenum">
              <a:rPr lang="en-US" smtClean="0"/>
              <a:pPr/>
              <a:t>21</a:t>
            </a:fld>
            <a:endParaRPr lang="en-US" smtClean="0"/>
          </a:p>
        </p:txBody>
      </p:sp>
      <p:pic>
        <p:nvPicPr>
          <p:cNvPr id="22531" name="Picture 2"/>
          <p:cNvPicPr>
            <a:picLocks noChangeAspect="1" noChangeArrowheads="1"/>
          </p:cNvPicPr>
          <p:nvPr/>
        </p:nvPicPr>
        <p:blipFill>
          <a:blip r:embed="rId2"/>
          <a:srcRect/>
          <a:stretch>
            <a:fillRect/>
          </a:stretch>
        </p:blipFill>
        <p:spPr bwMode="auto">
          <a:xfrm>
            <a:off x="1328738" y="28575"/>
            <a:ext cx="6443662" cy="1201738"/>
          </a:xfrm>
          <a:prstGeom prst="rect">
            <a:avLst/>
          </a:prstGeom>
          <a:noFill/>
          <a:ln w="9525">
            <a:noFill/>
            <a:miter lim="800000"/>
            <a:headEnd/>
            <a:tailEnd/>
          </a:ln>
        </p:spPr>
      </p:pic>
      <p:pic>
        <p:nvPicPr>
          <p:cNvPr id="22532" name="Picture 3"/>
          <p:cNvPicPr>
            <a:picLocks noChangeAspect="1" noChangeArrowheads="1"/>
          </p:cNvPicPr>
          <p:nvPr/>
        </p:nvPicPr>
        <p:blipFill>
          <a:blip r:embed="rId3"/>
          <a:srcRect/>
          <a:stretch>
            <a:fillRect/>
          </a:stretch>
        </p:blipFill>
        <p:spPr bwMode="auto">
          <a:xfrm>
            <a:off x="1704975" y="1247775"/>
            <a:ext cx="5457825" cy="1206500"/>
          </a:xfrm>
          <a:prstGeom prst="rect">
            <a:avLst/>
          </a:prstGeom>
          <a:noFill/>
          <a:ln w="9525">
            <a:noFill/>
            <a:miter lim="800000"/>
            <a:headEnd/>
            <a:tailEnd/>
          </a:ln>
        </p:spPr>
      </p:pic>
      <p:pic>
        <p:nvPicPr>
          <p:cNvPr id="22533" name="Picture 4"/>
          <p:cNvPicPr>
            <a:picLocks noChangeAspect="1" noChangeArrowheads="1"/>
          </p:cNvPicPr>
          <p:nvPr/>
        </p:nvPicPr>
        <p:blipFill>
          <a:blip r:embed="rId4"/>
          <a:srcRect/>
          <a:stretch>
            <a:fillRect/>
          </a:stretch>
        </p:blipFill>
        <p:spPr bwMode="auto">
          <a:xfrm>
            <a:off x="1781175" y="2514600"/>
            <a:ext cx="5305425" cy="1260475"/>
          </a:xfrm>
          <a:prstGeom prst="rect">
            <a:avLst/>
          </a:prstGeom>
          <a:noFill/>
          <a:ln w="9525">
            <a:noFill/>
            <a:miter lim="800000"/>
            <a:headEnd/>
            <a:tailEnd/>
          </a:ln>
        </p:spPr>
      </p:pic>
      <p:pic>
        <p:nvPicPr>
          <p:cNvPr id="22534" name="Picture 5"/>
          <p:cNvPicPr>
            <a:picLocks noChangeAspect="1" noChangeArrowheads="1"/>
          </p:cNvPicPr>
          <p:nvPr/>
        </p:nvPicPr>
        <p:blipFill>
          <a:blip r:embed="rId5"/>
          <a:srcRect/>
          <a:stretch>
            <a:fillRect/>
          </a:stretch>
        </p:blipFill>
        <p:spPr bwMode="auto">
          <a:xfrm>
            <a:off x="1447800" y="3875088"/>
            <a:ext cx="6148388" cy="2906712"/>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3 Slayt Numarası Yer Tutucusu"/>
          <p:cNvSpPr>
            <a:spLocks noGrp="1"/>
          </p:cNvSpPr>
          <p:nvPr>
            <p:ph type="sldNum" sz="quarter" idx="12"/>
          </p:nvPr>
        </p:nvSpPr>
        <p:spPr>
          <a:noFill/>
        </p:spPr>
        <p:txBody>
          <a:bodyPr/>
          <a:lstStyle/>
          <a:p>
            <a:fld id="{63231948-1B20-4871-A1A0-D5E5B0568599}" type="slidenum">
              <a:rPr lang="en-US" smtClean="0"/>
              <a:pPr/>
              <a:t>22</a:t>
            </a:fld>
            <a:endParaRPr lang="en-US" smtClean="0"/>
          </a:p>
        </p:txBody>
      </p:sp>
      <p:sp>
        <p:nvSpPr>
          <p:cNvPr id="23555" name="Rectangle 2"/>
          <p:cNvSpPr>
            <a:spLocks noChangeArrowheads="1"/>
          </p:cNvSpPr>
          <p:nvPr/>
        </p:nvSpPr>
        <p:spPr bwMode="auto">
          <a:xfrm>
            <a:off x="4876800" y="493713"/>
            <a:ext cx="2590800" cy="954087"/>
          </a:xfrm>
          <a:prstGeom prst="rect">
            <a:avLst/>
          </a:prstGeom>
          <a:solidFill>
            <a:srgbClr val="92D050"/>
          </a:solidFill>
          <a:ln w="9525">
            <a:noFill/>
            <a:miter lim="800000"/>
            <a:headEnd/>
            <a:tailEnd/>
          </a:ln>
        </p:spPr>
        <p:txBody>
          <a:bodyPr>
            <a:spAutoFit/>
          </a:bodyPr>
          <a:lstStyle/>
          <a:p>
            <a:r>
              <a:rPr lang="en-US" sz="2800" b="1">
                <a:solidFill>
                  <a:srgbClr val="C00000"/>
                </a:solidFill>
              </a:rPr>
              <a:t>PHASE EQUILIBRIUM</a:t>
            </a:r>
          </a:p>
        </p:txBody>
      </p:sp>
      <p:sp>
        <p:nvSpPr>
          <p:cNvPr id="23556" name="Rectangle 5"/>
          <p:cNvSpPr>
            <a:spLocks noChangeArrowheads="1"/>
          </p:cNvSpPr>
          <p:nvPr/>
        </p:nvSpPr>
        <p:spPr bwMode="auto">
          <a:xfrm>
            <a:off x="304800" y="369888"/>
            <a:ext cx="4419600" cy="5908675"/>
          </a:xfrm>
          <a:prstGeom prst="rect">
            <a:avLst/>
          </a:prstGeom>
          <a:noFill/>
          <a:ln w="9525">
            <a:noFill/>
            <a:miter lim="800000"/>
            <a:headEnd/>
            <a:tailEnd/>
          </a:ln>
        </p:spPr>
        <p:txBody>
          <a:bodyPr>
            <a:spAutoFit/>
          </a:bodyPr>
          <a:lstStyle/>
          <a:p>
            <a:pPr>
              <a:spcBef>
                <a:spcPct val="10000"/>
              </a:spcBef>
              <a:spcAft>
                <a:spcPct val="10000"/>
              </a:spcAft>
            </a:pPr>
            <a:r>
              <a:rPr lang="en-US"/>
              <a:t>There is a driving force between the two phases of a substance that forces the mass to transform from one phase to another. </a:t>
            </a:r>
          </a:p>
          <a:p>
            <a:pPr>
              <a:spcBef>
                <a:spcPct val="10000"/>
              </a:spcBef>
              <a:spcAft>
                <a:spcPct val="10000"/>
              </a:spcAft>
            </a:pPr>
            <a:r>
              <a:rPr lang="en-US">
                <a:solidFill>
                  <a:srgbClr val="CC00CC"/>
                </a:solidFill>
              </a:rPr>
              <a:t>The magnitude of this force depends, among other things, on the relative concentrations of the two phases.</a:t>
            </a:r>
            <a:r>
              <a:rPr lang="en-US"/>
              <a:t> </a:t>
            </a:r>
          </a:p>
          <a:p>
            <a:pPr>
              <a:spcBef>
                <a:spcPct val="10000"/>
              </a:spcBef>
              <a:spcAft>
                <a:spcPct val="10000"/>
              </a:spcAft>
            </a:pPr>
            <a:r>
              <a:rPr lang="en-US"/>
              <a:t>A wet T-shirt dries much quicker in dry air than it does in humid air. </a:t>
            </a:r>
          </a:p>
          <a:p>
            <a:pPr>
              <a:spcBef>
                <a:spcPct val="10000"/>
              </a:spcBef>
              <a:spcAft>
                <a:spcPct val="10000"/>
              </a:spcAft>
            </a:pPr>
            <a:r>
              <a:rPr lang="en-US">
                <a:solidFill>
                  <a:srgbClr val="CC00CC"/>
                </a:solidFill>
              </a:rPr>
              <a:t>In fact, it does not dry at all if the relative humidity of the environment is 100%.</a:t>
            </a:r>
            <a:r>
              <a:rPr lang="en-US"/>
              <a:t> </a:t>
            </a:r>
          </a:p>
          <a:p>
            <a:pPr>
              <a:spcBef>
                <a:spcPct val="10000"/>
              </a:spcBef>
              <a:spcAft>
                <a:spcPct val="10000"/>
              </a:spcAft>
            </a:pPr>
            <a:r>
              <a:rPr lang="en-US"/>
              <a:t>In this case, there is no transformation from the liquid phase to the vapor phase, and the two phases are in </a:t>
            </a:r>
            <a:r>
              <a:rPr lang="en-US" b="1">
                <a:solidFill>
                  <a:srgbClr val="3333FF"/>
                </a:solidFill>
              </a:rPr>
              <a:t>phase equilibrium</a:t>
            </a:r>
            <a:r>
              <a:rPr lang="en-US"/>
              <a:t>. </a:t>
            </a:r>
          </a:p>
          <a:p>
            <a:pPr>
              <a:spcBef>
                <a:spcPct val="10000"/>
              </a:spcBef>
              <a:spcAft>
                <a:spcPct val="10000"/>
              </a:spcAft>
            </a:pPr>
            <a:r>
              <a:rPr lang="en-US">
                <a:solidFill>
                  <a:srgbClr val="CC00CC"/>
                </a:solidFill>
              </a:rPr>
              <a:t>The conditions of phase equilibrium change if the temperature or the pressure is changed.</a:t>
            </a:r>
            <a:r>
              <a:rPr lang="en-US"/>
              <a:t> </a:t>
            </a:r>
          </a:p>
          <a:p>
            <a:pPr>
              <a:spcBef>
                <a:spcPct val="10000"/>
              </a:spcBef>
              <a:spcAft>
                <a:spcPct val="10000"/>
              </a:spcAft>
            </a:pPr>
            <a:r>
              <a:rPr lang="en-US"/>
              <a:t>Therefore, we examine phase equilibrium at a specified temperature and pressure.</a:t>
            </a:r>
          </a:p>
        </p:txBody>
      </p:sp>
      <p:pic>
        <p:nvPicPr>
          <p:cNvPr id="23557" name="Picture 7"/>
          <p:cNvPicPr>
            <a:picLocks noChangeAspect="1" noChangeArrowheads="1"/>
          </p:cNvPicPr>
          <p:nvPr/>
        </p:nvPicPr>
        <p:blipFill>
          <a:blip r:embed="rId2"/>
          <a:srcRect/>
          <a:stretch>
            <a:fillRect/>
          </a:stretch>
        </p:blipFill>
        <p:spPr bwMode="auto">
          <a:xfrm>
            <a:off x="4876800" y="1885950"/>
            <a:ext cx="3810000" cy="40576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a:noFill/>
        </p:spPr>
        <p:txBody>
          <a:bodyPr/>
          <a:lstStyle/>
          <a:p>
            <a:fld id="{7CA5CD3E-2B24-4BD0-8948-BE1DFAA7C1C2}" type="slidenum">
              <a:rPr lang="en-US" smtClean="0"/>
              <a:pPr/>
              <a:t>23</a:t>
            </a:fld>
            <a:endParaRPr lang="en-US" smtClean="0"/>
          </a:p>
        </p:txBody>
      </p:sp>
      <p:sp>
        <p:nvSpPr>
          <p:cNvPr id="24579" name="Rectangle 2"/>
          <p:cNvSpPr>
            <a:spLocks noChangeArrowheads="1"/>
          </p:cNvSpPr>
          <p:nvPr/>
        </p:nvSpPr>
        <p:spPr bwMode="auto">
          <a:xfrm>
            <a:off x="381000" y="228600"/>
            <a:ext cx="3581400" cy="1200150"/>
          </a:xfrm>
          <a:prstGeom prst="rect">
            <a:avLst/>
          </a:prstGeom>
          <a:noFill/>
          <a:ln w="9525">
            <a:noFill/>
            <a:miter lim="800000"/>
            <a:headEnd/>
            <a:tailEnd/>
          </a:ln>
        </p:spPr>
        <p:txBody>
          <a:bodyPr>
            <a:spAutoFit/>
          </a:bodyPr>
          <a:lstStyle/>
          <a:p>
            <a:r>
              <a:rPr lang="en-US" sz="2400" b="1">
                <a:solidFill>
                  <a:srgbClr val="FF3300"/>
                </a:solidFill>
              </a:rPr>
              <a:t>Phase Equilibrium for a Single-Component System</a:t>
            </a:r>
          </a:p>
        </p:txBody>
      </p:sp>
      <p:sp>
        <p:nvSpPr>
          <p:cNvPr id="24580" name="Rectangle 14"/>
          <p:cNvSpPr>
            <a:spLocks noChangeArrowheads="1"/>
          </p:cNvSpPr>
          <p:nvPr/>
        </p:nvSpPr>
        <p:spPr bwMode="auto">
          <a:xfrm>
            <a:off x="152400" y="6064250"/>
            <a:ext cx="8458200" cy="641350"/>
          </a:xfrm>
          <a:prstGeom prst="rect">
            <a:avLst/>
          </a:prstGeom>
          <a:noFill/>
          <a:ln w="9525">
            <a:noFill/>
            <a:miter lim="800000"/>
            <a:headEnd/>
            <a:tailEnd/>
          </a:ln>
        </p:spPr>
        <p:txBody>
          <a:bodyPr>
            <a:spAutoFit/>
          </a:bodyPr>
          <a:lstStyle/>
          <a:p>
            <a:r>
              <a:rPr lang="en-US"/>
              <a:t>At the triple point, the specific Gibbs functions of all three phases are equal to each other. </a:t>
            </a:r>
            <a:r>
              <a:rPr lang="en-US">
                <a:solidFill>
                  <a:srgbClr val="CC00CC"/>
                </a:solidFill>
              </a:rPr>
              <a:t>The Gibbs function difference is the driving force for phase change.</a:t>
            </a:r>
          </a:p>
        </p:txBody>
      </p:sp>
      <p:pic>
        <p:nvPicPr>
          <p:cNvPr id="24581" name="Picture 17"/>
          <p:cNvPicPr>
            <a:picLocks noChangeAspect="1" noChangeArrowheads="1"/>
          </p:cNvPicPr>
          <p:nvPr/>
        </p:nvPicPr>
        <p:blipFill>
          <a:blip r:embed="rId2"/>
          <a:srcRect/>
          <a:stretch>
            <a:fillRect/>
          </a:stretch>
        </p:blipFill>
        <p:spPr bwMode="auto">
          <a:xfrm>
            <a:off x="381000" y="1504950"/>
            <a:ext cx="4114800" cy="3752850"/>
          </a:xfrm>
          <a:prstGeom prst="rect">
            <a:avLst/>
          </a:prstGeom>
          <a:noFill/>
          <a:ln w="9525">
            <a:noFill/>
            <a:miter lim="800000"/>
            <a:headEnd/>
            <a:tailEnd/>
          </a:ln>
        </p:spPr>
      </p:pic>
      <p:pic>
        <p:nvPicPr>
          <p:cNvPr id="24582" name="Picture 5"/>
          <p:cNvPicPr>
            <a:picLocks noChangeAspect="1" noChangeArrowheads="1"/>
          </p:cNvPicPr>
          <p:nvPr/>
        </p:nvPicPr>
        <p:blipFill>
          <a:blip r:embed="rId3"/>
          <a:srcRect/>
          <a:stretch>
            <a:fillRect/>
          </a:stretch>
        </p:blipFill>
        <p:spPr bwMode="auto">
          <a:xfrm>
            <a:off x="4833938" y="1050925"/>
            <a:ext cx="1795462" cy="320675"/>
          </a:xfrm>
          <a:prstGeom prst="rect">
            <a:avLst/>
          </a:prstGeom>
          <a:noFill/>
          <a:ln w="9525">
            <a:noFill/>
            <a:miter lim="800000"/>
            <a:headEnd/>
            <a:tailEnd/>
          </a:ln>
        </p:spPr>
      </p:pic>
      <p:pic>
        <p:nvPicPr>
          <p:cNvPr id="24583" name="Picture 6"/>
          <p:cNvPicPr>
            <a:picLocks noChangeAspect="1" noChangeArrowheads="1"/>
          </p:cNvPicPr>
          <p:nvPr/>
        </p:nvPicPr>
        <p:blipFill>
          <a:blip r:embed="rId4"/>
          <a:srcRect/>
          <a:stretch>
            <a:fillRect/>
          </a:stretch>
        </p:blipFill>
        <p:spPr bwMode="auto">
          <a:xfrm>
            <a:off x="4806950" y="2373313"/>
            <a:ext cx="2660650" cy="369887"/>
          </a:xfrm>
          <a:prstGeom prst="rect">
            <a:avLst/>
          </a:prstGeom>
          <a:noFill/>
          <a:ln w="9525">
            <a:noFill/>
            <a:miter lim="800000"/>
            <a:headEnd/>
            <a:tailEnd/>
          </a:ln>
        </p:spPr>
      </p:pic>
      <p:pic>
        <p:nvPicPr>
          <p:cNvPr id="24584" name="Picture 7"/>
          <p:cNvPicPr>
            <a:picLocks noChangeAspect="1" noChangeArrowheads="1"/>
          </p:cNvPicPr>
          <p:nvPr/>
        </p:nvPicPr>
        <p:blipFill>
          <a:blip r:embed="rId5"/>
          <a:srcRect/>
          <a:stretch>
            <a:fillRect/>
          </a:stretch>
        </p:blipFill>
        <p:spPr bwMode="auto">
          <a:xfrm>
            <a:off x="4800600" y="3733800"/>
            <a:ext cx="2438400" cy="406400"/>
          </a:xfrm>
          <a:prstGeom prst="rect">
            <a:avLst/>
          </a:prstGeom>
          <a:noFill/>
          <a:ln w="9525">
            <a:noFill/>
            <a:miter lim="800000"/>
            <a:headEnd/>
            <a:tailEnd/>
          </a:ln>
        </p:spPr>
      </p:pic>
      <p:sp>
        <p:nvSpPr>
          <p:cNvPr id="24585" name="Rectangle 9"/>
          <p:cNvSpPr>
            <a:spLocks noChangeArrowheads="1"/>
          </p:cNvSpPr>
          <p:nvPr/>
        </p:nvSpPr>
        <p:spPr bwMode="auto">
          <a:xfrm>
            <a:off x="4648200" y="304800"/>
            <a:ext cx="4267200" cy="646113"/>
          </a:xfrm>
          <a:prstGeom prst="rect">
            <a:avLst/>
          </a:prstGeom>
          <a:noFill/>
          <a:ln w="9525">
            <a:noFill/>
            <a:miter lim="800000"/>
            <a:headEnd/>
            <a:tailEnd/>
          </a:ln>
        </p:spPr>
        <p:txBody>
          <a:bodyPr>
            <a:spAutoFit/>
          </a:bodyPr>
          <a:lstStyle/>
          <a:p>
            <a:r>
              <a:rPr lang="en-US"/>
              <a:t>The total Gibbs function of the mixture in the figure is</a:t>
            </a:r>
          </a:p>
        </p:txBody>
      </p:sp>
      <p:sp>
        <p:nvSpPr>
          <p:cNvPr id="24586" name="Rectangle 10"/>
          <p:cNvSpPr>
            <a:spLocks noChangeArrowheads="1"/>
          </p:cNvSpPr>
          <p:nvPr/>
        </p:nvSpPr>
        <p:spPr bwMode="auto">
          <a:xfrm>
            <a:off x="4648200" y="1447800"/>
            <a:ext cx="4083050" cy="923925"/>
          </a:xfrm>
          <a:prstGeom prst="rect">
            <a:avLst/>
          </a:prstGeom>
          <a:noFill/>
          <a:ln w="9525">
            <a:noFill/>
            <a:miter lim="800000"/>
            <a:headEnd/>
            <a:tailEnd/>
          </a:ln>
        </p:spPr>
        <p:txBody>
          <a:bodyPr>
            <a:spAutoFit/>
          </a:bodyPr>
          <a:lstStyle/>
          <a:p>
            <a:r>
              <a:rPr lang="en-US"/>
              <a:t>If during a disturbance a differential amount of liquid </a:t>
            </a:r>
            <a:r>
              <a:rPr lang="en-US" i="1"/>
              <a:t>dm</a:t>
            </a:r>
            <a:r>
              <a:rPr lang="en-US" i="1" baseline="-25000"/>
              <a:t>f</a:t>
            </a:r>
            <a:r>
              <a:rPr lang="en-US" i="1"/>
              <a:t> </a:t>
            </a:r>
            <a:r>
              <a:rPr lang="en-US"/>
              <a:t>evaporates at constant </a:t>
            </a:r>
            <a:r>
              <a:rPr lang="en-US" i="1"/>
              <a:t>T</a:t>
            </a:r>
            <a:r>
              <a:rPr lang="en-US"/>
              <a:t> and </a:t>
            </a:r>
            <a:r>
              <a:rPr lang="en-US" i="1"/>
              <a:t>P</a:t>
            </a:r>
            <a:r>
              <a:rPr lang="en-US"/>
              <a:t>, </a:t>
            </a:r>
          </a:p>
        </p:txBody>
      </p:sp>
      <p:sp>
        <p:nvSpPr>
          <p:cNvPr id="24587" name="Rectangle 11"/>
          <p:cNvSpPr>
            <a:spLocks noChangeArrowheads="1"/>
          </p:cNvSpPr>
          <p:nvPr/>
        </p:nvSpPr>
        <p:spPr bwMode="auto">
          <a:xfrm>
            <a:off x="4692650" y="2787650"/>
            <a:ext cx="4298950" cy="923925"/>
          </a:xfrm>
          <a:prstGeom prst="rect">
            <a:avLst/>
          </a:prstGeom>
          <a:noFill/>
          <a:ln w="9525">
            <a:noFill/>
            <a:miter lim="800000"/>
            <a:headEnd/>
            <a:tailEnd/>
          </a:ln>
        </p:spPr>
        <p:txBody>
          <a:bodyPr>
            <a:spAutoFit/>
          </a:bodyPr>
          <a:lstStyle/>
          <a:p>
            <a:r>
              <a:rPr lang="en-US"/>
              <a:t>At equilibrium, (</a:t>
            </a:r>
            <a:r>
              <a:rPr lang="en-US" i="1"/>
              <a:t>dG</a:t>
            </a:r>
            <a:r>
              <a:rPr lang="en-US"/>
              <a:t>)</a:t>
            </a:r>
            <a:r>
              <a:rPr lang="en-US" i="1" baseline="-25000"/>
              <a:t>T</a:t>
            </a:r>
            <a:r>
              <a:rPr lang="en-US" baseline="-25000"/>
              <a:t>,</a:t>
            </a:r>
            <a:r>
              <a:rPr lang="en-US" i="1" baseline="-25000"/>
              <a:t>P</a:t>
            </a:r>
            <a:r>
              <a:rPr lang="en-US" i="1"/>
              <a:t> =</a:t>
            </a:r>
            <a:r>
              <a:rPr lang="en-US"/>
              <a:t> 0. Also from the conservation of mass, </a:t>
            </a:r>
            <a:r>
              <a:rPr lang="en-US" i="1"/>
              <a:t>dm</a:t>
            </a:r>
            <a:r>
              <a:rPr lang="en-US" i="1" baseline="-25000"/>
              <a:t>g</a:t>
            </a:r>
            <a:r>
              <a:rPr lang="en-US" i="1"/>
              <a:t> =</a:t>
            </a:r>
            <a:r>
              <a:rPr lang="en-US"/>
              <a:t> </a:t>
            </a:r>
            <a:r>
              <a:rPr lang="en-US">
                <a:sym typeface="Symbol" pitchFamily="18" charset="2"/>
              </a:rPr>
              <a:t></a:t>
            </a:r>
            <a:r>
              <a:rPr lang="en-US"/>
              <a:t> </a:t>
            </a:r>
            <a:r>
              <a:rPr lang="en-US" i="1"/>
              <a:t>dm</a:t>
            </a:r>
            <a:r>
              <a:rPr lang="en-US" i="1" baseline="-25000"/>
              <a:t>f</a:t>
            </a:r>
            <a:r>
              <a:rPr lang="en-US"/>
              <a:t>. Substituting, </a:t>
            </a:r>
          </a:p>
        </p:txBody>
      </p:sp>
      <p:sp>
        <p:nvSpPr>
          <p:cNvPr id="24588" name="Rectangle 12"/>
          <p:cNvSpPr>
            <a:spLocks noChangeArrowheads="1"/>
          </p:cNvSpPr>
          <p:nvPr/>
        </p:nvSpPr>
        <p:spPr bwMode="auto">
          <a:xfrm>
            <a:off x="4648200" y="4154488"/>
            <a:ext cx="4222750" cy="646112"/>
          </a:xfrm>
          <a:prstGeom prst="rect">
            <a:avLst/>
          </a:prstGeom>
          <a:noFill/>
          <a:ln w="9525">
            <a:noFill/>
            <a:miter lim="800000"/>
            <a:headEnd/>
            <a:tailEnd/>
          </a:ln>
        </p:spPr>
        <p:txBody>
          <a:bodyPr>
            <a:spAutoFit/>
          </a:bodyPr>
          <a:lstStyle/>
          <a:p>
            <a:r>
              <a:rPr lang="en-US"/>
              <a:t>which must be equal to zero at equilibrium. It yields</a:t>
            </a:r>
          </a:p>
        </p:txBody>
      </p:sp>
      <p:sp>
        <p:nvSpPr>
          <p:cNvPr id="24589" name="Rectangle 13"/>
          <p:cNvSpPr>
            <a:spLocks noChangeArrowheads="1"/>
          </p:cNvSpPr>
          <p:nvPr/>
        </p:nvSpPr>
        <p:spPr bwMode="auto">
          <a:xfrm>
            <a:off x="152400" y="5373688"/>
            <a:ext cx="7270750" cy="646112"/>
          </a:xfrm>
          <a:prstGeom prst="rect">
            <a:avLst/>
          </a:prstGeom>
          <a:noFill/>
          <a:ln w="9525">
            <a:noFill/>
            <a:miter lim="800000"/>
            <a:headEnd/>
            <a:tailEnd/>
          </a:ln>
        </p:spPr>
        <p:txBody>
          <a:bodyPr>
            <a:spAutoFit/>
          </a:bodyPr>
          <a:lstStyle/>
          <a:p>
            <a:r>
              <a:rPr lang="en-US">
                <a:solidFill>
                  <a:srgbClr val="CC00CC"/>
                </a:solidFill>
              </a:rPr>
              <a:t>The two phases of a pure substance are in equilibrium when each phase has the same value of specific Gibbs function.</a:t>
            </a:r>
            <a:r>
              <a:rPr lang="en-US"/>
              <a:t> </a:t>
            </a:r>
          </a:p>
        </p:txBody>
      </p:sp>
      <p:pic>
        <p:nvPicPr>
          <p:cNvPr id="24590" name="Picture 15"/>
          <p:cNvPicPr>
            <a:picLocks noChangeAspect="1" noChangeArrowheads="1"/>
          </p:cNvPicPr>
          <p:nvPr/>
        </p:nvPicPr>
        <p:blipFill>
          <a:blip r:embed="rId6"/>
          <a:srcRect/>
          <a:stretch>
            <a:fillRect/>
          </a:stretch>
        </p:blipFill>
        <p:spPr bwMode="auto">
          <a:xfrm>
            <a:off x="4811713" y="4838700"/>
            <a:ext cx="1055687" cy="4191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Slayt Numarası Yer Tutucusu"/>
          <p:cNvSpPr>
            <a:spLocks noGrp="1"/>
          </p:cNvSpPr>
          <p:nvPr>
            <p:ph type="sldNum" sz="quarter" idx="12"/>
          </p:nvPr>
        </p:nvSpPr>
        <p:spPr>
          <a:noFill/>
        </p:spPr>
        <p:txBody>
          <a:bodyPr/>
          <a:lstStyle/>
          <a:p>
            <a:fld id="{7D72B46B-E927-467E-9F96-F19C3054C762}" type="slidenum">
              <a:rPr lang="en-US" smtClean="0"/>
              <a:pPr/>
              <a:t>24</a:t>
            </a:fld>
            <a:endParaRPr lang="en-US" smtClean="0"/>
          </a:p>
        </p:txBody>
      </p:sp>
      <p:pic>
        <p:nvPicPr>
          <p:cNvPr id="25603" name="Picture 2"/>
          <p:cNvPicPr>
            <a:picLocks noChangeAspect="1" noChangeArrowheads="1"/>
          </p:cNvPicPr>
          <p:nvPr/>
        </p:nvPicPr>
        <p:blipFill>
          <a:blip r:embed="rId2"/>
          <a:srcRect/>
          <a:stretch>
            <a:fillRect/>
          </a:stretch>
        </p:blipFill>
        <p:spPr bwMode="auto">
          <a:xfrm>
            <a:off x="1038225" y="481013"/>
            <a:ext cx="7067550" cy="589597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3 Slayt Numarası Yer Tutucusu"/>
          <p:cNvSpPr>
            <a:spLocks noGrp="1"/>
          </p:cNvSpPr>
          <p:nvPr>
            <p:ph type="sldNum" sz="quarter" idx="12"/>
          </p:nvPr>
        </p:nvSpPr>
        <p:spPr>
          <a:noFill/>
        </p:spPr>
        <p:txBody>
          <a:bodyPr/>
          <a:lstStyle/>
          <a:p>
            <a:fld id="{B167F121-A618-40BA-80E4-151F6F6F1ECC}" type="slidenum">
              <a:rPr lang="en-US" smtClean="0"/>
              <a:pPr/>
              <a:t>25</a:t>
            </a:fld>
            <a:endParaRPr lang="en-US" smtClean="0"/>
          </a:p>
        </p:txBody>
      </p:sp>
      <p:sp>
        <p:nvSpPr>
          <p:cNvPr id="26627" name="Rectangle 2"/>
          <p:cNvSpPr>
            <a:spLocks noChangeArrowheads="1"/>
          </p:cNvSpPr>
          <p:nvPr/>
        </p:nvSpPr>
        <p:spPr bwMode="auto">
          <a:xfrm>
            <a:off x="381000" y="228600"/>
            <a:ext cx="2452688" cy="457200"/>
          </a:xfrm>
          <a:prstGeom prst="rect">
            <a:avLst/>
          </a:prstGeom>
          <a:noFill/>
          <a:ln w="9525">
            <a:noFill/>
            <a:miter lim="800000"/>
            <a:headEnd/>
            <a:tailEnd/>
          </a:ln>
        </p:spPr>
        <p:txBody>
          <a:bodyPr wrap="none">
            <a:spAutoFit/>
          </a:bodyPr>
          <a:lstStyle/>
          <a:p>
            <a:r>
              <a:rPr lang="en-US" sz="2400" b="1">
                <a:solidFill>
                  <a:srgbClr val="FF3300"/>
                </a:solidFill>
              </a:rPr>
              <a:t>The Phase Rule</a:t>
            </a:r>
          </a:p>
        </p:txBody>
      </p:sp>
      <p:sp>
        <p:nvSpPr>
          <p:cNvPr id="26628" name="Rectangle 5"/>
          <p:cNvSpPr>
            <a:spLocks noChangeArrowheads="1"/>
          </p:cNvSpPr>
          <p:nvPr/>
        </p:nvSpPr>
        <p:spPr bwMode="auto">
          <a:xfrm>
            <a:off x="76200" y="762000"/>
            <a:ext cx="4876800" cy="2085975"/>
          </a:xfrm>
          <a:prstGeom prst="rect">
            <a:avLst/>
          </a:prstGeom>
          <a:noFill/>
          <a:ln w="9525">
            <a:noFill/>
            <a:miter lim="800000"/>
            <a:headEnd/>
            <a:tailEnd/>
          </a:ln>
        </p:spPr>
        <p:txBody>
          <a:bodyPr>
            <a:spAutoFit/>
          </a:bodyPr>
          <a:lstStyle/>
          <a:p>
            <a:pPr>
              <a:spcBef>
                <a:spcPct val="10000"/>
              </a:spcBef>
              <a:spcAft>
                <a:spcPct val="10000"/>
              </a:spcAft>
            </a:pPr>
            <a:r>
              <a:rPr lang="en-US"/>
              <a:t>A  single-component two-phase system has one independent property, which may be taken to be the temperature or the pressure.</a:t>
            </a:r>
          </a:p>
          <a:p>
            <a:pPr>
              <a:spcBef>
                <a:spcPct val="10000"/>
              </a:spcBef>
              <a:spcAft>
                <a:spcPct val="10000"/>
              </a:spcAft>
            </a:pPr>
            <a:r>
              <a:rPr lang="en-US"/>
              <a:t>    In general, the number of independent variables associated with a multicomponent, multiphase system is given by the </a:t>
            </a:r>
            <a:r>
              <a:rPr lang="en-US" b="1">
                <a:solidFill>
                  <a:srgbClr val="CC00CC"/>
                </a:solidFill>
              </a:rPr>
              <a:t>Gibbs phase rule</a:t>
            </a:r>
            <a:r>
              <a:rPr lang="en-US"/>
              <a:t>:</a:t>
            </a:r>
          </a:p>
        </p:txBody>
      </p:sp>
      <p:pic>
        <p:nvPicPr>
          <p:cNvPr id="26629" name="Picture 6"/>
          <p:cNvPicPr>
            <a:picLocks noChangeAspect="1" noChangeArrowheads="1"/>
          </p:cNvPicPr>
          <p:nvPr/>
        </p:nvPicPr>
        <p:blipFill>
          <a:blip r:embed="rId2"/>
          <a:srcRect/>
          <a:stretch>
            <a:fillRect/>
          </a:stretch>
        </p:blipFill>
        <p:spPr bwMode="auto">
          <a:xfrm>
            <a:off x="793750" y="2895600"/>
            <a:ext cx="2635250" cy="401638"/>
          </a:xfrm>
          <a:prstGeom prst="rect">
            <a:avLst/>
          </a:prstGeom>
          <a:noFill/>
          <a:ln w="9525">
            <a:noFill/>
            <a:miter lim="800000"/>
            <a:headEnd/>
            <a:tailEnd/>
          </a:ln>
        </p:spPr>
      </p:pic>
      <p:sp>
        <p:nvSpPr>
          <p:cNvPr id="26630" name="Rectangle 7"/>
          <p:cNvSpPr>
            <a:spLocks noChangeArrowheads="1"/>
          </p:cNvSpPr>
          <p:nvPr/>
        </p:nvSpPr>
        <p:spPr bwMode="auto">
          <a:xfrm>
            <a:off x="228600" y="3429000"/>
            <a:ext cx="4648200" cy="877888"/>
          </a:xfrm>
          <a:prstGeom prst="rect">
            <a:avLst/>
          </a:prstGeom>
          <a:noFill/>
          <a:ln w="9525">
            <a:noFill/>
            <a:miter lim="800000"/>
            <a:headEnd/>
            <a:tailEnd/>
          </a:ln>
        </p:spPr>
        <p:txBody>
          <a:bodyPr>
            <a:spAutoFit/>
          </a:bodyPr>
          <a:lstStyle/>
          <a:p>
            <a:r>
              <a:rPr lang="en-US" sz="1700">
                <a:solidFill>
                  <a:srgbClr val="3333FF"/>
                </a:solidFill>
              </a:rPr>
              <a:t>IV = number of independent variables</a:t>
            </a:r>
          </a:p>
          <a:p>
            <a:r>
              <a:rPr lang="en-US" sz="1700" i="1">
                <a:solidFill>
                  <a:srgbClr val="3333FF"/>
                </a:solidFill>
              </a:rPr>
              <a:t>C =</a:t>
            </a:r>
            <a:r>
              <a:rPr lang="en-US" sz="1700">
                <a:solidFill>
                  <a:srgbClr val="3333FF"/>
                </a:solidFill>
              </a:rPr>
              <a:t> number of components</a:t>
            </a:r>
          </a:p>
          <a:p>
            <a:r>
              <a:rPr lang="en-US" sz="1700">
                <a:solidFill>
                  <a:srgbClr val="3333FF"/>
                </a:solidFill>
              </a:rPr>
              <a:t>PH = number of phases present in equilibrium.</a:t>
            </a:r>
          </a:p>
        </p:txBody>
      </p:sp>
      <p:sp>
        <p:nvSpPr>
          <p:cNvPr id="26631" name="Rectangle 8"/>
          <p:cNvSpPr>
            <a:spLocks noChangeArrowheads="1"/>
          </p:cNvSpPr>
          <p:nvPr/>
        </p:nvSpPr>
        <p:spPr bwMode="auto">
          <a:xfrm>
            <a:off x="152400" y="4419600"/>
            <a:ext cx="4876800" cy="2343150"/>
          </a:xfrm>
          <a:prstGeom prst="rect">
            <a:avLst/>
          </a:prstGeom>
          <a:noFill/>
          <a:ln w="9525">
            <a:noFill/>
            <a:miter lim="800000"/>
            <a:headEnd/>
            <a:tailEnd/>
          </a:ln>
        </p:spPr>
        <p:txBody>
          <a:bodyPr>
            <a:spAutoFit/>
          </a:bodyPr>
          <a:lstStyle/>
          <a:p>
            <a:pPr>
              <a:spcBef>
                <a:spcPct val="10000"/>
              </a:spcBef>
              <a:spcAft>
                <a:spcPct val="10000"/>
              </a:spcAft>
            </a:pPr>
            <a:r>
              <a:rPr lang="en-US" b="1">
                <a:solidFill>
                  <a:srgbClr val="CC00CC"/>
                </a:solidFill>
              </a:rPr>
              <a:t>Example 1:</a:t>
            </a:r>
            <a:r>
              <a:rPr lang="en-US"/>
              <a:t> At the triple point, PH = 3 and thus IV = 0. That is, none of the properties of a pure substance at the triple point can be varied.</a:t>
            </a:r>
          </a:p>
          <a:p>
            <a:pPr>
              <a:spcBef>
                <a:spcPct val="10000"/>
              </a:spcBef>
              <a:spcAft>
                <a:spcPct val="10000"/>
              </a:spcAft>
            </a:pPr>
            <a:r>
              <a:rPr lang="en-US" b="1">
                <a:solidFill>
                  <a:srgbClr val="CC00CC"/>
                </a:solidFill>
              </a:rPr>
              <a:t>Example 2:</a:t>
            </a:r>
            <a:r>
              <a:rPr lang="en-US"/>
              <a:t> Based on this rule, two independent intensive properties need to be specified to fix the equilibrium state of a pure substance in a single phase</a:t>
            </a:r>
          </a:p>
        </p:txBody>
      </p:sp>
      <p:pic>
        <p:nvPicPr>
          <p:cNvPr id="26632" name="Picture 10"/>
          <p:cNvPicPr>
            <a:picLocks noChangeAspect="1" noChangeArrowheads="1"/>
          </p:cNvPicPr>
          <p:nvPr/>
        </p:nvPicPr>
        <p:blipFill>
          <a:blip r:embed="rId3"/>
          <a:srcRect/>
          <a:stretch>
            <a:fillRect/>
          </a:stretch>
        </p:blipFill>
        <p:spPr bwMode="auto">
          <a:xfrm>
            <a:off x="4905375" y="857250"/>
            <a:ext cx="4086225" cy="44005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3 Slayt Numarası Yer Tutucusu"/>
          <p:cNvSpPr>
            <a:spLocks noGrp="1"/>
          </p:cNvSpPr>
          <p:nvPr>
            <p:ph type="sldNum" sz="quarter" idx="12"/>
          </p:nvPr>
        </p:nvSpPr>
        <p:spPr>
          <a:noFill/>
        </p:spPr>
        <p:txBody>
          <a:bodyPr/>
          <a:lstStyle/>
          <a:p>
            <a:fld id="{FCDE3060-4EDE-4F39-B42F-EAA65D963A02}" type="slidenum">
              <a:rPr lang="en-US" smtClean="0"/>
              <a:pPr/>
              <a:t>26</a:t>
            </a:fld>
            <a:endParaRPr lang="en-US" smtClean="0"/>
          </a:p>
        </p:txBody>
      </p:sp>
      <p:sp>
        <p:nvSpPr>
          <p:cNvPr id="27651" name="Rectangle 2"/>
          <p:cNvSpPr>
            <a:spLocks noChangeArrowheads="1"/>
          </p:cNvSpPr>
          <p:nvPr/>
        </p:nvSpPr>
        <p:spPr bwMode="auto">
          <a:xfrm>
            <a:off x="304800" y="152400"/>
            <a:ext cx="7696200" cy="457200"/>
          </a:xfrm>
          <a:prstGeom prst="rect">
            <a:avLst/>
          </a:prstGeom>
          <a:noFill/>
          <a:ln w="9525">
            <a:noFill/>
            <a:miter lim="800000"/>
            <a:headEnd/>
            <a:tailEnd/>
          </a:ln>
        </p:spPr>
        <p:txBody>
          <a:bodyPr>
            <a:spAutoFit/>
          </a:bodyPr>
          <a:lstStyle/>
          <a:p>
            <a:r>
              <a:rPr lang="en-US" sz="2400" b="1">
                <a:solidFill>
                  <a:srgbClr val="FF3300"/>
                </a:solidFill>
              </a:rPr>
              <a:t>Phase Equilibrium for a Multicomponent System</a:t>
            </a:r>
          </a:p>
        </p:txBody>
      </p:sp>
      <p:sp>
        <p:nvSpPr>
          <p:cNvPr id="27652" name="Rectangle 5"/>
          <p:cNvSpPr>
            <a:spLocks noChangeArrowheads="1"/>
          </p:cNvSpPr>
          <p:nvPr/>
        </p:nvSpPr>
        <p:spPr bwMode="auto">
          <a:xfrm>
            <a:off x="304800" y="622300"/>
            <a:ext cx="4800600" cy="2014538"/>
          </a:xfrm>
          <a:prstGeom prst="rect">
            <a:avLst/>
          </a:prstGeom>
          <a:noFill/>
          <a:ln w="9525">
            <a:noFill/>
            <a:miter lim="800000"/>
            <a:headEnd/>
            <a:tailEnd/>
          </a:ln>
        </p:spPr>
        <p:txBody>
          <a:bodyPr>
            <a:spAutoFit/>
          </a:bodyPr>
          <a:lstStyle/>
          <a:p>
            <a:r>
              <a:rPr lang="en-US"/>
              <a:t>For the two phases of a two-component system, the mole fraction of a component is different in different phases. On the diagram shown, the vapor line represents the equilibrium composition of the vapor phase at various temperatures, and the liquid line does the same for the liquid phase.</a:t>
            </a:r>
          </a:p>
        </p:txBody>
      </p:sp>
      <p:pic>
        <p:nvPicPr>
          <p:cNvPr id="27653" name="Picture 9"/>
          <p:cNvPicPr>
            <a:picLocks noChangeAspect="1" noChangeArrowheads="1"/>
          </p:cNvPicPr>
          <p:nvPr/>
        </p:nvPicPr>
        <p:blipFill>
          <a:blip r:embed="rId2"/>
          <a:srcRect/>
          <a:stretch>
            <a:fillRect/>
          </a:stretch>
        </p:blipFill>
        <p:spPr bwMode="auto">
          <a:xfrm>
            <a:off x="5305425" y="685800"/>
            <a:ext cx="3533775" cy="4648200"/>
          </a:xfrm>
          <a:prstGeom prst="rect">
            <a:avLst/>
          </a:prstGeom>
          <a:noFill/>
          <a:ln w="9525">
            <a:noFill/>
            <a:miter lim="800000"/>
            <a:headEnd/>
            <a:tailEnd/>
          </a:ln>
        </p:spPr>
      </p:pic>
      <p:pic>
        <p:nvPicPr>
          <p:cNvPr id="27654" name="Picture 10"/>
          <p:cNvPicPr>
            <a:picLocks noChangeAspect="1" noChangeArrowheads="1"/>
          </p:cNvPicPr>
          <p:nvPr/>
        </p:nvPicPr>
        <p:blipFill>
          <a:blip r:embed="rId3"/>
          <a:srcRect/>
          <a:stretch>
            <a:fillRect/>
          </a:stretch>
        </p:blipFill>
        <p:spPr bwMode="auto">
          <a:xfrm>
            <a:off x="419100" y="3076575"/>
            <a:ext cx="4000500" cy="3629025"/>
          </a:xfrm>
          <a:prstGeom prst="rect">
            <a:avLst/>
          </a:prstGeom>
          <a:noFill/>
          <a:ln w="9525">
            <a:noFill/>
            <a:miter lim="800000"/>
            <a:headEnd/>
            <a:tailEnd/>
          </a:ln>
        </p:spPr>
      </p:pic>
      <p:pic>
        <p:nvPicPr>
          <p:cNvPr id="27655" name="Picture 11"/>
          <p:cNvPicPr>
            <a:picLocks noChangeAspect="1" noChangeArrowheads="1"/>
          </p:cNvPicPr>
          <p:nvPr/>
        </p:nvPicPr>
        <p:blipFill>
          <a:blip r:embed="rId4"/>
          <a:srcRect/>
          <a:stretch>
            <a:fillRect/>
          </a:stretch>
        </p:blipFill>
        <p:spPr bwMode="auto">
          <a:xfrm>
            <a:off x="4457700" y="5629275"/>
            <a:ext cx="3543300" cy="107632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3 Slayt Numarası Yer Tutucusu"/>
          <p:cNvSpPr>
            <a:spLocks noGrp="1"/>
          </p:cNvSpPr>
          <p:nvPr>
            <p:ph type="sldNum" sz="quarter" idx="12"/>
          </p:nvPr>
        </p:nvSpPr>
        <p:spPr>
          <a:noFill/>
        </p:spPr>
        <p:txBody>
          <a:bodyPr/>
          <a:lstStyle/>
          <a:p>
            <a:fld id="{29E07D3E-2738-49E3-8122-D995550E8CBB}" type="slidenum">
              <a:rPr lang="en-US" smtClean="0"/>
              <a:pPr/>
              <a:t>27</a:t>
            </a:fld>
            <a:endParaRPr lang="en-US" smtClean="0"/>
          </a:p>
        </p:txBody>
      </p:sp>
      <p:sp>
        <p:nvSpPr>
          <p:cNvPr id="28675" name="Rectangle 5"/>
          <p:cNvSpPr>
            <a:spLocks noChangeArrowheads="1"/>
          </p:cNvSpPr>
          <p:nvPr/>
        </p:nvSpPr>
        <p:spPr bwMode="auto">
          <a:xfrm>
            <a:off x="381000" y="381000"/>
            <a:ext cx="4038600" cy="4376738"/>
          </a:xfrm>
          <a:prstGeom prst="rect">
            <a:avLst/>
          </a:prstGeom>
          <a:noFill/>
          <a:ln w="9525">
            <a:noFill/>
            <a:miter lim="800000"/>
            <a:headEnd/>
            <a:tailEnd/>
          </a:ln>
        </p:spPr>
        <p:txBody>
          <a:bodyPr>
            <a:spAutoFit/>
          </a:bodyPr>
          <a:lstStyle/>
          <a:p>
            <a:pPr>
              <a:spcBef>
                <a:spcPct val="15000"/>
              </a:spcBef>
              <a:spcAft>
                <a:spcPct val="15000"/>
              </a:spcAft>
            </a:pPr>
            <a:r>
              <a:rPr lang="en-US"/>
              <a:t>At a given temperature, only a certain amount of solid can be dissolved in a liquid, and the solubility of the solid in the liquid is determined from the requirement that thermodynamic equilibrium exists between the solid and the solution at the interface. </a:t>
            </a:r>
          </a:p>
          <a:p>
            <a:pPr>
              <a:spcBef>
                <a:spcPct val="15000"/>
              </a:spcBef>
              <a:spcAft>
                <a:spcPct val="15000"/>
              </a:spcAft>
            </a:pPr>
            <a:r>
              <a:rPr lang="en-US" b="1">
                <a:solidFill>
                  <a:srgbClr val="CC00CC"/>
                </a:solidFill>
              </a:rPr>
              <a:t>Solubility:</a:t>
            </a:r>
            <a:r>
              <a:rPr lang="en-US"/>
              <a:t> The maximum amount of solid that can be dissolved in a liquid at a specified temperature.</a:t>
            </a:r>
          </a:p>
          <a:p>
            <a:pPr>
              <a:spcBef>
                <a:spcPct val="15000"/>
              </a:spcBef>
              <a:spcAft>
                <a:spcPct val="15000"/>
              </a:spcAft>
            </a:pPr>
            <a:r>
              <a:rPr lang="en-US" b="1">
                <a:solidFill>
                  <a:srgbClr val="CC00CC"/>
                </a:solidFill>
              </a:rPr>
              <a:t>Example:</a:t>
            </a:r>
            <a:r>
              <a:rPr lang="en-US"/>
              <a:t> The solubility of salt (NaCl) in water at 310 K is 36.5 kg per 100 kg of water (Table 16-1). Therefore, the mass fraction of salt in the saturated brine is simply</a:t>
            </a:r>
          </a:p>
        </p:txBody>
      </p:sp>
      <p:pic>
        <p:nvPicPr>
          <p:cNvPr id="28676" name="Picture 6"/>
          <p:cNvPicPr>
            <a:picLocks noChangeAspect="1" noChangeArrowheads="1"/>
          </p:cNvPicPr>
          <p:nvPr/>
        </p:nvPicPr>
        <p:blipFill>
          <a:blip r:embed="rId2"/>
          <a:srcRect/>
          <a:stretch>
            <a:fillRect/>
          </a:stretch>
        </p:blipFill>
        <p:spPr bwMode="auto">
          <a:xfrm>
            <a:off x="44450" y="4813300"/>
            <a:ext cx="4832350" cy="673100"/>
          </a:xfrm>
          <a:prstGeom prst="rect">
            <a:avLst/>
          </a:prstGeom>
          <a:noFill/>
          <a:ln w="9525">
            <a:noFill/>
            <a:miter lim="800000"/>
            <a:headEnd/>
            <a:tailEnd/>
          </a:ln>
        </p:spPr>
      </p:pic>
      <p:sp>
        <p:nvSpPr>
          <p:cNvPr id="28677" name="Rectangle 7"/>
          <p:cNvSpPr>
            <a:spLocks noChangeArrowheads="1"/>
          </p:cNvSpPr>
          <p:nvPr/>
        </p:nvSpPr>
        <p:spPr bwMode="auto">
          <a:xfrm>
            <a:off x="381000" y="5530850"/>
            <a:ext cx="3886200" cy="641350"/>
          </a:xfrm>
          <a:prstGeom prst="rect">
            <a:avLst/>
          </a:prstGeom>
          <a:noFill/>
          <a:ln w="9525">
            <a:noFill/>
            <a:miter lim="800000"/>
            <a:headEnd/>
            <a:tailEnd/>
          </a:ln>
        </p:spPr>
        <p:txBody>
          <a:bodyPr>
            <a:spAutoFit/>
          </a:bodyPr>
          <a:lstStyle/>
          <a:p>
            <a:r>
              <a:rPr lang="en-US"/>
              <a:t>whereas the mass fraction of salt in the pure solid salt is mf = 1.0.</a:t>
            </a:r>
          </a:p>
        </p:txBody>
      </p:sp>
      <p:pic>
        <p:nvPicPr>
          <p:cNvPr id="28678" name="Picture 8"/>
          <p:cNvPicPr>
            <a:picLocks noChangeAspect="1" noChangeArrowheads="1"/>
          </p:cNvPicPr>
          <p:nvPr/>
        </p:nvPicPr>
        <p:blipFill>
          <a:blip r:embed="rId3"/>
          <a:srcRect/>
          <a:stretch>
            <a:fillRect/>
          </a:stretch>
        </p:blipFill>
        <p:spPr bwMode="auto">
          <a:xfrm>
            <a:off x="4953000" y="381000"/>
            <a:ext cx="4086225" cy="599122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3 Slayt Numarası Yer Tutucusu"/>
          <p:cNvSpPr>
            <a:spLocks noGrp="1"/>
          </p:cNvSpPr>
          <p:nvPr>
            <p:ph type="sldNum" sz="quarter" idx="12"/>
          </p:nvPr>
        </p:nvSpPr>
        <p:spPr>
          <a:noFill/>
        </p:spPr>
        <p:txBody>
          <a:bodyPr/>
          <a:lstStyle/>
          <a:p>
            <a:fld id="{3B4E9504-950D-4CC7-A2C9-695991902F23}" type="slidenum">
              <a:rPr lang="en-US" smtClean="0"/>
              <a:pPr/>
              <a:t>28</a:t>
            </a:fld>
            <a:endParaRPr lang="en-US" smtClean="0"/>
          </a:p>
        </p:txBody>
      </p:sp>
      <p:pic>
        <p:nvPicPr>
          <p:cNvPr id="29699" name="Picture 5"/>
          <p:cNvPicPr>
            <a:picLocks noChangeAspect="1" noChangeArrowheads="1"/>
          </p:cNvPicPr>
          <p:nvPr/>
        </p:nvPicPr>
        <p:blipFill>
          <a:blip r:embed="rId2"/>
          <a:srcRect/>
          <a:stretch>
            <a:fillRect/>
          </a:stretch>
        </p:blipFill>
        <p:spPr bwMode="auto">
          <a:xfrm>
            <a:off x="2547938" y="76200"/>
            <a:ext cx="3929062" cy="6665913"/>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3 Slayt Numarası Yer Tutucusu"/>
          <p:cNvSpPr>
            <a:spLocks noGrp="1"/>
          </p:cNvSpPr>
          <p:nvPr>
            <p:ph type="sldNum" sz="quarter" idx="12"/>
          </p:nvPr>
        </p:nvSpPr>
        <p:spPr>
          <a:noFill/>
        </p:spPr>
        <p:txBody>
          <a:bodyPr/>
          <a:lstStyle/>
          <a:p>
            <a:fld id="{FFF8F6D4-632C-4D81-A795-ED25EC91CC8D}" type="slidenum">
              <a:rPr lang="en-US" smtClean="0"/>
              <a:pPr/>
              <a:t>29</a:t>
            </a:fld>
            <a:endParaRPr lang="en-US" smtClean="0"/>
          </a:p>
        </p:txBody>
      </p:sp>
      <p:sp>
        <p:nvSpPr>
          <p:cNvPr id="30723" name="Rectangle 2"/>
          <p:cNvSpPr>
            <a:spLocks noChangeArrowheads="1"/>
          </p:cNvSpPr>
          <p:nvPr/>
        </p:nvSpPr>
        <p:spPr bwMode="auto">
          <a:xfrm>
            <a:off x="533400" y="404813"/>
            <a:ext cx="7467600" cy="2924175"/>
          </a:xfrm>
          <a:prstGeom prst="rect">
            <a:avLst/>
          </a:prstGeom>
          <a:noFill/>
          <a:ln w="9525">
            <a:noFill/>
            <a:miter lim="800000"/>
            <a:headEnd/>
            <a:tailEnd/>
          </a:ln>
        </p:spPr>
        <p:txBody>
          <a:bodyPr>
            <a:spAutoFit/>
          </a:bodyPr>
          <a:lstStyle/>
          <a:p>
            <a:pPr>
              <a:spcBef>
                <a:spcPct val="20000"/>
              </a:spcBef>
              <a:spcAft>
                <a:spcPct val="20000"/>
              </a:spcAft>
            </a:pPr>
            <a:r>
              <a:rPr lang="en-US" sz="2000"/>
              <a:t>Many processes involve the absorption of a gas into a liquid. </a:t>
            </a:r>
          </a:p>
          <a:p>
            <a:pPr>
              <a:spcBef>
                <a:spcPct val="20000"/>
              </a:spcBef>
              <a:spcAft>
                <a:spcPct val="20000"/>
              </a:spcAft>
            </a:pPr>
            <a:r>
              <a:rPr lang="en-US" sz="2000"/>
              <a:t>Most gases are weakly soluble in liquids (such as air in water), and for such dilute solutions the mole fractions of a species </a:t>
            </a:r>
            <a:r>
              <a:rPr lang="en-US" sz="2000" i="1"/>
              <a:t>i </a:t>
            </a:r>
            <a:r>
              <a:rPr lang="en-US" sz="2000"/>
              <a:t>in the gas and liquid phases at the interface are observed to be proportional to each other. </a:t>
            </a:r>
          </a:p>
          <a:p>
            <a:pPr>
              <a:spcBef>
                <a:spcPct val="20000"/>
              </a:spcBef>
              <a:spcAft>
                <a:spcPct val="20000"/>
              </a:spcAft>
            </a:pPr>
            <a:r>
              <a:rPr lang="en-US" sz="2000"/>
              <a:t>That is, </a:t>
            </a:r>
            <a:r>
              <a:rPr lang="en-US" sz="2000" i="1">
                <a:solidFill>
                  <a:srgbClr val="CC00CC"/>
                </a:solidFill>
              </a:rPr>
              <a:t>y</a:t>
            </a:r>
            <a:r>
              <a:rPr lang="en-US" sz="2000" i="1" baseline="-25000">
                <a:solidFill>
                  <a:srgbClr val="CC00CC"/>
                </a:solidFill>
              </a:rPr>
              <a:t>i</a:t>
            </a:r>
            <a:r>
              <a:rPr lang="en-US" sz="2000" baseline="-25000">
                <a:solidFill>
                  <a:srgbClr val="CC00CC"/>
                </a:solidFill>
              </a:rPr>
              <a:t>,gas side</a:t>
            </a:r>
            <a:r>
              <a:rPr lang="en-US" sz="2000">
                <a:solidFill>
                  <a:srgbClr val="CC00CC"/>
                </a:solidFill>
              </a:rPr>
              <a:t> </a:t>
            </a:r>
            <a:r>
              <a:rPr lang="en-US" sz="2000">
                <a:solidFill>
                  <a:srgbClr val="CC00CC"/>
                </a:solidFill>
                <a:sym typeface="Symbol" pitchFamily="18" charset="2"/>
              </a:rPr>
              <a:t></a:t>
            </a:r>
            <a:r>
              <a:rPr lang="en-US" sz="2000">
                <a:solidFill>
                  <a:srgbClr val="CC00CC"/>
                </a:solidFill>
              </a:rPr>
              <a:t> </a:t>
            </a:r>
            <a:r>
              <a:rPr lang="en-US" sz="2000" i="1">
                <a:solidFill>
                  <a:srgbClr val="CC00CC"/>
                </a:solidFill>
              </a:rPr>
              <a:t>y</a:t>
            </a:r>
            <a:r>
              <a:rPr lang="en-US" sz="2000" i="1" baseline="-25000">
                <a:solidFill>
                  <a:srgbClr val="CC00CC"/>
                </a:solidFill>
              </a:rPr>
              <a:t>i</a:t>
            </a:r>
            <a:r>
              <a:rPr lang="en-US" sz="2000" baseline="-25000">
                <a:solidFill>
                  <a:srgbClr val="CC00CC"/>
                </a:solidFill>
              </a:rPr>
              <a:t>,liquid side</a:t>
            </a:r>
            <a:r>
              <a:rPr lang="en-US" sz="2000"/>
              <a:t>  or  </a:t>
            </a:r>
            <a:r>
              <a:rPr lang="en-US" sz="2000" i="1">
                <a:solidFill>
                  <a:srgbClr val="CC00CC"/>
                </a:solidFill>
              </a:rPr>
              <a:t>P</a:t>
            </a:r>
            <a:r>
              <a:rPr lang="en-US" sz="2000" i="1" baseline="-25000">
                <a:solidFill>
                  <a:srgbClr val="CC00CC"/>
                </a:solidFill>
              </a:rPr>
              <a:t>i</a:t>
            </a:r>
            <a:r>
              <a:rPr lang="en-US" sz="2000" baseline="-25000">
                <a:solidFill>
                  <a:srgbClr val="CC00CC"/>
                </a:solidFill>
              </a:rPr>
              <a:t>,gas side</a:t>
            </a:r>
            <a:r>
              <a:rPr lang="en-US" sz="2000">
                <a:solidFill>
                  <a:srgbClr val="CC00CC"/>
                </a:solidFill>
              </a:rPr>
              <a:t> </a:t>
            </a:r>
            <a:r>
              <a:rPr lang="en-US" sz="2000">
                <a:solidFill>
                  <a:srgbClr val="CC00CC"/>
                </a:solidFill>
                <a:sym typeface="Symbol" pitchFamily="18" charset="2"/>
              </a:rPr>
              <a:t></a:t>
            </a:r>
            <a:r>
              <a:rPr lang="en-US" sz="2000">
                <a:solidFill>
                  <a:srgbClr val="CC00CC"/>
                </a:solidFill>
              </a:rPr>
              <a:t> </a:t>
            </a:r>
            <a:r>
              <a:rPr lang="en-US" sz="2000" i="1">
                <a:solidFill>
                  <a:srgbClr val="CC00CC"/>
                </a:solidFill>
              </a:rPr>
              <a:t>Py</a:t>
            </a:r>
            <a:r>
              <a:rPr lang="en-US" sz="2000" i="1" baseline="-25000">
                <a:solidFill>
                  <a:srgbClr val="CC00CC"/>
                </a:solidFill>
              </a:rPr>
              <a:t>i</a:t>
            </a:r>
            <a:r>
              <a:rPr lang="en-US" sz="2000" baseline="-25000">
                <a:solidFill>
                  <a:srgbClr val="CC00CC"/>
                </a:solidFill>
              </a:rPr>
              <a:t>,liquid side</a:t>
            </a:r>
            <a:r>
              <a:rPr lang="en-US" sz="2000"/>
              <a:t>              since  </a:t>
            </a:r>
            <a:r>
              <a:rPr lang="en-US" sz="2000" i="1">
                <a:solidFill>
                  <a:srgbClr val="CC00CC"/>
                </a:solidFill>
              </a:rPr>
              <a:t>y</a:t>
            </a:r>
            <a:r>
              <a:rPr lang="en-US" sz="2000" i="1" baseline="-25000">
                <a:solidFill>
                  <a:srgbClr val="CC00CC"/>
                </a:solidFill>
              </a:rPr>
              <a:t>i</a:t>
            </a:r>
            <a:r>
              <a:rPr lang="en-US" sz="2000" i="1">
                <a:solidFill>
                  <a:srgbClr val="CC00CC"/>
                </a:solidFill>
              </a:rPr>
              <a:t> =</a:t>
            </a:r>
            <a:r>
              <a:rPr lang="en-US" sz="2000">
                <a:solidFill>
                  <a:srgbClr val="CC00CC"/>
                </a:solidFill>
              </a:rPr>
              <a:t> </a:t>
            </a:r>
            <a:r>
              <a:rPr lang="en-US" sz="2000" i="1">
                <a:solidFill>
                  <a:srgbClr val="CC00CC"/>
                </a:solidFill>
              </a:rPr>
              <a:t>P</a:t>
            </a:r>
            <a:r>
              <a:rPr lang="en-US" sz="2000" i="1" baseline="-25000">
                <a:solidFill>
                  <a:srgbClr val="CC00CC"/>
                </a:solidFill>
              </a:rPr>
              <a:t>i</a:t>
            </a:r>
            <a:r>
              <a:rPr lang="en-US" sz="2000" i="1">
                <a:solidFill>
                  <a:srgbClr val="CC00CC"/>
                </a:solidFill>
              </a:rPr>
              <a:t> </a:t>
            </a:r>
            <a:r>
              <a:rPr lang="en-US" sz="2000">
                <a:solidFill>
                  <a:srgbClr val="CC00CC"/>
                </a:solidFill>
              </a:rPr>
              <a:t>/</a:t>
            </a:r>
            <a:r>
              <a:rPr lang="en-US" sz="2000" i="1">
                <a:solidFill>
                  <a:srgbClr val="CC00CC"/>
                </a:solidFill>
              </a:rPr>
              <a:t>P</a:t>
            </a:r>
            <a:r>
              <a:rPr lang="en-US" sz="2000" i="1"/>
              <a:t>  </a:t>
            </a:r>
            <a:r>
              <a:rPr lang="en-US" sz="2000"/>
              <a:t>for ideal-gas mixtures. </a:t>
            </a:r>
          </a:p>
          <a:p>
            <a:pPr>
              <a:spcBef>
                <a:spcPct val="20000"/>
              </a:spcBef>
              <a:spcAft>
                <a:spcPct val="20000"/>
              </a:spcAft>
            </a:pPr>
            <a:r>
              <a:rPr lang="en-US" sz="2000"/>
              <a:t>This is known as the </a:t>
            </a:r>
            <a:r>
              <a:rPr lang="en-US" sz="2000" b="1">
                <a:solidFill>
                  <a:srgbClr val="C00000"/>
                </a:solidFill>
              </a:rPr>
              <a:t>Henry’s law</a:t>
            </a:r>
            <a:r>
              <a:rPr lang="en-US" sz="2000" b="1"/>
              <a:t> </a:t>
            </a:r>
            <a:r>
              <a:rPr lang="en-US" sz="2000"/>
              <a:t>and is expressed as</a:t>
            </a:r>
          </a:p>
        </p:txBody>
      </p:sp>
      <p:pic>
        <p:nvPicPr>
          <p:cNvPr id="30724" name="Picture 3"/>
          <p:cNvPicPr>
            <a:picLocks noChangeAspect="1" noChangeArrowheads="1"/>
          </p:cNvPicPr>
          <p:nvPr/>
        </p:nvPicPr>
        <p:blipFill>
          <a:blip r:embed="rId2"/>
          <a:srcRect/>
          <a:stretch>
            <a:fillRect/>
          </a:stretch>
        </p:blipFill>
        <p:spPr bwMode="auto">
          <a:xfrm>
            <a:off x="2286000" y="3413125"/>
            <a:ext cx="2387600" cy="777875"/>
          </a:xfrm>
          <a:prstGeom prst="rect">
            <a:avLst/>
          </a:prstGeom>
          <a:noFill/>
          <a:ln w="9525">
            <a:noFill/>
            <a:miter lim="800000"/>
            <a:headEnd/>
            <a:tailEnd/>
          </a:ln>
        </p:spPr>
      </p:pic>
      <p:sp>
        <p:nvSpPr>
          <p:cNvPr id="30725" name="Rectangle 4"/>
          <p:cNvSpPr>
            <a:spLocks noChangeArrowheads="1"/>
          </p:cNvSpPr>
          <p:nvPr/>
        </p:nvSpPr>
        <p:spPr bwMode="auto">
          <a:xfrm>
            <a:off x="609600" y="4343400"/>
            <a:ext cx="7696200" cy="1754188"/>
          </a:xfrm>
          <a:prstGeom prst="rect">
            <a:avLst/>
          </a:prstGeom>
          <a:noFill/>
          <a:ln w="9525">
            <a:noFill/>
            <a:miter lim="800000"/>
            <a:headEnd/>
            <a:tailEnd/>
          </a:ln>
        </p:spPr>
        <p:txBody>
          <a:bodyPr>
            <a:spAutoFit/>
          </a:bodyPr>
          <a:lstStyle/>
          <a:p>
            <a:pPr>
              <a:spcBef>
                <a:spcPct val="20000"/>
              </a:spcBef>
              <a:spcAft>
                <a:spcPct val="20000"/>
              </a:spcAft>
            </a:pPr>
            <a:r>
              <a:rPr lang="en-US" sz="2000"/>
              <a:t>where </a:t>
            </a:r>
            <a:r>
              <a:rPr lang="en-US" sz="2000" i="1">
                <a:solidFill>
                  <a:srgbClr val="CC00CC"/>
                </a:solidFill>
              </a:rPr>
              <a:t>H </a:t>
            </a:r>
            <a:r>
              <a:rPr lang="en-US" sz="2000">
                <a:solidFill>
                  <a:srgbClr val="CC00CC"/>
                </a:solidFill>
              </a:rPr>
              <a:t>is the </a:t>
            </a:r>
            <a:r>
              <a:rPr lang="en-US" sz="2000" b="1">
                <a:solidFill>
                  <a:srgbClr val="C00000"/>
                </a:solidFill>
              </a:rPr>
              <a:t>Henry’s constant</a:t>
            </a:r>
            <a:r>
              <a:rPr lang="en-US" sz="2000">
                <a:solidFill>
                  <a:srgbClr val="CC00CC"/>
                </a:solidFill>
              </a:rPr>
              <a:t>, which is the product of the total pressure of the gas mixture and the proportionality constant.</a:t>
            </a:r>
            <a:r>
              <a:rPr lang="en-US" sz="2000"/>
              <a:t> </a:t>
            </a:r>
          </a:p>
          <a:p>
            <a:pPr>
              <a:spcBef>
                <a:spcPct val="20000"/>
              </a:spcBef>
              <a:spcAft>
                <a:spcPct val="20000"/>
              </a:spcAft>
            </a:pPr>
            <a:r>
              <a:rPr lang="en-US" sz="2000"/>
              <a:t>For a given species, it is a function of temperature only and is practically independent of pressure for pressures under about 5 atm.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Slayt Numarası Yer Tutucusu"/>
          <p:cNvSpPr>
            <a:spLocks noGrp="1"/>
          </p:cNvSpPr>
          <p:nvPr>
            <p:ph type="sldNum" sz="quarter" idx="12"/>
          </p:nvPr>
        </p:nvSpPr>
        <p:spPr>
          <a:noFill/>
        </p:spPr>
        <p:txBody>
          <a:bodyPr/>
          <a:lstStyle/>
          <a:p>
            <a:fld id="{7AECDDA5-8020-4B2B-9E1D-78EB4D7B265D}" type="slidenum">
              <a:rPr lang="en-US" smtClean="0"/>
              <a:pPr/>
              <a:t>3</a:t>
            </a:fld>
            <a:endParaRPr lang="en-US" smtClean="0"/>
          </a:p>
        </p:txBody>
      </p:sp>
      <p:sp>
        <p:nvSpPr>
          <p:cNvPr id="4099" name="Rectangle 4"/>
          <p:cNvSpPr>
            <a:spLocks noChangeArrowheads="1"/>
          </p:cNvSpPr>
          <p:nvPr/>
        </p:nvSpPr>
        <p:spPr bwMode="auto">
          <a:xfrm>
            <a:off x="469900" y="152400"/>
            <a:ext cx="7454900" cy="523875"/>
          </a:xfrm>
          <a:prstGeom prst="rect">
            <a:avLst/>
          </a:prstGeom>
          <a:solidFill>
            <a:srgbClr val="92D050"/>
          </a:solidFill>
          <a:ln w="9525">
            <a:noFill/>
            <a:miter lim="800000"/>
            <a:headEnd/>
            <a:tailEnd/>
          </a:ln>
        </p:spPr>
        <p:txBody>
          <a:bodyPr>
            <a:spAutoFit/>
          </a:bodyPr>
          <a:lstStyle/>
          <a:p>
            <a:r>
              <a:rPr lang="en-US" sz="2800" b="1">
                <a:solidFill>
                  <a:srgbClr val="C00000"/>
                </a:solidFill>
              </a:rPr>
              <a:t>CRITERION FOR CHEMICAL EQUILIBRIUM</a:t>
            </a:r>
          </a:p>
        </p:txBody>
      </p:sp>
      <p:sp>
        <p:nvSpPr>
          <p:cNvPr id="4100" name="Rectangle 7"/>
          <p:cNvSpPr>
            <a:spLocks noChangeArrowheads="1"/>
          </p:cNvSpPr>
          <p:nvPr/>
        </p:nvSpPr>
        <p:spPr bwMode="auto">
          <a:xfrm>
            <a:off x="381000" y="762000"/>
            <a:ext cx="4800600" cy="1190625"/>
          </a:xfrm>
          <a:prstGeom prst="rect">
            <a:avLst/>
          </a:prstGeom>
          <a:noFill/>
          <a:ln w="9525">
            <a:noFill/>
            <a:miter lim="800000"/>
            <a:headEnd/>
            <a:tailEnd/>
          </a:ln>
        </p:spPr>
        <p:txBody>
          <a:bodyPr>
            <a:spAutoFit/>
          </a:bodyPr>
          <a:lstStyle/>
          <a:p>
            <a:r>
              <a:rPr lang="en-US"/>
              <a:t>We may know the temperature, pressure, and composition (thus the state) of a system but we are unable to predict whether the system is in chemical equilibrium.</a:t>
            </a:r>
          </a:p>
        </p:txBody>
      </p:sp>
      <p:pic>
        <p:nvPicPr>
          <p:cNvPr id="4101" name="Picture 8"/>
          <p:cNvPicPr>
            <a:picLocks noChangeAspect="1" noChangeArrowheads="1"/>
          </p:cNvPicPr>
          <p:nvPr/>
        </p:nvPicPr>
        <p:blipFill>
          <a:blip r:embed="rId2"/>
          <a:srcRect/>
          <a:stretch>
            <a:fillRect/>
          </a:stretch>
        </p:blipFill>
        <p:spPr bwMode="auto">
          <a:xfrm>
            <a:off x="2133600" y="2303463"/>
            <a:ext cx="1177925" cy="592137"/>
          </a:xfrm>
          <a:prstGeom prst="rect">
            <a:avLst/>
          </a:prstGeom>
          <a:noFill/>
          <a:ln w="9525">
            <a:noFill/>
            <a:miter lim="800000"/>
            <a:headEnd/>
            <a:tailEnd/>
          </a:ln>
        </p:spPr>
      </p:pic>
      <p:sp>
        <p:nvSpPr>
          <p:cNvPr id="4102" name="Rectangle 9"/>
          <p:cNvSpPr>
            <a:spLocks noChangeArrowheads="1"/>
          </p:cNvSpPr>
          <p:nvPr/>
        </p:nvSpPr>
        <p:spPr bwMode="auto">
          <a:xfrm>
            <a:off x="533400" y="2055813"/>
            <a:ext cx="1600200" cy="915987"/>
          </a:xfrm>
          <a:prstGeom prst="rect">
            <a:avLst/>
          </a:prstGeom>
          <a:noFill/>
          <a:ln w="9525">
            <a:noFill/>
            <a:miter lim="800000"/>
            <a:headEnd/>
            <a:tailEnd/>
          </a:ln>
        </p:spPr>
        <p:txBody>
          <a:bodyPr>
            <a:spAutoFit/>
          </a:bodyPr>
          <a:lstStyle/>
          <a:p>
            <a:r>
              <a:rPr lang="en-US">
                <a:solidFill>
                  <a:srgbClr val="CC00CC"/>
                </a:solidFill>
              </a:rPr>
              <a:t>The increase of entropy principle</a:t>
            </a:r>
          </a:p>
        </p:txBody>
      </p:sp>
      <p:sp>
        <p:nvSpPr>
          <p:cNvPr id="4103" name="Rectangle 10"/>
          <p:cNvSpPr>
            <a:spLocks noChangeArrowheads="1"/>
          </p:cNvSpPr>
          <p:nvPr/>
        </p:nvSpPr>
        <p:spPr bwMode="auto">
          <a:xfrm>
            <a:off x="457200" y="3076575"/>
            <a:ext cx="4267200" cy="1190625"/>
          </a:xfrm>
          <a:prstGeom prst="rect">
            <a:avLst/>
          </a:prstGeom>
          <a:noFill/>
          <a:ln w="9525">
            <a:noFill/>
            <a:miter lim="800000"/>
            <a:headEnd/>
            <a:tailEnd/>
          </a:ln>
        </p:spPr>
        <p:txBody>
          <a:bodyPr>
            <a:spAutoFit/>
          </a:bodyPr>
          <a:lstStyle/>
          <a:p>
            <a:r>
              <a:rPr lang="en-US"/>
              <a:t>A chemical reaction in an adiabatic chamber proceeds in the direction of increasing entropy. When the entropy reaches a maximum, the reaction stops.</a:t>
            </a:r>
          </a:p>
        </p:txBody>
      </p:sp>
      <p:pic>
        <p:nvPicPr>
          <p:cNvPr id="4104" name="Picture 16"/>
          <p:cNvPicPr>
            <a:picLocks noChangeAspect="1" noChangeArrowheads="1"/>
          </p:cNvPicPr>
          <p:nvPr/>
        </p:nvPicPr>
        <p:blipFill>
          <a:blip r:embed="rId3"/>
          <a:srcRect/>
          <a:stretch>
            <a:fillRect/>
          </a:stretch>
        </p:blipFill>
        <p:spPr bwMode="auto">
          <a:xfrm>
            <a:off x="523875" y="4476750"/>
            <a:ext cx="2295525" cy="2228850"/>
          </a:xfrm>
          <a:prstGeom prst="rect">
            <a:avLst/>
          </a:prstGeom>
          <a:noFill/>
          <a:ln w="9525">
            <a:noFill/>
            <a:miter lim="800000"/>
            <a:headEnd/>
            <a:tailEnd/>
          </a:ln>
        </p:spPr>
      </p:pic>
      <p:pic>
        <p:nvPicPr>
          <p:cNvPr id="4105" name="Picture 17"/>
          <p:cNvPicPr>
            <a:picLocks noChangeAspect="1" noChangeArrowheads="1"/>
          </p:cNvPicPr>
          <p:nvPr/>
        </p:nvPicPr>
        <p:blipFill>
          <a:blip r:embed="rId4"/>
          <a:srcRect/>
          <a:stretch>
            <a:fillRect/>
          </a:stretch>
        </p:blipFill>
        <p:spPr bwMode="auto">
          <a:xfrm>
            <a:off x="2819400" y="5591175"/>
            <a:ext cx="3343275" cy="1114425"/>
          </a:xfrm>
          <a:prstGeom prst="rect">
            <a:avLst/>
          </a:prstGeom>
          <a:noFill/>
          <a:ln w="9525">
            <a:noFill/>
            <a:miter lim="800000"/>
            <a:headEnd/>
            <a:tailEnd/>
          </a:ln>
        </p:spPr>
      </p:pic>
      <p:pic>
        <p:nvPicPr>
          <p:cNvPr id="4106" name="Picture 18"/>
          <p:cNvPicPr>
            <a:picLocks noChangeAspect="1" noChangeArrowheads="1"/>
          </p:cNvPicPr>
          <p:nvPr/>
        </p:nvPicPr>
        <p:blipFill>
          <a:blip r:embed="rId5"/>
          <a:srcRect/>
          <a:stretch>
            <a:fillRect/>
          </a:stretch>
        </p:blipFill>
        <p:spPr bwMode="auto">
          <a:xfrm>
            <a:off x="5334000" y="838200"/>
            <a:ext cx="3409950" cy="45720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3 Slayt Numarası Yer Tutucusu"/>
          <p:cNvSpPr>
            <a:spLocks noGrp="1"/>
          </p:cNvSpPr>
          <p:nvPr>
            <p:ph type="sldNum" sz="quarter" idx="12"/>
          </p:nvPr>
        </p:nvSpPr>
        <p:spPr>
          <a:noFill/>
        </p:spPr>
        <p:txBody>
          <a:bodyPr/>
          <a:lstStyle/>
          <a:p>
            <a:fld id="{AB15CD58-3D49-40E1-A764-8FD37A5D07B8}" type="slidenum">
              <a:rPr lang="en-US" smtClean="0"/>
              <a:pPr/>
              <a:t>30</a:t>
            </a:fld>
            <a:endParaRPr lang="en-US" smtClean="0"/>
          </a:p>
        </p:txBody>
      </p:sp>
      <p:sp>
        <p:nvSpPr>
          <p:cNvPr id="31747" name="Rectangle 4"/>
          <p:cNvSpPr>
            <a:spLocks noChangeArrowheads="1"/>
          </p:cNvSpPr>
          <p:nvPr/>
        </p:nvSpPr>
        <p:spPr bwMode="auto">
          <a:xfrm>
            <a:off x="228600" y="2895600"/>
            <a:ext cx="5334000" cy="3549650"/>
          </a:xfrm>
          <a:prstGeom prst="rect">
            <a:avLst/>
          </a:prstGeom>
          <a:noFill/>
          <a:ln w="9525">
            <a:noFill/>
            <a:miter lim="800000"/>
            <a:headEnd/>
            <a:tailEnd/>
          </a:ln>
        </p:spPr>
        <p:txBody>
          <a:bodyPr>
            <a:spAutoFit/>
          </a:bodyPr>
          <a:lstStyle/>
          <a:p>
            <a:pPr>
              <a:spcBef>
                <a:spcPct val="10000"/>
              </a:spcBef>
              <a:spcAft>
                <a:spcPct val="10000"/>
              </a:spcAft>
            </a:pPr>
            <a:r>
              <a:rPr lang="en-US" b="1">
                <a:solidFill>
                  <a:srgbClr val="C00000"/>
                </a:solidFill>
              </a:rPr>
              <a:t>From the table and Henry’s law:</a:t>
            </a:r>
          </a:p>
          <a:p>
            <a:pPr>
              <a:spcBef>
                <a:spcPct val="10000"/>
              </a:spcBef>
              <a:spcAft>
                <a:spcPct val="10000"/>
              </a:spcAft>
            </a:pPr>
            <a:r>
              <a:rPr lang="en-US" b="1">
                <a:solidFill>
                  <a:srgbClr val="CC00CC"/>
                </a:solidFill>
              </a:rPr>
              <a:t>1.</a:t>
            </a:r>
            <a:r>
              <a:rPr lang="en-US"/>
              <a:t> The concentration of a gas dissolved in a liquid is inversely proportional to Henry’s constant. </a:t>
            </a:r>
          </a:p>
          <a:p>
            <a:pPr>
              <a:spcBef>
                <a:spcPct val="10000"/>
              </a:spcBef>
              <a:spcAft>
                <a:spcPct val="10000"/>
              </a:spcAft>
            </a:pPr>
            <a:r>
              <a:rPr lang="en-US" b="1">
                <a:solidFill>
                  <a:srgbClr val="CC00CC"/>
                </a:solidFill>
              </a:rPr>
              <a:t>2.</a:t>
            </a:r>
            <a:r>
              <a:rPr lang="en-US"/>
              <a:t> The Henry’s constant increases (and thus the fraction of a dissolved gas in the liquid decreases) with increasing temperature. </a:t>
            </a:r>
          </a:p>
          <a:p>
            <a:pPr>
              <a:spcBef>
                <a:spcPct val="10000"/>
              </a:spcBef>
              <a:spcAft>
                <a:spcPct val="10000"/>
              </a:spcAft>
            </a:pPr>
            <a:r>
              <a:rPr lang="en-US" b="1">
                <a:solidFill>
                  <a:srgbClr val="CC00CC"/>
                </a:solidFill>
              </a:rPr>
              <a:t>3.</a:t>
            </a:r>
            <a:r>
              <a:rPr lang="en-US"/>
              <a:t> The concentration of a gas dissolved in a liquid is proportional to the partial pressure of the gas. Therefore, the amount of gas dissolved in a liquid can be increased by increasing the pressure of the gas (e.g., the carbonation of soft drinks with CO</a:t>
            </a:r>
            <a:r>
              <a:rPr lang="en-US" baseline="-25000"/>
              <a:t>2</a:t>
            </a:r>
            <a:r>
              <a:rPr lang="en-US"/>
              <a:t> gas).</a:t>
            </a:r>
          </a:p>
        </p:txBody>
      </p:sp>
      <p:pic>
        <p:nvPicPr>
          <p:cNvPr id="31748" name="Picture 7"/>
          <p:cNvPicPr>
            <a:picLocks noChangeAspect="1" noChangeArrowheads="1"/>
          </p:cNvPicPr>
          <p:nvPr/>
        </p:nvPicPr>
        <p:blipFill>
          <a:blip r:embed="rId2"/>
          <a:srcRect/>
          <a:stretch>
            <a:fillRect/>
          </a:stretch>
        </p:blipFill>
        <p:spPr bwMode="auto">
          <a:xfrm>
            <a:off x="76200" y="152400"/>
            <a:ext cx="5857875" cy="2571750"/>
          </a:xfrm>
          <a:prstGeom prst="rect">
            <a:avLst/>
          </a:prstGeom>
          <a:noFill/>
          <a:ln w="9525">
            <a:noFill/>
            <a:miter lim="800000"/>
            <a:headEnd/>
            <a:tailEnd/>
          </a:ln>
        </p:spPr>
      </p:pic>
      <p:pic>
        <p:nvPicPr>
          <p:cNvPr id="31749" name="Picture 8"/>
          <p:cNvPicPr>
            <a:picLocks noChangeAspect="1" noChangeArrowheads="1"/>
          </p:cNvPicPr>
          <p:nvPr/>
        </p:nvPicPr>
        <p:blipFill>
          <a:blip r:embed="rId3"/>
          <a:srcRect/>
          <a:stretch>
            <a:fillRect/>
          </a:stretch>
        </p:blipFill>
        <p:spPr bwMode="auto">
          <a:xfrm>
            <a:off x="5943600" y="152400"/>
            <a:ext cx="3152775" cy="467677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3 Slayt Numarası Yer Tutucusu"/>
          <p:cNvSpPr>
            <a:spLocks noGrp="1"/>
          </p:cNvSpPr>
          <p:nvPr>
            <p:ph type="sldNum" sz="quarter" idx="12"/>
          </p:nvPr>
        </p:nvSpPr>
        <p:spPr>
          <a:noFill/>
        </p:spPr>
        <p:txBody>
          <a:bodyPr/>
          <a:lstStyle/>
          <a:p>
            <a:fld id="{BFB8A705-A93A-4794-8971-987639412E1C}" type="slidenum">
              <a:rPr lang="en-US" smtClean="0"/>
              <a:pPr/>
              <a:t>31</a:t>
            </a:fld>
            <a:endParaRPr lang="en-US" smtClean="0"/>
          </a:p>
        </p:txBody>
      </p:sp>
      <p:sp>
        <p:nvSpPr>
          <p:cNvPr id="32771" name="Rectangle 2"/>
          <p:cNvSpPr>
            <a:spLocks noChangeArrowheads="1"/>
          </p:cNvSpPr>
          <p:nvPr/>
        </p:nvSpPr>
        <p:spPr bwMode="auto">
          <a:xfrm>
            <a:off x="609600" y="381000"/>
            <a:ext cx="8077200" cy="2014538"/>
          </a:xfrm>
          <a:prstGeom prst="rect">
            <a:avLst/>
          </a:prstGeom>
          <a:noFill/>
          <a:ln w="9525">
            <a:noFill/>
            <a:miter lim="800000"/>
            <a:headEnd/>
            <a:tailEnd/>
          </a:ln>
        </p:spPr>
        <p:txBody>
          <a:bodyPr>
            <a:spAutoFit/>
          </a:bodyPr>
          <a:lstStyle/>
          <a:p>
            <a:r>
              <a:rPr lang="en-US"/>
              <a:t>When the gas is highly soluble in the liquid (or solid), such as ammonia in water, the linear relationship of Henry’s law does not apply, and the mole</a:t>
            </a:r>
          </a:p>
          <a:p>
            <a:r>
              <a:rPr lang="en-US"/>
              <a:t>fraction of a gas dissolved in the liquid (or solid) is usually expressed as a</a:t>
            </a:r>
          </a:p>
          <a:p>
            <a:r>
              <a:rPr lang="en-US"/>
              <a:t>function of the partial pressure of the gas in the gas phase and the temperature.</a:t>
            </a:r>
          </a:p>
          <a:p>
            <a:r>
              <a:rPr lang="en-US"/>
              <a:t>      An approximate relation in this case for the </a:t>
            </a:r>
            <a:r>
              <a:rPr lang="en-US" i="1"/>
              <a:t>mole fractions </a:t>
            </a:r>
            <a:r>
              <a:rPr lang="en-US"/>
              <a:t>of a species</a:t>
            </a:r>
          </a:p>
          <a:p>
            <a:r>
              <a:rPr lang="en-US"/>
              <a:t>on the </a:t>
            </a:r>
            <a:r>
              <a:rPr lang="en-US" i="1"/>
              <a:t>liquid </a:t>
            </a:r>
            <a:r>
              <a:rPr lang="en-US"/>
              <a:t>and </a:t>
            </a:r>
            <a:r>
              <a:rPr lang="en-US" i="1"/>
              <a:t>gas sides </a:t>
            </a:r>
            <a:r>
              <a:rPr lang="en-US"/>
              <a:t>of the interface is given by </a:t>
            </a:r>
            <a:r>
              <a:rPr lang="en-US" b="1">
                <a:solidFill>
                  <a:srgbClr val="C00000"/>
                </a:solidFill>
              </a:rPr>
              <a:t>Raoult’s law</a:t>
            </a:r>
            <a:r>
              <a:rPr lang="en-US" b="1"/>
              <a:t> </a:t>
            </a:r>
            <a:r>
              <a:rPr lang="en-US"/>
              <a:t>as</a:t>
            </a:r>
          </a:p>
        </p:txBody>
      </p:sp>
      <p:pic>
        <p:nvPicPr>
          <p:cNvPr id="32772" name="Picture 3"/>
          <p:cNvPicPr>
            <a:picLocks noChangeAspect="1" noChangeArrowheads="1"/>
          </p:cNvPicPr>
          <p:nvPr/>
        </p:nvPicPr>
        <p:blipFill>
          <a:blip r:embed="rId2"/>
          <a:srcRect/>
          <a:stretch>
            <a:fillRect/>
          </a:stretch>
        </p:blipFill>
        <p:spPr bwMode="auto">
          <a:xfrm>
            <a:off x="1981200" y="2514600"/>
            <a:ext cx="4906963" cy="425450"/>
          </a:xfrm>
          <a:prstGeom prst="rect">
            <a:avLst/>
          </a:prstGeom>
          <a:noFill/>
          <a:ln w="9525">
            <a:noFill/>
            <a:miter lim="800000"/>
            <a:headEnd/>
            <a:tailEnd/>
          </a:ln>
        </p:spPr>
      </p:pic>
      <p:pic>
        <p:nvPicPr>
          <p:cNvPr id="32773" name="Picture 4"/>
          <p:cNvPicPr>
            <a:picLocks noChangeAspect="1" noChangeArrowheads="1"/>
          </p:cNvPicPr>
          <p:nvPr/>
        </p:nvPicPr>
        <p:blipFill>
          <a:blip r:embed="rId3"/>
          <a:srcRect/>
          <a:stretch>
            <a:fillRect/>
          </a:stretch>
        </p:blipFill>
        <p:spPr bwMode="auto">
          <a:xfrm>
            <a:off x="1143000" y="4724400"/>
            <a:ext cx="4757738" cy="419100"/>
          </a:xfrm>
          <a:prstGeom prst="rect">
            <a:avLst/>
          </a:prstGeom>
          <a:noFill/>
          <a:ln w="9525">
            <a:noFill/>
            <a:miter lim="800000"/>
            <a:headEnd/>
            <a:tailEnd/>
          </a:ln>
        </p:spPr>
      </p:pic>
      <p:sp>
        <p:nvSpPr>
          <p:cNvPr id="32774" name="Rectangle 5"/>
          <p:cNvSpPr>
            <a:spLocks noChangeArrowheads="1"/>
          </p:cNvSpPr>
          <p:nvPr/>
        </p:nvSpPr>
        <p:spPr bwMode="auto">
          <a:xfrm>
            <a:off x="609600" y="3048000"/>
            <a:ext cx="8229600" cy="641350"/>
          </a:xfrm>
          <a:prstGeom prst="rect">
            <a:avLst/>
          </a:prstGeom>
          <a:noFill/>
          <a:ln w="9525">
            <a:noFill/>
            <a:miter lim="800000"/>
            <a:headEnd/>
            <a:tailEnd/>
          </a:ln>
        </p:spPr>
        <p:txBody>
          <a:bodyPr>
            <a:spAutoFit/>
          </a:bodyPr>
          <a:lstStyle/>
          <a:p>
            <a:r>
              <a:rPr lang="en-US" i="1">
                <a:solidFill>
                  <a:srgbClr val="3333FF"/>
                </a:solidFill>
              </a:rPr>
              <a:t>P</a:t>
            </a:r>
            <a:r>
              <a:rPr lang="en-US" i="1" baseline="-25000">
                <a:solidFill>
                  <a:srgbClr val="3333FF"/>
                </a:solidFill>
              </a:rPr>
              <a:t>i</a:t>
            </a:r>
            <a:r>
              <a:rPr lang="en-US" baseline="-25000">
                <a:solidFill>
                  <a:srgbClr val="3333FF"/>
                </a:solidFill>
              </a:rPr>
              <a:t>,sat</a:t>
            </a:r>
            <a:r>
              <a:rPr lang="en-US">
                <a:solidFill>
                  <a:srgbClr val="3333FF"/>
                </a:solidFill>
              </a:rPr>
              <a:t>(</a:t>
            </a:r>
            <a:r>
              <a:rPr lang="en-US" i="1">
                <a:solidFill>
                  <a:srgbClr val="3333FF"/>
                </a:solidFill>
              </a:rPr>
              <a:t>T</a:t>
            </a:r>
            <a:r>
              <a:rPr lang="en-US">
                <a:solidFill>
                  <a:srgbClr val="3333FF"/>
                </a:solidFill>
              </a:rPr>
              <a:t>) = the </a:t>
            </a:r>
            <a:r>
              <a:rPr lang="en-US" i="1">
                <a:solidFill>
                  <a:srgbClr val="3333FF"/>
                </a:solidFill>
              </a:rPr>
              <a:t>saturation pressure </a:t>
            </a:r>
            <a:r>
              <a:rPr lang="en-US">
                <a:solidFill>
                  <a:srgbClr val="3333FF"/>
                </a:solidFill>
              </a:rPr>
              <a:t>of the species </a:t>
            </a:r>
            <a:r>
              <a:rPr lang="en-US" i="1">
                <a:solidFill>
                  <a:srgbClr val="3333FF"/>
                </a:solidFill>
              </a:rPr>
              <a:t>i </a:t>
            </a:r>
            <a:r>
              <a:rPr lang="en-US">
                <a:solidFill>
                  <a:srgbClr val="3333FF"/>
                </a:solidFill>
              </a:rPr>
              <a:t>at the interface temperature</a:t>
            </a:r>
          </a:p>
          <a:p>
            <a:r>
              <a:rPr lang="en-US" i="1">
                <a:solidFill>
                  <a:srgbClr val="3333FF"/>
                </a:solidFill>
              </a:rPr>
              <a:t>P</a:t>
            </a:r>
            <a:r>
              <a:rPr lang="en-US" baseline="-25000">
                <a:solidFill>
                  <a:srgbClr val="3333FF"/>
                </a:solidFill>
              </a:rPr>
              <a:t>total</a:t>
            </a:r>
            <a:r>
              <a:rPr lang="en-US">
                <a:solidFill>
                  <a:srgbClr val="3333FF"/>
                </a:solidFill>
              </a:rPr>
              <a:t> = the </a:t>
            </a:r>
            <a:r>
              <a:rPr lang="en-US" i="1">
                <a:solidFill>
                  <a:srgbClr val="3333FF"/>
                </a:solidFill>
              </a:rPr>
              <a:t>total pressure </a:t>
            </a:r>
            <a:r>
              <a:rPr lang="en-US">
                <a:solidFill>
                  <a:srgbClr val="3333FF"/>
                </a:solidFill>
              </a:rPr>
              <a:t>on the gas phase side</a:t>
            </a:r>
          </a:p>
        </p:txBody>
      </p:sp>
      <p:sp>
        <p:nvSpPr>
          <p:cNvPr id="32775" name="Rectangle 6"/>
          <p:cNvSpPr>
            <a:spLocks noChangeArrowheads="1"/>
          </p:cNvSpPr>
          <p:nvPr/>
        </p:nvSpPr>
        <p:spPr bwMode="auto">
          <a:xfrm>
            <a:off x="609600" y="3733800"/>
            <a:ext cx="7848600" cy="915988"/>
          </a:xfrm>
          <a:prstGeom prst="rect">
            <a:avLst/>
          </a:prstGeom>
          <a:noFill/>
          <a:ln w="9525">
            <a:noFill/>
            <a:miter lim="800000"/>
            <a:headEnd/>
            <a:tailEnd/>
          </a:ln>
        </p:spPr>
        <p:txBody>
          <a:bodyPr>
            <a:spAutoFit/>
          </a:bodyPr>
          <a:lstStyle/>
          <a:p>
            <a:r>
              <a:rPr lang="en-US"/>
              <a:t>The molar density of the gas species </a:t>
            </a:r>
            <a:r>
              <a:rPr lang="en-US" i="1"/>
              <a:t>i </a:t>
            </a:r>
            <a:r>
              <a:rPr lang="en-US"/>
              <a:t>in the solid at the interface is proportional to the </a:t>
            </a:r>
            <a:r>
              <a:rPr lang="en-US" i="1"/>
              <a:t>partial pressure </a:t>
            </a:r>
            <a:r>
              <a:rPr lang="en-US"/>
              <a:t>of the species </a:t>
            </a:r>
            <a:r>
              <a:rPr lang="en-US" i="1"/>
              <a:t>i </a:t>
            </a:r>
            <a:r>
              <a:rPr lang="en-US"/>
              <a:t>in the gas on the gas side of the interface and is expressed as</a:t>
            </a:r>
          </a:p>
        </p:txBody>
      </p:sp>
      <p:pic>
        <p:nvPicPr>
          <p:cNvPr id="32776" name="Picture 8"/>
          <p:cNvPicPr>
            <a:picLocks noChangeAspect="1" noChangeArrowheads="1"/>
          </p:cNvPicPr>
          <p:nvPr/>
        </p:nvPicPr>
        <p:blipFill>
          <a:blip r:embed="rId4"/>
          <a:srcRect/>
          <a:stretch>
            <a:fillRect/>
          </a:stretch>
        </p:blipFill>
        <p:spPr bwMode="auto">
          <a:xfrm>
            <a:off x="6324600" y="4800600"/>
            <a:ext cx="290513" cy="265113"/>
          </a:xfrm>
          <a:prstGeom prst="rect">
            <a:avLst/>
          </a:prstGeom>
          <a:noFill/>
          <a:ln w="9525">
            <a:noFill/>
            <a:miter lim="800000"/>
            <a:headEnd/>
            <a:tailEnd/>
          </a:ln>
        </p:spPr>
      </p:pic>
      <p:sp>
        <p:nvSpPr>
          <p:cNvPr id="32777" name="Text Box 9"/>
          <p:cNvSpPr txBox="1">
            <a:spLocks noChangeArrowheads="1"/>
          </p:cNvSpPr>
          <p:nvPr/>
        </p:nvSpPr>
        <p:spPr bwMode="auto">
          <a:xfrm>
            <a:off x="6629400" y="4724400"/>
            <a:ext cx="1066800" cy="366713"/>
          </a:xfrm>
          <a:prstGeom prst="rect">
            <a:avLst/>
          </a:prstGeom>
          <a:noFill/>
          <a:ln w="9525">
            <a:noFill/>
            <a:miter lim="800000"/>
            <a:headEnd/>
            <a:tailEnd/>
          </a:ln>
        </p:spPr>
        <p:txBody>
          <a:bodyPr>
            <a:spAutoFit/>
          </a:bodyPr>
          <a:lstStyle/>
          <a:p>
            <a:pPr>
              <a:spcBef>
                <a:spcPct val="50000"/>
              </a:spcBef>
            </a:pPr>
            <a:r>
              <a:rPr lang="en-US">
                <a:solidFill>
                  <a:srgbClr val="3333FF"/>
                </a:solidFill>
              </a:rPr>
              <a:t>solubility</a:t>
            </a:r>
          </a:p>
        </p:txBody>
      </p:sp>
      <p:sp>
        <p:nvSpPr>
          <p:cNvPr id="32778" name="Rectangle 10"/>
          <p:cNvSpPr>
            <a:spLocks noChangeArrowheads="1"/>
          </p:cNvSpPr>
          <p:nvPr/>
        </p:nvSpPr>
        <p:spPr bwMode="auto">
          <a:xfrm>
            <a:off x="609600" y="5180013"/>
            <a:ext cx="7315200" cy="1190625"/>
          </a:xfrm>
          <a:prstGeom prst="rect">
            <a:avLst/>
          </a:prstGeom>
          <a:noFill/>
          <a:ln w="9525">
            <a:noFill/>
            <a:miter lim="800000"/>
            <a:headEnd/>
            <a:tailEnd/>
          </a:ln>
        </p:spPr>
        <p:txBody>
          <a:bodyPr>
            <a:spAutoFit/>
          </a:bodyPr>
          <a:lstStyle/>
          <a:p>
            <a:r>
              <a:rPr lang="en-US"/>
              <a:t>The product of </a:t>
            </a:r>
            <a:r>
              <a:rPr lang="en-US" i="1">
                <a:solidFill>
                  <a:srgbClr val="3333FF"/>
                </a:solidFill>
              </a:rPr>
              <a:t>solubility</a:t>
            </a:r>
            <a:r>
              <a:rPr lang="en-US" i="1"/>
              <a:t> </a:t>
            </a:r>
            <a:r>
              <a:rPr lang="en-US"/>
              <a:t>of a gas and the </a:t>
            </a:r>
            <a:r>
              <a:rPr lang="en-US" i="1">
                <a:solidFill>
                  <a:srgbClr val="3333FF"/>
                </a:solidFill>
              </a:rPr>
              <a:t>diffusion coefficient</a:t>
            </a:r>
            <a:r>
              <a:rPr lang="en-US" i="1"/>
              <a:t> </a:t>
            </a:r>
            <a:r>
              <a:rPr lang="en-US"/>
              <a:t>of the gas in a solid is referred to as the </a:t>
            </a:r>
            <a:r>
              <a:rPr lang="en-US" i="1">
                <a:solidFill>
                  <a:srgbClr val="3333FF"/>
                </a:solidFill>
              </a:rPr>
              <a:t>permeability</a:t>
            </a:r>
            <a:r>
              <a:rPr lang="en-US" i="1"/>
              <a:t>, </a:t>
            </a:r>
            <a:r>
              <a:rPr lang="en-US"/>
              <a:t>which is a measure of the ability of the gas to penetrate a solid. Permeability is inversely proportional to thickness.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3 Slayt Numarası Yer Tutucusu"/>
          <p:cNvSpPr>
            <a:spLocks noGrp="1"/>
          </p:cNvSpPr>
          <p:nvPr>
            <p:ph type="sldNum" sz="quarter" idx="12"/>
          </p:nvPr>
        </p:nvSpPr>
        <p:spPr>
          <a:noFill/>
        </p:spPr>
        <p:txBody>
          <a:bodyPr/>
          <a:lstStyle/>
          <a:p>
            <a:fld id="{CDF78D95-B5A7-48AA-BDEB-62390313231F}" type="slidenum">
              <a:rPr lang="en-US" smtClean="0"/>
              <a:pPr/>
              <a:t>32</a:t>
            </a:fld>
            <a:endParaRPr lang="en-US" smtClean="0"/>
          </a:p>
        </p:txBody>
      </p:sp>
      <p:pic>
        <p:nvPicPr>
          <p:cNvPr id="33795" name="Picture 4"/>
          <p:cNvPicPr>
            <a:picLocks noChangeAspect="1" noChangeArrowheads="1"/>
          </p:cNvPicPr>
          <p:nvPr/>
        </p:nvPicPr>
        <p:blipFill>
          <a:blip r:embed="rId2"/>
          <a:srcRect/>
          <a:stretch>
            <a:fillRect/>
          </a:stretch>
        </p:blipFill>
        <p:spPr bwMode="auto">
          <a:xfrm>
            <a:off x="2138363" y="1143000"/>
            <a:ext cx="4867275" cy="4572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Slayt Numarası Yer Tutucusu"/>
          <p:cNvSpPr>
            <a:spLocks noGrp="1"/>
          </p:cNvSpPr>
          <p:nvPr>
            <p:ph type="sldNum" sz="quarter" idx="12"/>
          </p:nvPr>
        </p:nvSpPr>
        <p:spPr>
          <a:noFill/>
        </p:spPr>
        <p:txBody>
          <a:bodyPr/>
          <a:lstStyle/>
          <a:p>
            <a:fld id="{6B416050-F9F7-484C-9E89-4DFCA61147E7}" type="slidenum">
              <a:rPr lang="en-US" smtClean="0"/>
              <a:pPr/>
              <a:t>33</a:t>
            </a:fld>
            <a:endParaRPr lang="en-US" smtClean="0"/>
          </a:p>
        </p:txBody>
      </p:sp>
      <p:pic>
        <p:nvPicPr>
          <p:cNvPr id="34819" name="Picture 4"/>
          <p:cNvPicPr>
            <a:picLocks noChangeAspect="1" noChangeArrowheads="1"/>
          </p:cNvPicPr>
          <p:nvPr/>
        </p:nvPicPr>
        <p:blipFill>
          <a:blip r:embed="rId2"/>
          <a:srcRect/>
          <a:stretch>
            <a:fillRect/>
          </a:stretch>
        </p:blipFill>
        <p:spPr bwMode="auto">
          <a:xfrm>
            <a:off x="1219200" y="1752600"/>
            <a:ext cx="3105150" cy="447675"/>
          </a:xfrm>
          <a:prstGeom prst="rect">
            <a:avLst/>
          </a:prstGeom>
          <a:noFill/>
          <a:ln w="9525">
            <a:noFill/>
            <a:miter lim="800000"/>
            <a:headEnd/>
            <a:tailEnd/>
          </a:ln>
        </p:spPr>
      </p:pic>
      <p:pic>
        <p:nvPicPr>
          <p:cNvPr id="34820" name="Picture 5"/>
          <p:cNvPicPr>
            <a:picLocks noChangeAspect="1" noChangeArrowheads="1"/>
          </p:cNvPicPr>
          <p:nvPr/>
        </p:nvPicPr>
        <p:blipFill>
          <a:blip r:embed="rId3"/>
          <a:srcRect/>
          <a:stretch>
            <a:fillRect/>
          </a:stretch>
        </p:blipFill>
        <p:spPr bwMode="auto">
          <a:xfrm>
            <a:off x="1209675" y="2362200"/>
            <a:ext cx="5114925" cy="771525"/>
          </a:xfrm>
          <a:prstGeom prst="rect">
            <a:avLst/>
          </a:prstGeom>
          <a:noFill/>
          <a:ln w="9525">
            <a:noFill/>
            <a:miter lim="800000"/>
            <a:headEnd/>
            <a:tailEnd/>
          </a:ln>
        </p:spPr>
      </p:pic>
      <p:pic>
        <p:nvPicPr>
          <p:cNvPr id="34821" name="Picture 6"/>
          <p:cNvPicPr>
            <a:picLocks noChangeAspect="1" noChangeArrowheads="1"/>
          </p:cNvPicPr>
          <p:nvPr/>
        </p:nvPicPr>
        <p:blipFill>
          <a:blip r:embed="rId4"/>
          <a:srcRect/>
          <a:stretch>
            <a:fillRect/>
          </a:stretch>
        </p:blipFill>
        <p:spPr bwMode="auto">
          <a:xfrm>
            <a:off x="1219200" y="3305175"/>
            <a:ext cx="3533775" cy="428625"/>
          </a:xfrm>
          <a:prstGeom prst="rect">
            <a:avLst/>
          </a:prstGeom>
          <a:noFill/>
          <a:ln w="9525">
            <a:noFill/>
            <a:miter lim="800000"/>
            <a:headEnd/>
            <a:tailEnd/>
          </a:ln>
        </p:spPr>
      </p:pic>
      <p:pic>
        <p:nvPicPr>
          <p:cNvPr id="34822" name="Picture 7"/>
          <p:cNvPicPr>
            <a:picLocks noChangeAspect="1" noChangeArrowheads="1"/>
          </p:cNvPicPr>
          <p:nvPr/>
        </p:nvPicPr>
        <p:blipFill>
          <a:blip r:embed="rId5"/>
          <a:srcRect/>
          <a:stretch>
            <a:fillRect/>
          </a:stretch>
        </p:blipFill>
        <p:spPr bwMode="auto">
          <a:xfrm>
            <a:off x="581025" y="142875"/>
            <a:ext cx="7981950" cy="1457325"/>
          </a:xfrm>
          <a:prstGeom prst="rect">
            <a:avLst/>
          </a:prstGeom>
          <a:noFill/>
          <a:ln w="9525">
            <a:noFill/>
            <a:miter lim="800000"/>
            <a:headEnd/>
            <a:tailEnd/>
          </a:ln>
        </p:spPr>
      </p:pic>
      <p:pic>
        <p:nvPicPr>
          <p:cNvPr id="34823" name="Picture 8"/>
          <p:cNvPicPr>
            <a:picLocks noChangeAspect="1" noChangeArrowheads="1"/>
          </p:cNvPicPr>
          <p:nvPr/>
        </p:nvPicPr>
        <p:blipFill>
          <a:blip r:embed="rId6"/>
          <a:srcRect/>
          <a:stretch>
            <a:fillRect/>
          </a:stretch>
        </p:blipFill>
        <p:spPr bwMode="auto">
          <a:xfrm>
            <a:off x="1219200" y="3886200"/>
            <a:ext cx="4124325" cy="280987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Slayt Numarası Yer Tutucusu"/>
          <p:cNvSpPr>
            <a:spLocks noGrp="1"/>
          </p:cNvSpPr>
          <p:nvPr>
            <p:ph type="sldNum" sz="quarter" idx="12"/>
          </p:nvPr>
        </p:nvSpPr>
        <p:spPr>
          <a:noFill/>
        </p:spPr>
        <p:txBody>
          <a:bodyPr/>
          <a:lstStyle/>
          <a:p>
            <a:fld id="{FF745C04-7A38-45CD-848E-2A9E87291DCB}" type="slidenum">
              <a:rPr lang="en-US" smtClean="0"/>
              <a:pPr/>
              <a:t>34</a:t>
            </a:fld>
            <a:endParaRPr lang="en-US" smtClean="0"/>
          </a:p>
        </p:txBody>
      </p:sp>
      <p:pic>
        <p:nvPicPr>
          <p:cNvPr id="35843" name="Picture 2"/>
          <p:cNvPicPr>
            <a:picLocks noChangeAspect="1" noChangeArrowheads="1"/>
          </p:cNvPicPr>
          <p:nvPr/>
        </p:nvPicPr>
        <p:blipFill>
          <a:blip r:embed="rId2"/>
          <a:srcRect/>
          <a:stretch>
            <a:fillRect/>
          </a:stretch>
        </p:blipFill>
        <p:spPr bwMode="auto">
          <a:xfrm>
            <a:off x="604838" y="76200"/>
            <a:ext cx="7934325" cy="1400175"/>
          </a:xfrm>
          <a:prstGeom prst="rect">
            <a:avLst/>
          </a:prstGeom>
          <a:noFill/>
          <a:ln w="9525">
            <a:noFill/>
            <a:miter lim="800000"/>
            <a:headEnd/>
            <a:tailEnd/>
          </a:ln>
        </p:spPr>
      </p:pic>
      <p:pic>
        <p:nvPicPr>
          <p:cNvPr id="35844" name="Picture 3"/>
          <p:cNvPicPr>
            <a:picLocks noChangeAspect="1" noChangeArrowheads="1"/>
          </p:cNvPicPr>
          <p:nvPr/>
        </p:nvPicPr>
        <p:blipFill>
          <a:blip r:embed="rId3"/>
          <a:srcRect/>
          <a:stretch>
            <a:fillRect/>
          </a:stretch>
        </p:blipFill>
        <p:spPr bwMode="auto">
          <a:xfrm>
            <a:off x="2576513" y="1600200"/>
            <a:ext cx="3990975" cy="3248025"/>
          </a:xfrm>
          <a:prstGeom prst="rect">
            <a:avLst/>
          </a:prstGeom>
          <a:noFill/>
          <a:ln w="9525">
            <a:noFill/>
            <a:miter lim="800000"/>
            <a:headEnd/>
            <a:tailEnd/>
          </a:ln>
        </p:spPr>
      </p:pic>
      <p:pic>
        <p:nvPicPr>
          <p:cNvPr id="35845" name="Picture 4"/>
          <p:cNvPicPr>
            <a:picLocks noChangeAspect="1" noChangeArrowheads="1"/>
          </p:cNvPicPr>
          <p:nvPr/>
        </p:nvPicPr>
        <p:blipFill>
          <a:blip r:embed="rId4"/>
          <a:srcRect/>
          <a:stretch>
            <a:fillRect/>
          </a:stretch>
        </p:blipFill>
        <p:spPr bwMode="auto">
          <a:xfrm>
            <a:off x="1490663" y="4953000"/>
            <a:ext cx="6162675" cy="819150"/>
          </a:xfrm>
          <a:prstGeom prst="rect">
            <a:avLst/>
          </a:prstGeom>
          <a:noFill/>
          <a:ln w="9525">
            <a:noFill/>
            <a:miter lim="800000"/>
            <a:headEnd/>
            <a:tailEnd/>
          </a:ln>
        </p:spPr>
      </p:pic>
      <p:pic>
        <p:nvPicPr>
          <p:cNvPr id="35846" name="Picture 5"/>
          <p:cNvPicPr>
            <a:picLocks noChangeAspect="1" noChangeArrowheads="1"/>
          </p:cNvPicPr>
          <p:nvPr/>
        </p:nvPicPr>
        <p:blipFill>
          <a:blip r:embed="rId5"/>
          <a:srcRect/>
          <a:stretch>
            <a:fillRect/>
          </a:stretch>
        </p:blipFill>
        <p:spPr bwMode="auto">
          <a:xfrm>
            <a:off x="1524000" y="5867400"/>
            <a:ext cx="5838825" cy="80962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Numarası Yer Tutucusu"/>
          <p:cNvSpPr>
            <a:spLocks noGrp="1"/>
          </p:cNvSpPr>
          <p:nvPr>
            <p:ph type="sldNum" sz="quarter" idx="12"/>
          </p:nvPr>
        </p:nvSpPr>
        <p:spPr>
          <a:noFill/>
        </p:spPr>
        <p:txBody>
          <a:bodyPr/>
          <a:lstStyle/>
          <a:p>
            <a:fld id="{7C112FD5-A5B7-48CB-B8CE-72190485E089}" type="slidenum">
              <a:rPr lang="en-US" smtClean="0"/>
              <a:pPr/>
              <a:t>35</a:t>
            </a:fld>
            <a:endParaRPr lang="en-US" smtClean="0"/>
          </a:p>
        </p:txBody>
      </p:sp>
      <p:pic>
        <p:nvPicPr>
          <p:cNvPr id="36867" name="Picture 2"/>
          <p:cNvPicPr>
            <a:picLocks noChangeAspect="1" noChangeArrowheads="1"/>
          </p:cNvPicPr>
          <p:nvPr/>
        </p:nvPicPr>
        <p:blipFill>
          <a:blip r:embed="rId2"/>
          <a:srcRect/>
          <a:stretch>
            <a:fillRect/>
          </a:stretch>
        </p:blipFill>
        <p:spPr bwMode="auto">
          <a:xfrm>
            <a:off x="409575" y="152400"/>
            <a:ext cx="6829425" cy="1704975"/>
          </a:xfrm>
          <a:prstGeom prst="rect">
            <a:avLst/>
          </a:prstGeom>
          <a:noFill/>
          <a:ln w="9525">
            <a:noFill/>
            <a:miter lim="800000"/>
            <a:headEnd/>
            <a:tailEnd/>
          </a:ln>
        </p:spPr>
      </p:pic>
      <p:pic>
        <p:nvPicPr>
          <p:cNvPr id="36868" name="Picture 4"/>
          <p:cNvPicPr>
            <a:picLocks noChangeAspect="1" noChangeArrowheads="1"/>
          </p:cNvPicPr>
          <p:nvPr/>
        </p:nvPicPr>
        <p:blipFill>
          <a:blip r:embed="rId3"/>
          <a:srcRect/>
          <a:stretch>
            <a:fillRect/>
          </a:stretch>
        </p:blipFill>
        <p:spPr bwMode="auto">
          <a:xfrm>
            <a:off x="5581650" y="1628775"/>
            <a:ext cx="3486150" cy="3400425"/>
          </a:xfrm>
          <a:prstGeom prst="rect">
            <a:avLst/>
          </a:prstGeom>
          <a:noFill/>
          <a:ln w="9525">
            <a:noFill/>
            <a:miter lim="800000"/>
            <a:headEnd/>
            <a:tailEnd/>
          </a:ln>
        </p:spPr>
      </p:pic>
      <p:pic>
        <p:nvPicPr>
          <p:cNvPr id="36869" name="Picture 5"/>
          <p:cNvPicPr>
            <a:picLocks noChangeAspect="1" noChangeArrowheads="1"/>
          </p:cNvPicPr>
          <p:nvPr/>
        </p:nvPicPr>
        <p:blipFill>
          <a:blip r:embed="rId4"/>
          <a:srcRect/>
          <a:stretch>
            <a:fillRect/>
          </a:stretch>
        </p:blipFill>
        <p:spPr bwMode="auto">
          <a:xfrm>
            <a:off x="457200" y="3657600"/>
            <a:ext cx="4829175" cy="390525"/>
          </a:xfrm>
          <a:prstGeom prst="rect">
            <a:avLst/>
          </a:prstGeom>
          <a:noFill/>
          <a:ln w="9525">
            <a:noFill/>
            <a:miter lim="800000"/>
            <a:headEnd/>
            <a:tailEnd/>
          </a:ln>
        </p:spPr>
      </p:pic>
      <p:pic>
        <p:nvPicPr>
          <p:cNvPr id="36870" name="Picture 6"/>
          <p:cNvPicPr>
            <a:picLocks noChangeAspect="1" noChangeArrowheads="1"/>
          </p:cNvPicPr>
          <p:nvPr/>
        </p:nvPicPr>
        <p:blipFill>
          <a:blip r:embed="rId5"/>
          <a:srcRect/>
          <a:stretch>
            <a:fillRect/>
          </a:stretch>
        </p:blipFill>
        <p:spPr bwMode="auto">
          <a:xfrm>
            <a:off x="447675" y="4191000"/>
            <a:ext cx="4429125" cy="1438275"/>
          </a:xfrm>
          <a:prstGeom prst="rect">
            <a:avLst/>
          </a:prstGeom>
          <a:noFill/>
          <a:ln w="9525">
            <a:noFill/>
            <a:miter lim="800000"/>
            <a:headEnd/>
            <a:tailEnd/>
          </a:ln>
        </p:spPr>
      </p:pic>
      <p:pic>
        <p:nvPicPr>
          <p:cNvPr id="36871" name="Picture 3"/>
          <p:cNvPicPr>
            <a:picLocks noChangeAspect="1" noChangeArrowheads="1"/>
          </p:cNvPicPr>
          <p:nvPr/>
        </p:nvPicPr>
        <p:blipFill>
          <a:blip r:embed="rId6"/>
          <a:srcRect/>
          <a:stretch>
            <a:fillRect/>
          </a:stretch>
        </p:blipFill>
        <p:spPr bwMode="auto">
          <a:xfrm>
            <a:off x="57150" y="2733675"/>
            <a:ext cx="6267450" cy="77152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5 Slayt Numarası Yer Tutucusu"/>
          <p:cNvSpPr>
            <a:spLocks noGrp="1"/>
          </p:cNvSpPr>
          <p:nvPr>
            <p:ph type="sldNum" sz="quarter" idx="12"/>
          </p:nvPr>
        </p:nvSpPr>
        <p:spPr>
          <a:noFill/>
        </p:spPr>
        <p:txBody>
          <a:bodyPr/>
          <a:lstStyle/>
          <a:p>
            <a:fld id="{86CE4360-7D3E-484E-BF9B-D287D5D3CA39}" type="slidenum">
              <a:rPr lang="en-US" smtClean="0"/>
              <a:pPr/>
              <a:t>36</a:t>
            </a:fld>
            <a:endParaRPr lang="en-US" smtClean="0"/>
          </a:p>
        </p:txBody>
      </p:sp>
      <p:sp>
        <p:nvSpPr>
          <p:cNvPr id="37891" name="Rectangle 2"/>
          <p:cNvSpPr>
            <a:spLocks noGrp="1" noChangeArrowheads="1"/>
          </p:cNvSpPr>
          <p:nvPr>
            <p:ph type="title"/>
          </p:nvPr>
        </p:nvSpPr>
        <p:spPr>
          <a:xfrm>
            <a:off x="838200" y="381000"/>
            <a:ext cx="2895600" cy="639763"/>
          </a:xfrm>
        </p:spPr>
        <p:txBody>
          <a:bodyPr/>
          <a:lstStyle/>
          <a:p>
            <a:pPr eaLnBrk="1" hangingPunct="1"/>
            <a:r>
              <a:rPr lang="en-US" smtClean="0">
                <a:solidFill>
                  <a:srgbClr val="C00000"/>
                </a:solidFill>
              </a:rPr>
              <a:t>Summary</a:t>
            </a:r>
          </a:p>
        </p:txBody>
      </p:sp>
      <p:sp>
        <p:nvSpPr>
          <p:cNvPr id="37892" name="Rectangle 3"/>
          <p:cNvSpPr>
            <a:spLocks noGrp="1" noChangeArrowheads="1"/>
          </p:cNvSpPr>
          <p:nvPr>
            <p:ph type="body" idx="1"/>
          </p:nvPr>
        </p:nvSpPr>
        <p:spPr>
          <a:xfrm>
            <a:off x="533400" y="1066800"/>
            <a:ext cx="7924800" cy="4724400"/>
          </a:xfrm>
        </p:spPr>
        <p:txBody>
          <a:bodyPr/>
          <a:lstStyle/>
          <a:p>
            <a:pPr eaLnBrk="1" hangingPunct="1"/>
            <a:r>
              <a:rPr lang="en-US" sz="2400" smtClean="0"/>
              <a:t>Criterion for chemical equilibrium</a:t>
            </a:r>
          </a:p>
          <a:p>
            <a:pPr eaLnBrk="1" hangingPunct="1"/>
            <a:r>
              <a:rPr lang="en-US" sz="2400" smtClean="0"/>
              <a:t>The equilibrium constant for ideal-gas mixtures</a:t>
            </a:r>
          </a:p>
          <a:p>
            <a:pPr eaLnBrk="1" hangingPunct="1"/>
            <a:r>
              <a:rPr lang="en-US" sz="2400" smtClean="0"/>
              <a:t>Some remarks about the </a:t>
            </a:r>
            <a:r>
              <a:rPr lang="en-US" sz="2400" i="1" smtClean="0"/>
              <a:t>K</a:t>
            </a:r>
            <a:r>
              <a:rPr lang="en-US" sz="2400" i="1" baseline="-25000" smtClean="0"/>
              <a:t>P</a:t>
            </a:r>
            <a:r>
              <a:rPr lang="en-US" sz="2400" i="1" smtClean="0"/>
              <a:t> </a:t>
            </a:r>
            <a:r>
              <a:rPr lang="en-US" sz="2400" smtClean="0"/>
              <a:t>of ideal-gas mixtures</a:t>
            </a:r>
          </a:p>
          <a:p>
            <a:pPr eaLnBrk="1" hangingPunct="1"/>
            <a:r>
              <a:rPr lang="en-US" sz="2400" smtClean="0"/>
              <a:t>Chemical equilibrium for simultaneous reactions</a:t>
            </a:r>
          </a:p>
          <a:p>
            <a:pPr eaLnBrk="1" hangingPunct="1"/>
            <a:r>
              <a:rPr lang="en-US" sz="2400" smtClean="0"/>
              <a:t>Variation of </a:t>
            </a:r>
            <a:r>
              <a:rPr lang="en-US" sz="2400" i="1" smtClean="0"/>
              <a:t>K</a:t>
            </a:r>
            <a:r>
              <a:rPr lang="en-US" sz="2400" i="1" baseline="-25000" smtClean="0"/>
              <a:t>P</a:t>
            </a:r>
            <a:r>
              <a:rPr lang="en-US" sz="2400" i="1" smtClean="0"/>
              <a:t> </a:t>
            </a:r>
            <a:r>
              <a:rPr lang="en-US" sz="2400" smtClean="0"/>
              <a:t>with temperature</a:t>
            </a:r>
          </a:p>
          <a:p>
            <a:pPr eaLnBrk="1" hangingPunct="1"/>
            <a:r>
              <a:rPr lang="en-US" sz="2400" smtClean="0"/>
              <a:t>Phase equilibrium</a:t>
            </a:r>
          </a:p>
          <a:p>
            <a:pPr lvl="1" eaLnBrk="1" hangingPunct="1"/>
            <a:r>
              <a:rPr lang="en-US" sz="2200" smtClean="0">
                <a:solidFill>
                  <a:srgbClr val="CC00CC"/>
                </a:solidFill>
              </a:rPr>
              <a:t>Phase equilibrium for a single-component system</a:t>
            </a:r>
          </a:p>
          <a:p>
            <a:pPr lvl="1" eaLnBrk="1" hangingPunct="1"/>
            <a:r>
              <a:rPr lang="en-US" sz="2200" smtClean="0">
                <a:solidFill>
                  <a:srgbClr val="CC00CC"/>
                </a:solidFill>
              </a:rPr>
              <a:t>The phase rule</a:t>
            </a:r>
          </a:p>
          <a:p>
            <a:pPr lvl="1" eaLnBrk="1" hangingPunct="1"/>
            <a:r>
              <a:rPr lang="en-US" sz="2200" smtClean="0">
                <a:solidFill>
                  <a:srgbClr val="CC00CC"/>
                </a:solidFill>
              </a:rPr>
              <a:t>Phase equilibrium for a multicomponent system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3 Slayt Numarası Yer Tutucusu"/>
          <p:cNvSpPr>
            <a:spLocks noGrp="1"/>
          </p:cNvSpPr>
          <p:nvPr>
            <p:ph type="sldNum" sz="quarter" idx="12"/>
          </p:nvPr>
        </p:nvSpPr>
        <p:spPr>
          <a:noFill/>
        </p:spPr>
        <p:txBody>
          <a:bodyPr/>
          <a:lstStyle/>
          <a:p>
            <a:fld id="{DABF6C14-5ED6-4927-B361-F19F1699B586}" type="slidenum">
              <a:rPr lang="en-US" smtClean="0"/>
              <a:pPr/>
              <a:t>4</a:t>
            </a:fld>
            <a:endParaRPr lang="en-US" smtClean="0"/>
          </a:p>
        </p:txBody>
      </p:sp>
      <p:pic>
        <p:nvPicPr>
          <p:cNvPr id="5123" name="Picture 4"/>
          <p:cNvPicPr>
            <a:picLocks noChangeAspect="1" noChangeArrowheads="1"/>
          </p:cNvPicPr>
          <p:nvPr/>
        </p:nvPicPr>
        <p:blipFill>
          <a:blip r:embed="rId2"/>
          <a:srcRect/>
          <a:stretch>
            <a:fillRect/>
          </a:stretch>
        </p:blipFill>
        <p:spPr bwMode="auto">
          <a:xfrm>
            <a:off x="304800" y="762000"/>
            <a:ext cx="4633913" cy="957263"/>
          </a:xfrm>
          <a:prstGeom prst="rect">
            <a:avLst/>
          </a:prstGeom>
          <a:noFill/>
          <a:ln w="9525">
            <a:noFill/>
            <a:miter lim="800000"/>
            <a:headEnd/>
            <a:tailEnd/>
          </a:ln>
        </p:spPr>
      </p:pic>
      <p:sp>
        <p:nvSpPr>
          <p:cNvPr id="5124" name="Rectangle 5"/>
          <p:cNvSpPr>
            <a:spLocks noChangeArrowheads="1"/>
          </p:cNvSpPr>
          <p:nvPr/>
        </p:nvSpPr>
        <p:spPr bwMode="auto">
          <a:xfrm>
            <a:off x="228600" y="1676400"/>
            <a:ext cx="5105400" cy="641350"/>
          </a:xfrm>
          <a:prstGeom prst="rect">
            <a:avLst/>
          </a:prstGeom>
          <a:noFill/>
          <a:ln w="9525">
            <a:noFill/>
            <a:miter lim="800000"/>
            <a:headEnd/>
            <a:tailEnd/>
          </a:ln>
        </p:spPr>
        <p:txBody>
          <a:bodyPr>
            <a:spAutoFit/>
          </a:bodyPr>
          <a:lstStyle/>
          <a:p>
            <a:r>
              <a:rPr lang="en-US">
                <a:solidFill>
                  <a:srgbClr val="CC00CC"/>
                </a:solidFill>
              </a:rPr>
              <a:t>The differential of the Gibbs function (</a:t>
            </a:r>
            <a:r>
              <a:rPr lang="en-US" i="1">
                <a:solidFill>
                  <a:srgbClr val="CC00CC"/>
                </a:solidFill>
              </a:rPr>
              <a:t>G=H</a:t>
            </a:r>
            <a:r>
              <a:rPr lang="en-US" i="1">
                <a:solidFill>
                  <a:srgbClr val="CC00CC"/>
                </a:solidFill>
                <a:sym typeface="Symbol" pitchFamily="18" charset="2"/>
              </a:rPr>
              <a:t></a:t>
            </a:r>
            <a:r>
              <a:rPr lang="en-US" i="1">
                <a:solidFill>
                  <a:srgbClr val="CC00CC"/>
                </a:solidFill>
              </a:rPr>
              <a:t>TS</a:t>
            </a:r>
            <a:r>
              <a:rPr lang="en-US">
                <a:solidFill>
                  <a:srgbClr val="CC00CC"/>
                </a:solidFill>
              </a:rPr>
              <a:t>) at constant temperature and pressure</a:t>
            </a:r>
          </a:p>
        </p:txBody>
      </p:sp>
      <p:sp>
        <p:nvSpPr>
          <p:cNvPr id="5125" name="Rectangle 6"/>
          <p:cNvSpPr>
            <a:spLocks noChangeArrowheads="1"/>
          </p:cNvSpPr>
          <p:nvPr/>
        </p:nvSpPr>
        <p:spPr bwMode="auto">
          <a:xfrm>
            <a:off x="228600" y="152400"/>
            <a:ext cx="4572000" cy="641350"/>
          </a:xfrm>
          <a:prstGeom prst="rect">
            <a:avLst/>
          </a:prstGeom>
          <a:noFill/>
          <a:ln w="9525">
            <a:noFill/>
            <a:miter lim="800000"/>
            <a:headEnd/>
            <a:tailEnd/>
          </a:ln>
        </p:spPr>
        <p:txBody>
          <a:bodyPr>
            <a:spAutoFit/>
          </a:bodyPr>
          <a:lstStyle/>
          <a:p>
            <a:r>
              <a:rPr lang="en-US">
                <a:solidFill>
                  <a:srgbClr val="CC00CC"/>
                </a:solidFill>
              </a:rPr>
              <a:t>Combining the first- and the second-law</a:t>
            </a:r>
          </a:p>
          <a:p>
            <a:r>
              <a:rPr lang="en-US">
                <a:solidFill>
                  <a:srgbClr val="CC00CC"/>
                </a:solidFill>
              </a:rPr>
              <a:t>relations for the control mass in the figure</a:t>
            </a:r>
          </a:p>
        </p:txBody>
      </p:sp>
      <p:pic>
        <p:nvPicPr>
          <p:cNvPr id="5126" name="Picture 7"/>
          <p:cNvPicPr>
            <a:picLocks noChangeAspect="1" noChangeArrowheads="1"/>
          </p:cNvPicPr>
          <p:nvPr/>
        </p:nvPicPr>
        <p:blipFill>
          <a:blip r:embed="rId3"/>
          <a:srcRect/>
          <a:stretch>
            <a:fillRect/>
          </a:stretch>
        </p:blipFill>
        <p:spPr bwMode="auto">
          <a:xfrm>
            <a:off x="304800" y="2286000"/>
            <a:ext cx="4953000" cy="1354138"/>
          </a:xfrm>
          <a:prstGeom prst="rect">
            <a:avLst/>
          </a:prstGeom>
          <a:noFill/>
          <a:ln w="9525">
            <a:noFill/>
            <a:miter lim="800000"/>
            <a:headEnd/>
            <a:tailEnd/>
          </a:ln>
        </p:spPr>
      </p:pic>
      <p:pic>
        <p:nvPicPr>
          <p:cNvPr id="5127" name="Picture 8"/>
          <p:cNvPicPr>
            <a:picLocks noChangeAspect="1" noChangeArrowheads="1"/>
          </p:cNvPicPr>
          <p:nvPr/>
        </p:nvPicPr>
        <p:blipFill>
          <a:blip r:embed="rId4"/>
          <a:srcRect/>
          <a:stretch>
            <a:fillRect/>
          </a:stretch>
        </p:blipFill>
        <p:spPr bwMode="auto">
          <a:xfrm>
            <a:off x="2684463" y="3886200"/>
            <a:ext cx="1277937" cy="339725"/>
          </a:xfrm>
          <a:prstGeom prst="rect">
            <a:avLst/>
          </a:prstGeom>
          <a:noFill/>
          <a:ln w="9525">
            <a:noFill/>
            <a:miter lim="800000"/>
            <a:headEnd/>
            <a:tailEnd/>
          </a:ln>
        </p:spPr>
      </p:pic>
      <p:sp>
        <p:nvSpPr>
          <p:cNvPr id="5128" name="Rectangle 9"/>
          <p:cNvSpPr>
            <a:spLocks noChangeArrowheads="1"/>
          </p:cNvSpPr>
          <p:nvPr/>
        </p:nvSpPr>
        <p:spPr bwMode="auto">
          <a:xfrm>
            <a:off x="304800" y="4343400"/>
            <a:ext cx="4572000" cy="2014538"/>
          </a:xfrm>
          <a:prstGeom prst="rect">
            <a:avLst/>
          </a:prstGeom>
          <a:noFill/>
          <a:ln w="9525">
            <a:noFill/>
            <a:miter lim="800000"/>
            <a:headEnd/>
            <a:tailEnd/>
          </a:ln>
        </p:spPr>
        <p:txBody>
          <a:bodyPr>
            <a:spAutoFit/>
          </a:bodyPr>
          <a:lstStyle/>
          <a:p>
            <a:r>
              <a:rPr lang="en-US"/>
              <a:t>A chemical reaction at a specified </a:t>
            </a:r>
            <a:r>
              <a:rPr lang="en-US" i="1"/>
              <a:t>T</a:t>
            </a:r>
            <a:r>
              <a:rPr lang="en-US"/>
              <a:t> and </a:t>
            </a:r>
            <a:r>
              <a:rPr lang="en-US" i="1"/>
              <a:t>P</a:t>
            </a:r>
            <a:r>
              <a:rPr lang="en-US"/>
              <a:t> proceeds in the direction of a decreasing Gibbs function. The reaction stops and chemical equilibrium is established when the Gibbs function attains a minimum value. Therefore, the criterion for chemical equilibrium is</a:t>
            </a:r>
          </a:p>
        </p:txBody>
      </p:sp>
      <p:sp>
        <p:nvSpPr>
          <p:cNvPr id="5129" name="Text Box 12"/>
          <p:cNvSpPr txBox="1">
            <a:spLocks noChangeArrowheads="1"/>
          </p:cNvSpPr>
          <p:nvPr/>
        </p:nvSpPr>
        <p:spPr bwMode="auto">
          <a:xfrm>
            <a:off x="914400" y="3733800"/>
            <a:ext cx="1752600" cy="641350"/>
          </a:xfrm>
          <a:prstGeom prst="rect">
            <a:avLst/>
          </a:prstGeom>
          <a:noFill/>
          <a:ln w="9525">
            <a:noFill/>
            <a:miter lim="800000"/>
            <a:headEnd/>
            <a:tailEnd/>
          </a:ln>
        </p:spPr>
        <p:txBody>
          <a:bodyPr>
            <a:spAutoFit/>
          </a:bodyPr>
          <a:lstStyle/>
          <a:p>
            <a:pPr algn="r">
              <a:spcBef>
                <a:spcPct val="50000"/>
              </a:spcBef>
            </a:pPr>
            <a:r>
              <a:rPr lang="en-US">
                <a:solidFill>
                  <a:srgbClr val="CC00CC"/>
                </a:solidFill>
              </a:rPr>
              <a:t>from the two equations</a:t>
            </a:r>
          </a:p>
        </p:txBody>
      </p:sp>
      <p:pic>
        <p:nvPicPr>
          <p:cNvPr id="5130" name="Picture 15"/>
          <p:cNvPicPr>
            <a:picLocks noChangeAspect="1" noChangeArrowheads="1"/>
          </p:cNvPicPr>
          <p:nvPr/>
        </p:nvPicPr>
        <p:blipFill>
          <a:blip r:embed="rId5"/>
          <a:srcRect/>
          <a:stretch>
            <a:fillRect/>
          </a:stretch>
        </p:blipFill>
        <p:spPr bwMode="auto">
          <a:xfrm>
            <a:off x="5400675" y="228600"/>
            <a:ext cx="3590925" cy="3810000"/>
          </a:xfrm>
          <a:prstGeom prst="rect">
            <a:avLst/>
          </a:prstGeom>
          <a:noFill/>
          <a:ln w="9525">
            <a:noFill/>
            <a:miter lim="800000"/>
            <a:headEnd/>
            <a:tailEnd/>
          </a:ln>
        </p:spPr>
      </p:pic>
      <p:pic>
        <p:nvPicPr>
          <p:cNvPr id="5131" name="Picture 16"/>
          <p:cNvPicPr>
            <a:picLocks noChangeAspect="1" noChangeArrowheads="1"/>
          </p:cNvPicPr>
          <p:nvPr/>
        </p:nvPicPr>
        <p:blipFill>
          <a:blip r:embed="rId6"/>
          <a:srcRect/>
          <a:stretch>
            <a:fillRect/>
          </a:stretch>
        </p:blipFill>
        <p:spPr bwMode="auto">
          <a:xfrm>
            <a:off x="1905000" y="6096000"/>
            <a:ext cx="1333500" cy="4000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Slayt Numarası Yer Tutucusu"/>
          <p:cNvSpPr>
            <a:spLocks noGrp="1"/>
          </p:cNvSpPr>
          <p:nvPr>
            <p:ph type="sldNum" sz="quarter" idx="12"/>
          </p:nvPr>
        </p:nvSpPr>
        <p:spPr>
          <a:noFill/>
        </p:spPr>
        <p:txBody>
          <a:bodyPr/>
          <a:lstStyle/>
          <a:p>
            <a:fld id="{7823B987-AC4E-4175-9130-B5A554A3C2EF}" type="slidenum">
              <a:rPr lang="en-US" smtClean="0"/>
              <a:pPr/>
              <a:t>5</a:t>
            </a:fld>
            <a:endParaRPr lang="en-US" smtClean="0"/>
          </a:p>
        </p:txBody>
      </p:sp>
      <p:pic>
        <p:nvPicPr>
          <p:cNvPr id="6147" name="Picture 2"/>
          <p:cNvPicPr>
            <a:picLocks noChangeAspect="1" noChangeArrowheads="1"/>
          </p:cNvPicPr>
          <p:nvPr/>
        </p:nvPicPr>
        <p:blipFill>
          <a:blip r:embed="rId2"/>
          <a:srcRect/>
          <a:stretch>
            <a:fillRect/>
          </a:stretch>
        </p:blipFill>
        <p:spPr bwMode="auto">
          <a:xfrm>
            <a:off x="2524125" y="585788"/>
            <a:ext cx="4095750" cy="56864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3 Slayt Numarası Yer Tutucusu"/>
          <p:cNvSpPr>
            <a:spLocks noGrp="1"/>
          </p:cNvSpPr>
          <p:nvPr>
            <p:ph type="sldNum" sz="quarter" idx="12"/>
          </p:nvPr>
        </p:nvSpPr>
        <p:spPr>
          <a:noFill/>
        </p:spPr>
        <p:txBody>
          <a:bodyPr/>
          <a:lstStyle/>
          <a:p>
            <a:fld id="{0222476C-98C5-4408-BF21-5D5CFE289DC3}" type="slidenum">
              <a:rPr lang="en-US" smtClean="0"/>
              <a:pPr/>
              <a:t>6</a:t>
            </a:fld>
            <a:endParaRPr lang="en-US" smtClean="0"/>
          </a:p>
        </p:txBody>
      </p:sp>
      <p:pic>
        <p:nvPicPr>
          <p:cNvPr id="7171" name="Picture 23"/>
          <p:cNvPicPr>
            <a:picLocks noChangeAspect="1" noChangeArrowheads="1"/>
          </p:cNvPicPr>
          <p:nvPr/>
        </p:nvPicPr>
        <p:blipFill>
          <a:blip r:embed="rId2"/>
          <a:srcRect/>
          <a:stretch>
            <a:fillRect/>
          </a:stretch>
        </p:blipFill>
        <p:spPr bwMode="auto">
          <a:xfrm>
            <a:off x="6096000" y="1066800"/>
            <a:ext cx="2743200" cy="2438400"/>
          </a:xfrm>
          <a:prstGeom prst="rect">
            <a:avLst/>
          </a:prstGeom>
          <a:noFill/>
          <a:ln w="9525">
            <a:noFill/>
            <a:miter lim="800000"/>
            <a:headEnd/>
            <a:tailEnd/>
          </a:ln>
        </p:spPr>
      </p:pic>
      <p:pic>
        <p:nvPicPr>
          <p:cNvPr id="7172" name="Picture 2"/>
          <p:cNvPicPr>
            <a:picLocks noChangeAspect="1" noChangeArrowheads="1"/>
          </p:cNvPicPr>
          <p:nvPr/>
        </p:nvPicPr>
        <p:blipFill>
          <a:blip r:embed="rId3"/>
          <a:srcRect/>
          <a:stretch>
            <a:fillRect/>
          </a:stretch>
        </p:blipFill>
        <p:spPr bwMode="auto">
          <a:xfrm>
            <a:off x="457200" y="1066800"/>
            <a:ext cx="3573463" cy="271463"/>
          </a:xfrm>
          <a:prstGeom prst="rect">
            <a:avLst/>
          </a:prstGeom>
          <a:noFill/>
          <a:ln w="9525">
            <a:noFill/>
            <a:miter lim="800000"/>
            <a:headEnd/>
            <a:tailEnd/>
          </a:ln>
        </p:spPr>
      </p:pic>
      <p:pic>
        <p:nvPicPr>
          <p:cNvPr id="7173" name="Picture 3"/>
          <p:cNvPicPr>
            <a:picLocks noChangeAspect="1" noChangeArrowheads="1"/>
          </p:cNvPicPr>
          <p:nvPr/>
        </p:nvPicPr>
        <p:blipFill>
          <a:blip r:embed="rId4"/>
          <a:srcRect/>
          <a:stretch>
            <a:fillRect/>
          </a:stretch>
        </p:blipFill>
        <p:spPr bwMode="auto">
          <a:xfrm>
            <a:off x="457200" y="1828800"/>
            <a:ext cx="3573463" cy="320675"/>
          </a:xfrm>
          <a:prstGeom prst="rect">
            <a:avLst/>
          </a:prstGeom>
          <a:noFill/>
          <a:ln w="9525">
            <a:noFill/>
            <a:miter lim="800000"/>
            <a:headEnd/>
            <a:tailEnd/>
          </a:ln>
        </p:spPr>
      </p:pic>
      <p:pic>
        <p:nvPicPr>
          <p:cNvPr id="7174" name="Picture 4"/>
          <p:cNvPicPr>
            <a:picLocks noChangeAspect="1" noChangeArrowheads="1"/>
          </p:cNvPicPr>
          <p:nvPr/>
        </p:nvPicPr>
        <p:blipFill>
          <a:blip r:embed="rId5"/>
          <a:srcRect/>
          <a:stretch>
            <a:fillRect/>
          </a:stretch>
        </p:blipFill>
        <p:spPr bwMode="auto">
          <a:xfrm>
            <a:off x="457200" y="2286000"/>
            <a:ext cx="3573463" cy="301625"/>
          </a:xfrm>
          <a:prstGeom prst="rect">
            <a:avLst/>
          </a:prstGeom>
          <a:noFill/>
          <a:ln w="9525">
            <a:noFill/>
            <a:miter lim="800000"/>
            <a:headEnd/>
            <a:tailEnd/>
          </a:ln>
        </p:spPr>
      </p:pic>
      <p:pic>
        <p:nvPicPr>
          <p:cNvPr id="7175" name="Picture 5"/>
          <p:cNvPicPr>
            <a:picLocks noChangeAspect="1" noChangeArrowheads="1"/>
          </p:cNvPicPr>
          <p:nvPr/>
        </p:nvPicPr>
        <p:blipFill>
          <a:blip r:embed="rId6"/>
          <a:srcRect/>
          <a:stretch>
            <a:fillRect/>
          </a:stretch>
        </p:blipFill>
        <p:spPr bwMode="auto">
          <a:xfrm>
            <a:off x="457200" y="3505200"/>
            <a:ext cx="2436813" cy="290513"/>
          </a:xfrm>
          <a:prstGeom prst="rect">
            <a:avLst/>
          </a:prstGeom>
          <a:noFill/>
          <a:ln w="9525">
            <a:noFill/>
            <a:miter lim="800000"/>
            <a:headEnd/>
            <a:tailEnd/>
          </a:ln>
        </p:spPr>
      </p:pic>
      <p:pic>
        <p:nvPicPr>
          <p:cNvPr id="7176" name="Picture 6"/>
          <p:cNvPicPr>
            <a:picLocks noChangeAspect="1" noChangeArrowheads="1"/>
          </p:cNvPicPr>
          <p:nvPr/>
        </p:nvPicPr>
        <p:blipFill>
          <a:blip r:embed="rId7"/>
          <a:srcRect/>
          <a:stretch>
            <a:fillRect/>
          </a:stretch>
        </p:blipFill>
        <p:spPr bwMode="auto">
          <a:xfrm>
            <a:off x="457200" y="4191000"/>
            <a:ext cx="2363788" cy="555625"/>
          </a:xfrm>
          <a:prstGeom prst="rect">
            <a:avLst/>
          </a:prstGeom>
          <a:noFill/>
          <a:ln w="9525">
            <a:noFill/>
            <a:miter lim="800000"/>
            <a:headEnd/>
            <a:tailEnd/>
          </a:ln>
        </p:spPr>
      </p:pic>
      <p:sp>
        <p:nvSpPr>
          <p:cNvPr id="7177" name="Rectangle 7"/>
          <p:cNvSpPr>
            <a:spLocks noChangeArrowheads="1"/>
          </p:cNvSpPr>
          <p:nvPr/>
        </p:nvSpPr>
        <p:spPr bwMode="auto">
          <a:xfrm>
            <a:off x="381000" y="152400"/>
            <a:ext cx="8229600" cy="825500"/>
          </a:xfrm>
          <a:prstGeom prst="rect">
            <a:avLst/>
          </a:prstGeom>
          <a:noFill/>
          <a:ln w="9525">
            <a:noFill/>
            <a:miter lim="800000"/>
            <a:headEnd/>
            <a:tailEnd/>
          </a:ln>
        </p:spPr>
        <p:txBody>
          <a:bodyPr>
            <a:spAutoFit/>
          </a:bodyPr>
          <a:lstStyle/>
          <a:p>
            <a:r>
              <a:rPr lang="en-US" sz="1600"/>
              <a:t>To obtain a relation for chemical equilibrium in terms of the properties of the individual components, we consider a mixture of four chemical components </a:t>
            </a:r>
            <a:r>
              <a:rPr lang="en-US" sz="1600" i="1"/>
              <a:t>A</a:t>
            </a:r>
            <a:r>
              <a:rPr lang="en-US" sz="1600"/>
              <a:t>, </a:t>
            </a:r>
            <a:r>
              <a:rPr lang="en-US" sz="1600" i="1"/>
              <a:t>B</a:t>
            </a:r>
            <a:r>
              <a:rPr lang="en-US" sz="1600"/>
              <a:t>, </a:t>
            </a:r>
            <a:r>
              <a:rPr lang="en-US" sz="1600" i="1"/>
              <a:t>C</a:t>
            </a:r>
            <a:r>
              <a:rPr lang="en-US" sz="1600"/>
              <a:t>, and </a:t>
            </a:r>
            <a:r>
              <a:rPr lang="en-US" sz="1600" i="1"/>
              <a:t>D </a:t>
            </a:r>
            <a:r>
              <a:rPr lang="en-US" sz="1600"/>
              <a:t>that exist in equilibrium at a specified </a:t>
            </a:r>
            <a:r>
              <a:rPr lang="en-US" sz="1600" i="1"/>
              <a:t>T</a:t>
            </a:r>
            <a:r>
              <a:rPr lang="en-US" sz="1600"/>
              <a:t> and </a:t>
            </a:r>
            <a:r>
              <a:rPr lang="en-US" sz="1600" i="1"/>
              <a:t>P</a:t>
            </a:r>
            <a:r>
              <a:rPr lang="en-US" sz="1600"/>
              <a:t>.</a:t>
            </a:r>
          </a:p>
        </p:txBody>
      </p:sp>
      <p:sp>
        <p:nvSpPr>
          <p:cNvPr id="7178" name="Rectangle 8"/>
          <p:cNvSpPr>
            <a:spLocks noChangeArrowheads="1"/>
          </p:cNvSpPr>
          <p:nvPr/>
        </p:nvSpPr>
        <p:spPr bwMode="auto">
          <a:xfrm>
            <a:off x="385763" y="1447800"/>
            <a:ext cx="2814637" cy="336550"/>
          </a:xfrm>
          <a:prstGeom prst="rect">
            <a:avLst/>
          </a:prstGeom>
          <a:noFill/>
          <a:ln w="9525">
            <a:noFill/>
            <a:miter lim="800000"/>
            <a:headEnd/>
            <a:tailEnd/>
          </a:ln>
        </p:spPr>
        <p:txBody>
          <a:bodyPr wrap="none">
            <a:spAutoFit/>
          </a:bodyPr>
          <a:lstStyle/>
          <a:p>
            <a:r>
              <a:rPr lang="en-US" sz="1600"/>
              <a:t>From the equilibrium criterion</a:t>
            </a:r>
          </a:p>
        </p:txBody>
      </p:sp>
      <p:sp>
        <p:nvSpPr>
          <p:cNvPr id="7179" name="Rectangle 9"/>
          <p:cNvSpPr>
            <a:spLocks noChangeArrowheads="1"/>
          </p:cNvSpPr>
          <p:nvPr/>
        </p:nvSpPr>
        <p:spPr bwMode="auto">
          <a:xfrm>
            <a:off x="381000" y="2667000"/>
            <a:ext cx="3581400" cy="825500"/>
          </a:xfrm>
          <a:prstGeom prst="rect">
            <a:avLst/>
          </a:prstGeom>
          <a:noFill/>
          <a:ln w="9525">
            <a:noFill/>
            <a:miter lim="800000"/>
            <a:headEnd/>
            <a:tailEnd/>
          </a:ln>
        </p:spPr>
        <p:txBody>
          <a:bodyPr>
            <a:spAutoFit/>
          </a:bodyPr>
          <a:lstStyle/>
          <a:p>
            <a:r>
              <a:rPr lang="en-US" sz="1600"/>
              <a:t>To find a relation between the </a:t>
            </a:r>
            <a:r>
              <a:rPr lang="en-US" sz="1600" i="1"/>
              <a:t>dN</a:t>
            </a:r>
            <a:r>
              <a:rPr lang="en-US" sz="1600"/>
              <a:t>’s, we write the corresponding stoichiometric (theoretical) reaction</a:t>
            </a:r>
          </a:p>
        </p:txBody>
      </p:sp>
      <p:sp>
        <p:nvSpPr>
          <p:cNvPr id="7180" name="Rectangle 10"/>
          <p:cNvSpPr>
            <a:spLocks noChangeArrowheads="1"/>
          </p:cNvSpPr>
          <p:nvPr/>
        </p:nvSpPr>
        <p:spPr bwMode="auto">
          <a:xfrm>
            <a:off x="371475" y="3810000"/>
            <a:ext cx="3895725" cy="336550"/>
          </a:xfrm>
          <a:prstGeom prst="rect">
            <a:avLst/>
          </a:prstGeom>
          <a:noFill/>
          <a:ln w="9525">
            <a:noFill/>
            <a:miter lim="800000"/>
            <a:headEnd/>
            <a:tailEnd/>
          </a:ln>
        </p:spPr>
        <p:txBody>
          <a:bodyPr wrap="none">
            <a:spAutoFit/>
          </a:bodyPr>
          <a:lstStyle/>
          <a:p>
            <a:r>
              <a:rPr lang="en-US" sz="1600"/>
              <a:t>the </a:t>
            </a:r>
            <a:r>
              <a:rPr lang="en-US" sz="1600" i="1">
                <a:sym typeface="Symbol" pitchFamily="18" charset="2"/>
              </a:rPr>
              <a:t> </a:t>
            </a:r>
            <a:r>
              <a:rPr lang="en-US" sz="1600"/>
              <a:t>’s are the stoichiometric coefficients</a:t>
            </a:r>
          </a:p>
        </p:txBody>
      </p:sp>
      <p:sp>
        <p:nvSpPr>
          <p:cNvPr id="7181" name="Rectangle 11"/>
          <p:cNvSpPr>
            <a:spLocks noChangeArrowheads="1"/>
          </p:cNvSpPr>
          <p:nvPr/>
        </p:nvSpPr>
        <p:spPr bwMode="auto">
          <a:xfrm>
            <a:off x="381000" y="4824413"/>
            <a:ext cx="4205288" cy="336550"/>
          </a:xfrm>
          <a:prstGeom prst="rect">
            <a:avLst/>
          </a:prstGeom>
          <a:noFill/>
          <a:ln w="9525">
            <a:noFill/>
            <a:miter lim="800000"/>
            <a:headEnd/>
            <a:tailEnd/>
          </a:ln>
        </p:spPr>
        <p:txBody>
          <a:bodyPr wrap="none">
            <a:spAutoFit/>
          </a:bodyPr>
          <a:lstStyle/>
          <a:p>
            <a:r>
              <a:rPr lang="en-US" sz="1600" i="1">
                <a:sym typeface="Symbol" pitchFamily="18" charset="2"/>
              </a:rPr>
              <a:t></a:t>
            </a:r>
            <a:r>
              <a:rPr lang="en-US" sz="1600"/>
              <a:t> is the proportionality constant. Substituting,</a:t>
            </a:r>
          </a:p>
        </p:txBody>
      </p:sp>
      <p:sp>
        <p:nvSpPr>
          <p:cNvPr id="7182" name="Rectangle 17"/>
          <p:cNvSpPr>
            <a:spLocks noChangeArrowheads="1"/>
          </p:cNvSpPr>
          <p:nvPr/>
        </p:nvSpPr>
        <p:spPr bwMode="auto">
          <a:xfrm>
            <a:off x="4572000" y="1504950"/>
            <a:ext cx="2057400" cy="1327150"/>
          </a:xfrm>
          <a:prstGeom prst="rect">
            <a:avLst/>
          </a:prstGeom>
          <a:noFill/>
          <a:ln w="12700">
            <a:solidFill>
              <a:schemeClr val="bg2"/>
            </a:solidFill>
            <a:miter lim="800000"/>
            <a:headEnd/>
            <a:tailEnd/>
          </a:ln>
        </p:spPr>
        <p:txBody>
          <a:bodyPr>
            <a:spAutoFit/>
          </a:bodyPr>
          <a:lstStyle/>
          <a:p>
            <a:pPr algn="r"/>
            <a:r>
              <a:rPr lang="en-US" sz="1600">
                <a:solidFill>
                  <a:srgbClr val="3333FF"/>
                </a:solidFill>
              </a:rPr>
              <a:t>An infinitesimal reaction in a chamber at constant temperature and pressure.</a:t>
            </a:r>
          </a:p>
        </p:txBody>
      </p:sp>
      <p:sp>
        <p:nvSpPr>
          <p:cNvPr id="7183" name="Rectangle 18"/>
          <p:cNvSpPr>
            <a:spLocks noChangeArrowheads="1"/>
          </p:cNvSpPr>
          <p:nvPr/>
        </p:nvSpPr>
        <p:spPr bwMode="auto">
          <a:xfrm>
            <a:off x="4648200" y="3867150"/>
            <a:ext cx="2362200" cy="2305050"/>
          </a:xfrm>
          <a:prstGeom prst="rect">
            <a:avLst/>
          </a:prstGeom>
          <a:noFill/>
          <a:ln w="12700">
            <a:solidFill>
              <a:schemeClr val="bg2"/>
            </a:solidFill>
            <a:miter lim="800000"/>
            <a:headEnd/>
            <a:tailEnd/>
          </a:ln>
        </p:spPr>
        <p:txBody>
          <a:bodyPr>
            <a:spAutoFit/>
          </a:bodyPr>
          <a:lstStyle/>
          <a:p>
            <a:pPr algn="r"/>
            <a:r>
              <a:rPr lang="en-US" sz="1600">
                <a:solidFill>
                  <a:srgbClr val="3333FF"/>
                </a:solidFill>
              </a:rPr>
              <a:t>The changes in the number of moles of the components during a chemical reaction are proportional to the stoichiometric coefficients regardless of the extent of the reaction.</a:t>
            </a:r>
          </a:p>
        </p:txBody>
      </p:sp>
      <p:grpSp>
        <p:nvGrpSpPr>
          <p:cNvPr id="7184" name="Group 22"/>
          <p:cNvGrpSpPr>
            <a:grpSpLocks/>
          </p:cNvGrpSpPr>
          <p:nvPr/>
        </p:nvGrpSpPr>
        <p:grpSpPr bwMode="auto">
          <a:xfrm>
            <a:off x="381000" y="5181600"/>
            <a:ext cx="4114800" cy="914400"/>
            <a:chOff x="240" y="3264"/>
            <a:chExt cx="2592" cy="576"/>
          </a:xfrm>
        </p:grpSpPr>
        <p:sp>
          <p:nvSpPr>
            <p:cNvPr id="7186" name="Rectangle 19"/>
            <p:cNvSpPr>
              <a:spLocks noChangeArrowheads="1"/>
            </p:cNvSpPr>
            <p:nvPr/>
          </p:nvSpPr>
          <p:spPr bwMode="auto">
            <a:xfrm>
              <a:off x="240" y="3264"/>
              <a:ext cx="2592" cy="576"/>
            </a:xfrm>
            <a:prstGeom prst="rect">
              <a:avLst/>
            </a:prstGeom>
            <a:solidFill>
              <a:srgbClr val="FFCC99"/>
            </a:solidFill>
            <a:ln w="9525">
              <a:solidFill>
                <a:schemeClr val="tx1"/>
              </a:solidFill>
              <a:miter lim="800000"/>
              <a:headEnd/>
              <a:tailEnd/>
            </a:ln>
          </p:spPr>
          <p:txBody>
            <a:bodyPr wrap="none" anchor="ctr"/>
            <a:lstStyle/>
            <a:p>
              <a:endParaRPr lang="tr-TR"/>
            </a:p>
          </p:txBody>
        </p:sp>
        <p:sp>
          <p:nvSpPr>
            <p:cNvPr id="7187" name="Rectangle 13"/>
            <p:cNvSpPr>
              <a:spLocks noChangeArrowheads="1"/>
            </p:cNvSpPr>
            <p:nvPr/>
          </p:nvSpPr>
          <p:spPr bwMode="auto">
            <a:xfrm>
              <a:off x="288" y="3561"/>
              <a:ext cx="2448" cy="231"/>
            </a:xfrm>
            <a:prstGeom prst="rect">
              <a:avLst/>
            </a:prstGeom>
            <a:noFill/>
            <a:ln w="9525">
              <a:noFill/>
              <a:miter lim="800000"/>
              <a:headEnd/>
              <a:tailEnd/>
            </a:ln>
          </p:spPr>
          <p:txBody>
            <a:bodyPr>
              <a:spAutoFit/>
            </a:bodyPr>
            <a:lstStyle/>
            <a:p>
              <a:r>
                <a:rPr lang="en-US" b="1"/>
                <a:t>Criterion for chemical equilibrium</a:t>
              </a:r>
            </a:p>
          </p:txBody>
        </p:sp>
        <p:pic>
          <p:nvPicPr>
            <p:cNvPr id="7188" name="Picture 20"/>
            <p:cNvPicPr>
              <a:picLocks noChangeAspect="1" noChangeArrowheads="1"/>
            </p:cNvPicPr>
            <p:nvPr/>
          </p:nvPicPr>
          <p:blipFill>
            <a:blip r:embed="rId8"/>
            <a:srcRect/>
            <a:stretch>
              <a:fillRect/>
            </a:stretch>
          </p:blipFill>
          <p:spPr bwMode="auto">
            <a:xfrm>
              <a:off x="288" y="3312"/>
              <a:ext cx="2484" cy="261"/>
            </a:xfrm>
            <a:prstGeom prst="rect">
              <a:avLst/>
            </a:prstGeom>
            <a:noFill/>
            <a:ln w="9525">
              <a:noFill/>
              <a:miter lim="800000"/>
              <a:headEnd/>
              <a:tailEnd/>
            </a:ln>
          </p:spPr>
        </p:pic>
      </p:grpSp>
      <p:pic>
        <p:nvPicPr>
          <p:cNvPr id="7185" name="Picture 24"/>
          <p:cNvPicPr>
            <a:picLocks noChangeAspect="1" noChangeArrowheads="1"/>
          </p:cNvPicPr>
          <p:nvPr/>
        </p:nvPicPr>
        <p:blipFill>
          <a:blip r:embed="rId9"/>
          <a:srcRect/>
          <a:stretch>
            <a:fillRect/>
          </a:stretch>
        </p:blipFill>
        <p:spPr bwMode="auto">
          <a:xfrm>
            <a:off x="7086600" y="3886200"/>
            <a:ext cx="1771650" cy="20193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3 Slayt Numarası Yer Tutucusu"/>
          <p:cNvSpPr>
            <a:spLocks noGrp="1"/>
          </p:cNvSpPr>
          <p:nvPr>
            <p:ph type="sldNum" sz="quarter" idx="12"/>
          </p:nvPr>
        </p:nvSpPr>
        <p:spPr>
          <a:noFill/>
        </p:spPr>
        <p:txBody>
          <a:bodyPr/>
          <a:lstStyle/>
          <a:p>
            <a:fld id="{4B3D4371-D553-4D5E-9A97-380B09312023}" type="slidenum">
              <a:rPr lang="en-US" smtClean="0"/>
              <a:pPr/>
              <a:t>7</a:t>
            </a:fld>
            <a:endParaRPr lang="en-US" smtClean="0"/>
          </a:p>
        </p:txBody>
      </p:sp>
      <p:sp>
        <p:nvSpPr>
          <p:cNvPr id="8195" name="Rectangle 2"/>
          <p:cNvSpPr>
            <a:spLocks noChangeArrowheads="1"/>
          </p:cNvSpPr>
          <p:nvPr/>
        </p:nvSpPr>
        <p:spPr bwMode="auto">
          <a:xfrm>
            <a:off x="6705600" y="561975"/>
            <a:ext cx="2286000" cy="2308225"/>
          </a:xfrm>
          <a:prstGeom prst="rect">
            <a:avLst/>
          </a:prstGeom>
          <a:solidFill>
            <a:srgbClr val="92D050"/>
          </a:solidFill>
          <a:ln w="9525">
            <a:noFill/>
            <a:miter lim="800000"/>
            <a:headEnd/>
            <a:tailEnd/>
          </a:ln>
        </p:spPr>
        <p:txBody>
          <a:bodyPr>
            <a:spAutoFit/>
          </a:bodyPr>
          <a:lstStyle/>
          <a:p>
            <a:r>
              <a:rPr lang="en-US" sz="2400" b="1">
                <a:solidFill>
                  <a:srgbClr val="C00000"/>
                </a:solidFill>
              </a:rPr>
              <a:t>THE EQUILIBRIUM CONSTANT</a:t>
            </a:r>
          </a:p>
          <a:p>
            <a:r>
              <a:rPr lang="en-US" sz="2400" b="1">
                <a:solidFill>
                  <a:srgbClr val="C00000"/>
                </a:solidFill>
              </a:rPr>
              <a:t>FOR IDEAL-GAS MIXTURES</a:t>
            </a:r>
          </a:p>
        </p:txBody>
      </p:sp>
      <p:grpSp>
        <p:nvGrpSpPr>
          <p:cNvPr id="8196" name="Group 5"/>
          <p:cNvGrpSpPr>
            <a:grpSpLocks/>
          </p:cNvGrpSpPr>
          <p:nvPr/>
        </p:nvGrpSpPr>
        <p:grpSpPr bwMode="auto">
          <a:xfrm>
            <a:off x="533400" y="76200"/>
            <a:ext cx="6140450" cy="6750050"/>
            <a:chOff x="336" y="48"/>
            <a:chExt cx="3868" cy="4252"/>
          </a:xfrm>
        </p:grpSpPr>
        <p:pic>
          <p:nvPicPr>
            <p:cNvPr id="8199" name="Picture 3"/>
            <p:cNvPicPr>
              <a:picLocks noChangeAspect="1" noChangeArrowheads="1"/>
            </p:cNvPicPr>
            <p:nvPr/>
          </p:nvPicPr>
          <p:blipFill>
            <a:blip r:embed="rId2"/>
            <a:srcRect/>
            <a:stretch>
              <a:fillRect/>
            </a:stretch>
          </p:blipFill>
          <p:spPr bwMode="auto">
            <a:xfrm>
              <a:off x="336" y="48"/>
              <a:ext cx="3868" cy="2158"/>
            </a:xfrm>
            <a:prstGeom prst="rect">
              <a:avLst/>
            </a:prstGeom>
            <a:noFill/>
            <a:ln w="9525">
              <a:noFill/>
              <a:miter lim="800000"/>
              <a:headEnd/>
              <a:tailEnd/>
            </a:ln>
          </p:spPr>
        </p:pic>
        <p:pic>
          <p:nvPicPr>
            <p:cNvPr id="8200" name="Picture 4"/>
            <p:cNvPicPr>
              <a:picLocks noChangeAspect="1" noChangeArrowheads="1"/>
            </p:cNvPicPr>
            <p:nvPr/>
          </p:nvPicPr>
          <p:blipFill>
            <a:blip r:embed="rId3"/>
            <a:srcRect/>
            <a:stretch>
              <a:fillRect/>
            </a:stretch>
          </p:blipFill>
          <p:spPr bwMode="auto">
            <a:xfrm>
              <a:off x="336" y="2208"/>
              <a:ext cx="3868" cy="2092"/>
            </a:xfrm>
            <a:prstGeom prst="rect">
              <a:avLst/>
            </a:prstGeom>
            <a:noFill/>
            <a:ln w="9525">
              <a:noFill/>
              <a:miter lim="800000"/>
              <a:headEnd/>
              <a:tailEnd/>
            </a:ln>
          </p:spPr>
        </p:pic>
      </p:grpSp>
      <p:sp>
        <p:nvSpPr>
          <p:cNvPr id="8197" name="Text Box 7"/>
          <p:cNvSpPr txBox="1">
            <a:spLocks noChangeArrowheads="1"/>
          </p:cNvSpPr>
          <p:nvPr/>
        </p:nvSpPr>
        <p:spPr bwMode="auto">
          <a:xfrm>
            <a:off x="7924800" y="4343400"/>
            <a:ext cx="762000" cy="336550"/>
          </a:xfrm>
          <a:prstGeom prst="rect">
            <a:avLst/>
          </a:prstGeom>
          <a:noFill/>
          <a:ln w="9525">
            <a:noFill/>
            <a:miter lim="800000"/>
            <a:headEnd/>
            <a:tailEnd/>
          </a:ln>
        </p:spPr>
        <p:txBody>
          <a:bodyPr>
            <a:spAutoFit/>
          </a:bodyPr>
          <a:lstStyle/>
          <a:p>
            <a:pPr>
              <a:spcBef>
                <a:spcPct val="50000"/>
              </a:spcBef>
            </a:pPr>
            <a:r>
              <a:rPr lang="en-US" sz="1600">
                <a:solidFill>
                  <a:srgbClr val="CC00CC"/>
                </a:solidFill>
              </a:rPr>
              <a:t>(16-9)</a:t>
            </a:r>
          </a:p>
        </p:txBody>
      </p:sp>
      <p:pic>
        <p:nvPicPr>
          <p:cNvPr id="8198" name="Picture 8"/>
          <p:cNvPicPr>
            <a:picLocks noChangeAspect="1" noChangeArrowheads="1"/>
          </p:cNvPicPr>
          <p:nvPr/>
        </p:nvPicPr>
        <p:blipFill>
          <a:blip r:embed="rId4"/>
          <a:srcRect/>
          <a:stretch>
            <a:fillRect/>
          </a:stretch>
        </p:blipFill>
        <p:spPr bwMode="auto">
          <a:xfrm>
            <a:off x="4495800" y="4346575"/>
            <a:ext cx="3352800" cy="377825"/>
          </a:xfrm>
          <a:prstGeom prst="rect">
            <a:avLst/>
          </a:prstGeom>
          <a:noFill/>
          <a:ln w="9525">
            <a:solidFill>
              <a:schemeClr val="accent1"/>
            </a:solid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3 Slayt Numarası Yer Tutucusu"/>
          <p:cNvSpPr>
            <a:spLocks noGrp="1"/>
          </p:cNvSpPr>
          <p:nvPr>
            <p:ph type="sldNum" sz="quarter" idx="12"/>
          </p:nvPr>
        </p:nvSpPr>
        <p:spPr>
          <a:noFill/>
        </p:spPr>
        <p:txBody>
          <a:bodyPr/>
          <a:lstStyle/>
          <a:p>
            <a:fld id="{F6BC3B69-C9F3-4381-883C-C2F746EFB1CB}" type="slidenum">
              <a:rPr lang="en-US" smtClean="0"/>
              <a:pPr/>
              <a:t>8</a:t>
            </a:fld>
            <a:endParaRPr lang="en-US" smtClean="0"/>
          </a:p>
        </p:txBody>
      </p:sp>
      <p:pic>
        <p:nvPicPr>
          <p:cNvPr id="9219" name="Picture 2"/>
          <p:cNvPicPr>
            <a:picLocks noChangeAspect="1" noChangeArrowheads="1"/>
          </p:cNvPicPr>
          <p:nvPr/>
        </p:nvPicPr>
        <p:blipFill>
          <a:blip r:embed="rId2"/>
          <a:srcRect/>
          <a:stretch>
            <a:fillRect/>
          </a:stretch>
        </p:blipFill>
        <p:spPr bwMode="auto">
          <a:xfrm>
            <a:off x="1600200" y="990600"/>
            <a:ext cx="1350963" cy="647700"/>
          </a:xfrm>
          <a:prstGeom prst="rect">
            <a:avLst/>
          </a:prstGeom>
          <a:noFill/>
          <a:ln w="9525">
            <a:noFill/>
            <a:miter lim="800000"/>
            <a:headEnd/>
            <a:tailEnd/>
          </a:ln>
        </p:spPr>
      </p:pic>
      <p:pic>
        <p:nvPicPr>
          <p:cNvPr id="9220" name="Picture 3"/>
          <p:cNvPicPr>
            <a:picLocks noChangeAspect="1" noChangeArrowheads="1"/>
          </p:cNvPicPr>
          <p:nvPr/>
        </p:nvPicPr>
        <p:blipFill>
          <a:blip r:embed="rId3"/>
          <a:srcRect/>
          <a:stretch>
            <a:fillRect/>
          </a:stretch>
        </p:blipFill>
        <p:spPr bwMode="auto">
          <a:xfrm>
            <a:off x="1143000" y="2386013"/>
            <a:ext cx="1673225" cy="357187"/>
          </a:xfrm>
          <a:prstGeom prst="rect">
            <a:avLst/>
          </a:prstGeom>
          <a:noFill/>
          <a:ln w="9525">
            <a:noFill/>
            <a:miter lim="800000"/>
            <a:headEnd/>
            <a:tailEnd/>
          </a:ln>
        </p:spPr>
      </p:pic>
      <p:pic>
        <p:nvPicPr>
          <p:cNvPr id="9221" name="Picture 4"/>
          <p:cNvPicPr>
            <a:picLocks noChangeAspect="1" noChangeArrowheads="1"/>
          </p:cNvPicPr>
          <p:nvPr/>
        </p:nvPicPr>
        <p:blipFill>
          <a:blip r:embed="rId4"/>
          <a:srcRect/>
          <a:stretch>
            <a:fillRect/>
          </a:stretch>
        </p:blipFill>
        <p:spPr bwMode="auto">
          <a:xfrm>
            <a:off x="228600" y="4572000"/>
            <a:ext cx="1993900" cy="703263"/>
          </a:xfrm>
          <a:prstGeom prst="rect">
            <a:avLst/>
          </a:prstGeom>
          <a:noFill/>
          <a:ln w="9525">
            <a:noFill/>
            <a:miter lim="800000"/>
            <a:headEnd/>
            <a:tailEnd/>
          </a:ln>
        </p:spPr>
      </p:pic>
      <p:pic>
        <p:nvPicPr>
          <p:cNvPr id="9222" name="Picture 5"/>
          <p:cNvPicPr>
            <a:picLocks noChangeAspect="1" noChangeArrowheads="1"/>
          </p:cNvPicPr>
          <p:nvPr/>
        </p:nvPicPr>
        <p:blipFill>
          <a:blip r:embed="rId5"/>
          <a:srcRect/>
          <a:stretch>
            <a:fillRect/>
          </a:stretch>
        </p:blipFill>
        <p:spPr bwMode="auto">
          <a:xfrm>
            <a:off x="228600" y="5410200"/>
            <a:ext cx="2413000" cy="758825"/>
          </a:xfrm>
          <a:prstGeom prst="rect">
            <a:avLst/>
          </a:prstGeom>
          <a:noFill/>
          <a:ln w="9525">
            <a:noFill/>
            <a:miter lim="800000"/>
            <a:headEnd/>
            <a:tailEnd/>
          </a:ln>
        </p:spPr>
      </p:pic>
      <p:sp>
        <p:nvSpPr>
          <p:cNvPr id="9223" name="Rectangle 7"/>
          <p:cNvSpPr>
            <a:spLocks noChangeArrowheads="1"/>
          </p:cNvSpPr>
          <p:nvPr/>
        </p:nvSpPr>
        <p:spPr bwMode="auto">
          <a:xfrm>
            <a:off x="152400" y="303213"/>
            <a:ext cx="4572000" cy="915987"/>
          </a:xfrm>
          <a:prstGeom prst="rect">
            <a:avLst/>
          </a:prstGeom>
          <a:noFill/>
          <a:ln w="9525">
            <a:noFill/>
            <a:miter lim="800000"/>
            <a:headEnd/>
            <a:tailEnd/>
          </a:ln>
        </p:spPr>
        <p:txBody>
          <a:bodyPr>
            <a:spAutoFit/>
          </a:bodyPr>
          <a:lstStyle/>
          <a:p>
            <a:r>
              <a:rPr lang="en-US"/>
              <a:t>Now we define the </a:t>
            </a:r>
            <a:r>
              <a:rPr lang="en-US" b="1"/>
              <a:t>equilibrium constant </a:t>
            </a:r>
            <a:r>
              <a:rPr lang="en-US" i="1"/>
              <a:t>K</a:t>
            </a:r>
            <a:r>
              <a:rPr lang="en-US" i="1" baseline="-25000"/>
              <a:t>P</a:t>
            </a:r>
            <a:r>
              <a:rPr lang="en-US" i="1"/>
              <a:t> </a:t>
            </a:r>
            <a:r>
              <a:rPr lang="en-US"/>
              <a:t>for the chemical equilibrium of ideal-gas mixtures as</a:t>
            </a:r>
          </a:p>
        </p:txBody>
      </p:sp>
      <p:sp>
        <p:nvSpPr>
          <p:cNvPr id="9224" name="Rectangle 8"/>
          <p:cNvSpPr>
            <a:spLocks noChangeArrowheads="1"/>
          </p:cNvSpPr>
          <p:nvPr/>
        </p:nvSpPr>
        <p:spPr bwMode="auto">
          <a:xfrm>
            <a:off x="152400" y="1752600"/>
            <a:ext cx="4095750" cy="641350"/>
          </a:xfrm>
          <a:prstGeom prst="rect">
            <a:avLst/>
          </a:prstGeom>
          <a:noFill/>
          <a:ln w="9525">
            <a:noFill/>
            <a:miter lim="800000"/>
            <a:headEnd/>
            <a:tailEnd/>
          </a:ln>
        </p:spPr>
        <p:txBody>
          <a:bodyPr>
            <a:spAutoFit/>
          </a:bodyPr>
          <a:lstStyle/>
          <a:p>
            <a:r>
              <a:rPr lang="en-US"/>
              <a:t>Substituting into Eq. 16–12 and rearranging, we obtain</a:t>
            </a:r>
          </a:p>
        </p:txBody>
      </p:sp>
      <p:sp>
        <p:nvSpPr>
          <p:cNvPr id="9225" name="Rectangle 9"/>
          <p:cNvSpPr>
            <a:spLocks noChangeArrowheads="1"/>
          </p:cNvSpPr>
          <p:nvPr/>
        </p:nvSpPr>
        <p:spPr bwMode="auto">
          <a:xfrm>
            <a:off x="152400" y="2743200"/>
            <a:ext cx="4800600" cy="1739900"/>
          </a:xfrm>
          <a:prstGeom prst="rect">
            <a:avLst/>
          </a:prstGeom>
          <a:noFill/>
          <a:ln w="9525">
            <a:noFill/>
            <a:miter lim="800000"/>
            <a:headEnd/>
            <a:tailEnd/>
          </a:ln>
        </p:spPr>
        <p:txBody>
          <a:bodyPr>
            <a:spAutoFit/>
          </a:bodyPr>
          <a:lstStyle/>
          <a:p>
            <a:r>
              <a:rPr lang="en-US"/>
              <a:t>Therefore, the equilibrium constant </a:t>
            </a:r>
            <a:r>
              <a:rPr lang="en-US" i="1"/>
              <a:t>K</a:t>
            </a:r>
            <a:r>
              <a:rPr lang="en-US" i="1" baseline="-25000"/>
              <a:t>P</a:t>
            </a:r>
            <a:r>
              <a:rPr lang="en-US" i="1"/>
              <a:t> </a:t>
            </a:r>
            <a:r>
              <a:rPr lang="en-US"/>
              <a:t>of an ideal-gas mixture at a specified temperature can be determined from a knowledge of the standard-state Gibbs function change at the same temperature. The </a:t>
            </a:r>
            <a:r>
              <a:rPr lang="en-US" i="1"/>
              <a:t>K</a:t>
            </a:r>
            <a:r>
              <a:rPr lang="en-US" i="1" baseline="-25000"/>
              <a:t>P</a:t>
            </a:r>
            <a:r>
              <a:rPr lang="en-US" i="1"/>
              <a:t> </a:t>
            </a:r>
            <a:r>
              <a:rPr lang="en-US"/>
              <a:t>values for several reactions are given in Table A–28.</a:t>
            </a:r>
          </a:p>
        </p:txBody>
      </p:sp>
      <p:sp>
        <p:nvSpPr>
          <p:cNvPr id="9226" name="Text Box 10"/>
          <p:cNvSpPr txBox="1">
            <a:spLocks noChangeArrowheads="1"/>
          </p:cNvSpPr>
          <p:nvPr/>
        </p:nvSpPr>
        <p:spPr bwMode="auto">
          <a:xfrm>
            <a:off x="2209800" y="4611688"/>
            <a:ext cx="2590800" cy="646112"/>
          </a:xfrm>
          <a:prstGeom prst="rect">
            <a:avLst/>
          </a:prstGeom>
          <a:noFill/>
          <a:ln w="9525">
            <a:noFill/>
            <a:miter lim="800000"/>
            <a:headEnd/>
            <a:tailEnd/>
          </a:ln>
        </p:spPr>
        <p:txBody>
          <a:bodyPr>
            <a:spAutoFit/>
          </a:bodyPr>
          <a:lstStyle/>
          <a:p>
            <a:pPr>
              <a:spcBef>
                <a:spcPct val="50000"/>
              </a:spcBef>
            </a:pPr>
            <a:r>
              <a:rPr lang="en-US">
                <a:solidFill>
                  <a:srgbClr val="CC00CC"/>
                </a:solidFill>
              </a:rPr>
              <a:t>Partial pressure in terms of mole numbers</a:t>
            </a:r>
          </a:p>
        </p:txBody>
      </p:sp>
      <p:pic>
        <p:nvPicPr>
          <p:cNvPr id="9227" name="Picture 14"/>
          <p:cNvPicPr>
            <a:picLocks noChangeAspect="1" noChangeArrowheads="1"/>
          </p:cNvPicPr>
          <p:nvPr/>
        </p:nvPicPr>
        <p:blipFill>
          <a:blip r:embed="rId6"/>
          <a:srcRect/>
          <a:stretch>
            <a:fillRect/>
          </a:stretch>
        </p:blipFill>
        <p:spPr bwMode="auto">
          <a:xfrm>
            <a:off x="4876800" y="381000"/>
            <a:ext cx="4038600" cy="5978525"/>
          </a:xfrm>
          <a:prstGeom prst="rect">
            <a:avLst/>
          </a:prstGeom>
          <a:noFill/>
          <a:ln w="9525">
            <a:noFill/>
            <a:miter lim="800000"/>
            <a:headEnd/>
            <a:tailEnd/>
          </a:ln>
        </p:spPr>
      </p:pic>
      <p:pic>
        <p:nvPicPr>
          <p:cNvPr id="9228" name="Picture 6"/>
          <p:cNvPicPr>
            <a:picLocks noChangeAspect="1" noChangeArrowheads="1"/>
          </p:cNvPicPr>
          <p:nvPr/>
        </p:nvPicPr>
        <p:blipFill>
          <a:blip r:embed="rId7"/>
          <a:srcRect/>
          <a:stretch>
            <a:fillRect/>
          </a:stretch>
        </p:blipFill>
        <p:spPr bwMode="auto">
          <a:xfrm>
            <a:off x="209550" y="6324600"/>
            <a:ext cx="2609850" cy="3460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Slayt Numarası Yer Tutucusu"/>
          <p:cNvSpPr>
            <a:spLocks noGrp="1"/>
          </p:cNvSpPr>
          <p:nvPr>
            <p:ph type="sldNum" sz="quarter" idx="12"/>
          </p:nvPr>
        </p:nvSpPr>
        <p:spPr>
          <a:noFill/>
        </p:spPr>
        <p:txBody>
          <a:bodyPr/>
          <a:lstStyle/>
          <a:p>
            <a:fld id="{09121BD1-B79E-4CCE-A030-FCB42443EA28}" type="slidenum">
              <a:rPr lang="en-US" smtClean="0"/>
              <a:pPr/>
              <a:t>9</a:t>
            </a:fld>
            <a:endParaRPr lang="en-US" smtClean="0"/>
          </a:p>
        </p:txBody>
      </p:sp>
      <p:pic>
        <p:nvPicPr>
          <p:cNvPr id="10243" name="Picture 2"/>
          <p:cNvPicPr>
            <a:picLocks noChangeAspect="1" noChangeArrowheads="1"/>
          </p:cNvPicPr>
          <p:nvPr/>
        </p:nvPicPr>
        <p:blipFill>
          <a:blip r:embed="rId2"/>
          <a:srcRect/>
          <a:stretch>
            <a:fillRect/>
          </a:stretch>
        </p:blipFill>
        <p:spPr bwMode="auto">
          <a:xfrm>
            <a:off x="1157288" y="228600"/>
            <a:ext cx="6829425" cy="1257300"/>
          </a:xfrm>
          <a:prstGeom prst="rect">
            <a:avLst/>
          </a:prstGeom>
          <a:noFill/>
          <a:ln w="9525">
            <a:noFill/>
            <a:miter lim="800000"/>
            <a:headEnd/>
            <a:tailEnd/>
          </a:ln>
        </p:spPr>
      </p:pic>
      <p:pic>
        <p:nvPicPr>
          <p:cNvPr id="10244" name="Picture 3"/>
          <p:cNvPicPr>
            <a:picLocks noChangeAspect="1" noChangeArrowheads="1"/>
          </p:cNvPicPr>
          <p:nvPr/>
        </p:nvPicPr>
        <p:blipFill>
          <a:blip r:embed="rId3"/>
          <a:srcRect/>
          <a:stretch>
            <a:fillRect/>
          </a:stretch>
        </p:blipFill>
        <p:spPr bwMode="auto">
          <a:xfrm>
            <a:off x="3667125" y="1676400"/>
            <a:ext cx="1809750" cy="428625"/>
          </a:xfrm>
          <a:prstGeom prst="rect">
            <a:avLst/>
          </a:prstGeom>
          <a:noFill/>
          <a:ln w="9525">
            <a:noFill/>
            <a:miter lim="800000"/>
            <a:headEnd/>
            <a:tailEnd/>
          </a:ln>
        </p:spPr>
      </p:pic>
      <p:pic>
        <p:nvPicPr>
          <p:cNvPr id="10245" name="Picture 4"/>
          <p:cNvPicPr>
            <a:picLocks noChangeAspect="1" noChangeArrowheads="1"/>
          </p:cNvPicPr>
          <p:nvPr/>
        </p:nvPicPr>
        <p:blipFill>
          <a:blip r:embed="rId4"/>
          <a:srcRect/>
          <a:stretch>
            <a:fillRect/>
          </a:stretch>
        </p:blipFill>
        <p:spPr bwMode="auto">
          <a:xfrm>
            <a:off x="2624138" y="2286000"/>
            <a:ext cx="3895725" cy="1114425"/>
          </a:xfrm>
          <a:prstGeom prst="rect">
            <a:avLst/>
          </a:prstGeom>
          <a:noFill/>
          <a:ln w="9525">
            <a:noFill/>
            <a:miter lim="800000"/>
            <a:headEnd/>
            <a:tailEnd/>
          </a:ln>
        </p:spPr>
      </p:pic>
      <p:pic>
        <p:nvPicPr>
          <p:cNvPr id="10246" name="Picture 5"/>
          <p:cNvPicPr>
            <a:picLocks noChangeAspect="1" noChangeArrowheads="1"/>
          </p:cNvPicPr>
          <p:nvPr/>
        </p:nvPicPr>
        <p:blipFill>
          <a:blip r:embed="rId5"/>
          <a:srcRect/>
          <a:stretch>
            <a:fillRect/>
          </a:stretch>
        </p:blipFill>
        <p:spPr bwMode="auto">
          <a:xfrm>
            <a:off x="2519363" y="3581400"/>
            <a:ext cx="4105275" cy="1085850"/>
          </a:xfrm>
          <a:prstGeom prst="rect">
            <a:avLst/>
          </a:prstGeom>
          <a:noFill/>
          <a:ln w="9525">
            <a:noFill/>
            <a:miter lim="800000"/>
            <a:headEnd/>
            <a:tailEnd/>
          </a:ln>
        </p:spPr>
      </p:pic>
      <p:pic>
        <p:nvPicPr>
          <p:cNvPr id="10247" name="Picture 6"/>
          <p:cNvPicPr>
            <a:picLocks noChangeAspect="1" noChangeArrowheads="1"/>
          </p:cNvPicPr>
          <p:nvPr/>
        </p:nvPicPr>
        <p:blipFill>
          <a:blip r:embed="rId6"/>
          <a:srcRect/>
          <a:stretch>
            <a:fillRect/>
          </a:stretch>
        </p:blipFill>
        <p:spPr bwMode="auto">
          <a:xfrm>
            <a:off x="3605213" y="4876800"/>
            <a:ext cx="1933575" cy="533400"/>
          </a:xfrm>
          <a:prstGeom prst="rect">
            <a:avLst/>
          </a:prstGeom>
          <a:noFill/>
          <a:ln w="9525">
            <a:noFill/>
            <a:miter lim="800000"/>
            <a:headEnd/>
            <a:tailEnd/>
          </a:ln>
        </p:spPr>
      </p:pic>
      <p:pic>
        <p:nvPicPr>
          <p:cNvPr id="10248" name="Picture 8"/>
          <p:cNvPicPr>
            <a:picLocks noChangeAspect="1" noChangeArrowheads="1"/>
          </p:cNvPicPr>
          <p:nvPr/>
        </p:nvPicPr>
        <p:blipFill>
          <a:blip r:embed="rId7"/>
          <a:srcRect/>
          <a:stretch>
            <a:fillRect/>
          </a:stretch>
        </p:blipFill>
        <p:spPr bwMode="auto">
          <a:xfrm>
            <a:off x="1071563" y="5562600"/>
            <a:ext cx="7081837" cy="7493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3388</TotalTime>
  <Words>2268</Words>
  <Application>Microsoft Office PowerPoint</Application>
  <PresentationFormat>Ekran Gösterisi (4:3)</PresentationFormat>
  <Paragraphs>160</Paragraphs>
  <Slides>36</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36</vt:i4>
      </vt:variant>
    </vt:vector>
  </HeadingPairs>
  <TitlesOfParts>
    <vt:vector size="41" baseType="lpstr">
      <vt:lpstr>Arial</vt:lpstr>
      <vt:lpstr>Wingdings</vt:lpstr>
      <vt:lpstr>Times New Roman</vt:lpstr>
      <vt:lpstr>Symbol</vt:lpstr>
      <vt:lpstr>Default Design</vt:lpstr>
      <vt:lpstr>CHAPTER 16  CHEMICAL AND PHASE EQUILIBRIUM</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Summary</vt:lpstr>
    </vt:vector>
  </TitlesOfParts>
  <Company>DC-UOIT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 AND BASIC CONCEPTS</dc:title>
  <dc:creator>WinXP Tablet</dc:creator>
  <cp:lastModifiedBy>Toshiba</cp:lastModifiedBy>
  <cp:revision>1275</cp:revision>
  <dcterms:created xsi:type="dcterms:W3CDTF">2007-03-22T19:44:56Z</dcterms:created>
  <dcterms:modified xsi:type="dcterms:W3CDTF">2014-01-28T18:58:17Z</dcterms:modified>
</cp:coreProperties>
</file>