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579" r:id="rId2"/>
    <p:sldId id="357" r:id="rId3"/>
    <p:sldId id="526" r:id="rId4"/>
    <p:sldId id="531" r:id="rId5"/>
    <p:sldId id="532" r:id="rId6"/>
    <p:sldId id="533" r:id="rId7"/>
    <p:sldId id="534" r:id="rId8"/>
    <p:sldId id="535" r:id="rId9"/>
    <p:sldId id="576" r:id="rId10"/>
    <p:sldId id="530" r:id="rId11"/>
    <p:sldId id="568" r:id="rId12"/>
    <p:sldId id="529" r:id="rId13"/>
    <p:sldId id="540" r:id="rId14"/>
    <p:sldId id="541" r:id="rId15"/>
    <p:sldId id="542" r:id="rId16"/>
    <p:sldId id="543" r:id="rId17"/>
    <p:sldId id="569" r:id="rId18"/>
    <p:sldId id="536" r:id="rId19"/>
    <p:sldId id="537" r:id="rId20"/>
    <p:sldId id="538" r:id="rId21"/>
    <p:sldId id="539" r:id="rId22"/>
    <p:sldId id="546" r:id="rId23"/>
    <p:sldId id="548" r:id="rId24"/>
    <p:sldId id="549" r:id="rId25"/>
    <p:sldId id="547" r:id="rId26"/>
    <p:sldId id="555" r:id="rId27"/>
    <p:sldId id="556" r:id="rId28"/>
    <p:sldId id="570" r:id="rId29"/>
    <p:sldId id="577" r:id="rId30"/>
    <p:sldId id="557" r:id="rId31"/>
    <p:sldId id="571" r:id="rId32"/>
    <p:sldId id="558" r:id="rId33"/>
    <p:sldId id="559" r:id="rId34"/>
    <p:sldId id="550" r:id="rId35"/>
    <p:sldId id="551" r:id="rId36"/>
    <p:sldId id="552" r:id="rId37"/>
    <p:sldId id="578" r:id="rId38"/>
    <p:sldId id="553" r:id="rId39"/>
    <p:sldId id="554" r:id="rId40"/>
    <p:sldId id="544" r:id="rId41"/>
    <p:sldId id="545" r:id="rId42"/>
    <p:sldId id="528" r:id="rId43"/>
    <p:sldId id="566" r:id="rId44"/>
    <p:sldId id="567" r:id="rId45"/>
    <p:sldId id="564" r:id="rId46"/>
    <p:sldId id="572" r:id="rId47"/>
    <p:sldId id="565" r:id="rId48"/>
    <p:sldId id="574" r:id="rId49"/>
    <p:sldId id="562" r:id="rId50"/>
    <p:sldId id="37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B2B2B2"/>
    <a:srgbClr val="006600"/>
    <a:srgbClr val="33CC33"/>
    <a:srgbClr val="008000"/>
    <a:srgbClr val="FFFF99"/>
    <a:srgbClr val="CC00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42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9B0DEC-049E-4E0F-999F-AA22D0D37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0A8A3-B13F-4B0E-BAB8-F9C66F8E7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CAA7B-885D-4243-AD47-F78468974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CB681-5231-4E44-BE8B-D812982B5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BC68-E3DB-4D99-A5D8-3BB94709C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F5BE3-A45B-4805-B5C5-3DEAAA5A0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5D346-A18F-4D5B-ABA1-67ADC8387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B3DFF-2CEE-436D-A234-49144E42B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45DC-3128-41D1-9B66-D7EDF438D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D495-03B6-4965-8F5A-C99C0E8A2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70D1E-93BE-47C3-AD01-07099F9DF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DD3ED-D75D-458E-905C-9FBB8512E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1704CC-D32E-43D8-B414-B38A1AB7B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wmf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wmf"/><Relationship Id="rId5" Type="http://schemas.openxmlformats.org/officeDocument/2006/relationships/image" Target="../media/image116.png"/><Relationship Id="rId4" Type="http://schemas.openxmlformats.org/officeDocument/2006/relationships/image" Target="../media/image115.wmf"/><Relationship Id="rId9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438400"/>
            <a:ext cx="5943600" cy="20574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rgbClr val="C00000"/>
                </a:solidFill>
              </a:rPr>
              <a:t>C</a:t>
            </a:r>
            <a:r>
              <a:rPr lang="tr-TR" sz="2800" smtClean="0">
                <a:solidFill>
                  <a:srgbClr val="C00000"/>
                </a:solidFill>
              </a:rPr>
              <a:t>HAPTER</a:t>
            </a:r>
            <a:r>
              <a:rPr lang="en-US" sz="2800" smtClean="0">
                <a:solidFill>
                  <a:srgbClr val="C00000"/>
                </a:solidFill>
              </a:rPr>
              <a:t> 1</a:t>
            </a:r>
            <a:r>
              <a:rPr lang="tr-TR" sz="2800" smtClean="0">
                <a:solidFill>
                  <a:srgbClr val="C00000"/>
                </a:solidFill>
              </a:rPr>
              <a:t>7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smtClean="0">
                <a:solidFill>
                  <a:srgbClr val="3333FF"/>
                </a:solidFill>
              </a:rPr>
              <a:t> COMPRESSIBLE FLOW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9144000" cy="76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solidFill>
                  <a:srgbClr val="996633"/>
                </a:solidFill>
              </a:rPr>
              <a:t>Lecture slides by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tr-TR" b="1" dirty="0" smtClean="0">
                <a:solidFill>
                  <a:srgbClr val="996633"/>
                </a:solidFill>
              </a:rPr>
              <a:t>Mehmet </a:t>
            </a:r>
            <a:r>
              <a:rPr lang="tr-TR" b="1" dirty="0" err="1" smtClean="0">
                <a:solidFill>
                  <a:srgbClr val="996633"/>
                </a:solidFill>
              </a:rPr>
              <a:t>Kanoglu</a:t>
            </a:r>
            <a:endParaRPr lang="tr-TR" sz="1800" b="1" dirty="0" smtClean="0">
              <a:solidFill>
                <a:srgbClr val="996633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17638" y="6353175"/>
            <a:ext cx="6202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Copyright © The McGraw-Hill Education. Permission required for reproduction or display.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14033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800" b="1">
              <a:solidFill>
                <a:schemeClr val="bg2"/>
              </a:solidFill>
            </a:endParaRPr>
          </a:p>
          <a:p>
            <a:pPr algn="ctr"/>
            <a:r>
              <a:rPr lang="en-US" sz="2200" b="1">
                <a:solidFill>
                  <a:schemeClr val="bg2"/>
                </a:solidFill>
              </a:rPr>
              <a:t>Thermodynamics: An Engineering Approach </a:t>
            </a:r>
            <a:endParaRPr lang="tr-TR" sz="2200" b="1">
              <a:solidFill>
                <a:schemeClr val="bg2"/>
              </a:solidFill>
            </a:endParaRPr>
          </a:p>
          <a:p>
            <a:pPr algn="ctr"/>
            <a:r>
              <a:rPr lang="tr-TR" sz="2000" b="1">
                <a:solidFill>
                  <a:schemeClr val="bg2"/>
                </a:solidFill>
              </a:rPr>
              <a:t>8th </a:t>
            </a:r>
            <a:r>
              <a:rPr lang="en-US" sz="2000" b="1">
                <a:solidFill>
                  <a:schemeClr val="bg2"/>
                </a:solidFill>
              </a:rPr>
              <a:t>Edition</a:t>
            </a:r>
            <a:r>
              <a:rPr lang="en-US" sz="2400" b="1">
                <a:solidFill>
                  <a:schemeClr val="bg2"/>
                </a:solidFill>
              </a:rPr>
              <a:t/>
            </a:r>
            <a:br>
              <a:rPr lang="en-US" sz="2400" b="1">
                <a:solidFill>
                  <a:schemeClr val="bg2"/>
                </a:solidFill>
              </a:rPr>
            </a:br>
            <a:r>
              <a:rPr lang="en-US" b="1">
                <a:solidFill>
                  <a:schemeClr val="bg2"/>
                </a:solidFill>
              </a:rPr>
              <a:t>Yunus A. </a:t>
            </a:r>
            <a:r>
              <a:rPr lang="tr-TR" b="1">
                <a:solidFill>
                  <a:schemeClr val="bg2"/>
                </a:solidFill>
              </a:rPr>
              <a:t>Ç</a:t>
            </a:r>
            <a:r>
              <a:rPr lang="en-US" b="1">
                <a:solidFill>
                  <a:schemeClr val="bg2"/>
                </a:solidFill>
              </a:rPr>
              <a:t>engel, Michael A. Boles</a:t>
            </a:r>
          </a:p>
          <a:p>
            <a:pPr algn="ctr"/>
            <a:r>
              <a:rPr lang="en-US" b="1">
                <a:solidFill>
                  <a:schemeClr val="bg2"/>
                </a:solidFill>
              </a:rPr>
              <a:t>McGraw-Hill, 20</a:t>
            </a:r>
            <a:r>
              <a:rPr lang="tr-TR" b="1">
                <a:solidFill>
                  <a:schemeClr val="bg2"/>
                </a:solidFill>
              </a:rPr>
              <a:t>15</a:t>
            </a:r>
            <a:endParaRPr lang="en-US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F322ED-0717-49EF-99F0-9DCE08B479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04800" y="182563"/>
            <a:ext cx="70866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ONE-DIMENSIONAL ISENTROPIC FLOW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28600" y="762000"/>
            <a:ext cx="853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During fluid flow through many devices such as nozzles, diffusers, and turbine</a:t>
            </a:r>
          </a:p>
          <a:p>
            <a:r>
              <a:rPr lang="en-US"/>
              <a:t>blade passages, flow quantities vary primarily in the flow direction only, and the flow can be approximated as one-dimensional isentropic flow with good accuracy.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CC00CC"/>
                </a:solidFill>
              </a:rPr>
              <a:t>EXAMPLE</a:t>
            </a: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22250" y="5867400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A converging–diverging nozzle.</a:t>
            </a:r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2324100"/>
            <a:ext cx="41243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775" y="1752600"/>
            <a:ext cx="408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222A51-4540-43B7-96CE-534836009FB1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229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300163"/>
            <a:ext cx="84772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5622E-631F-4581-BA36-E5DA83A344C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52400" y="304800"/>
            <a:ext cx="47244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We note from Example that the flow area decreases with decreasing pressure up to a critical-pressure value (Ma = 1), and then it begins to increase with further reductions in pressure.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The Mach number is unity at the location of smallest flow area, called the </a:t>
            </a:r>
            <a:r>
              <a:rPr lang="en-US" b="1">
                <a:solidFill>
                  <a:srgbClr val="CC00CC"/>
                </a:solidFill>
              </a:rPr>
              <a:t>throat</a:t>
            </a:r>
            <a:r>
              <a:rPr lang="en-US" b="1"/>
              <a:t>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The velocity of the fluid keeps increasing after passing the throat although the flow area increases rapidly in that region.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This increase in velocity past the throat is due to the rapid decrease in the fluid density.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The flow area of the duct considered in this example first decreases and then increases. Such ducts are called </a:t>
            </a:r>
            <a:r>
              <a:rPr lang="en-US" b="1">
                <a:solidFill>
                  <a:srgbClr val="CC00CC"/>
                </a:solidFill>
              </a:rPr>
              <a:t>converging–diverging nozzles</a:t>
            </a:r>
            <a:r>
              <a:rPr lang="en-US"/>
              <a:t>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These nozzles are used to accelerate gases to supersonic speeds and should not be confused with </a:t>
            </a:r>
            <a:r>
              <a:rPr lang="en-US" i="1">
                <a:solidFill>
                  <a:srgbClr val="CC00CC"/>
                </a:solidFill>
              </a:rPr>
              <a:t>Venturi nozzles</a:t>
            </a:r>
            <a:r>
              <a:rPr lang="en-US" i="1"/>
              <a:t>, </a:t>
            </a:r>
            <a:r>
              <a:rPr lang="en-US"/>
              <a:t>which are used strictly for </a:t>
            </a:r>
            <a:r>
              <a:rPr lang="en-US">
                <a:solidFill>
                  <a:srgbClr val="CC00CC"/>
                </a:solidFill>
              </a:rPr>
              <a:t>incompressible flow</a:t>
            </a:r>
            <a:r>
              <a:rPr lang="en-US"/>
              <a:t>. 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938" y="381000"/>
            <a:ext cx="40306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243826-E0E7-4AB6-8D2A-464157662AB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81000" y="1524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Variation of Fluid Velocity with Flow Area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81000" y="973138"/>
            <a:ext cx="4191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this section, the relations for the variation of static-to-stagnation property ratios with the Mach number for pressure, temperature, and density are provided.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2514600"/>
            <a:ext cx="22399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381000" y="3198813"/>
            <a:ext cx="403860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This relation describes the variation of pressure with flow area.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At subsonic velocities</a:t>
            </a:r>
            <a:r>
              <a:rPr lang="en-US"/>
              <a:t>, the pressure decreases in converging ducts (subsonic nozzles) and increases in diverging ducts (subsonic diffusers).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At supersonic velocities</a:t>
            </a:r>
            <a:r>
              <a:rPr lang="en-US"/>
              <a:t>, the pressure decreases in diverging ducts (supersonic nozzles) and increases in converging ducts (supersonic diffusers).</a:t>
            </a:r>
          </a:p>
        </p:txBody>
      </p:sp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76200"/>
            <a:ext cx="3849688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0B93C-B09E-4557-88CC-4861EAF115FD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8" y="228600"/>
            <a:ext cx="2265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28600" y="914400"/>
            <a:ext cx="4191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This equation governs the shape of a nozzle or a diffuser in subsonic or supersonic isentropic flow.</a:t>
            </a: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41656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52400" y="3962400"/>
            <a:ext cx="47244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/>
              <a:t>The proper shape of a nozzle depends on the highest velocity desired relative to the sonic velocity. 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CC00CC"/>
                </a:solidFill>
              </a:rPr>
              <a:t>To accelerate a fluid</a:t>
            </a:r>
            <a:r>
              <a:rPr lang="en-US"/>
              <a:t>, we must use a converging nozzle at subsonic velocities and a diverging nozzle at supersonic velocities. 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CC00CC"/>
                </a:solidFill>
              </a:rPr>
              <a:t>To accelerate a fluid to supersonic velocities</a:t>
            </a:r>
            <a:r>
              <a:rPr lang="en-US"/>
              <a:t>, we must use a converging–diverging nozzle.</a:t>
            </a:r>
          </a:p>
        </p:txBody>
      </p: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1450"/>
            <a:ext cx="40957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11EE63-3294-44A0-82B3-8A63DAC5532E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72104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514975"/>
            <a:ext cx="36671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C9895-C1F8-4599-8A5E-E9529DA07AE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Property Relations for Isentropic Flow of Ideal Gases</a:t>
            </a:r>
          </a:p>
        </p:txBody>
      </p:sp>
      <p:grpSp>
        <p:nvGrpSpPr>
          <p:cNvPr id="17412" name="Group 12"/>
          <p:cNvGrpSpPr>
            <a:grpSpLocks/>
          </p:cNvGrpSpPr>
          <p:nvPr/>
        </p:nvGrpSpPr>
        <p:grpSpPr bwMode="auto">
          <a:xfrm>
            <a:off x="533400" y="1927225"/>
            <a:ext cx="3227388" cy="2187575"/>
            <a:chOff x="336" y="912"/>
            <a:chExt cx="2033" cy="1378"/>
          </a:xfrm>
        </p:grpSpPr>
        <p:pic>
          <p:nvPicPr>
            <p:cNvPr id="1741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912"/>
              <a:ext cx="155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344"/>
              <a:ext cx="2033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1824"/>
              <a:ext cx="201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349750"/>
            <a:ext cx="21907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2743200" y="4419600"/>
            <a:ext cx="114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Critical ratios (Ma=1)</a:t>
            </a: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457200" y="685800"/>
            <a:ext cx="381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relations between the static properties and stagnation properties of an ideal gas with constant specific heats</a:t>
            </a:r>
          </a:p>
        </p:txBody>
      </p:sp>
      <p:pic>
        <p:nvPicPr>
          <p:cNvPr id="17416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866775"/>
            <a:ext cx="42672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918A2F-01C3-425A-AEFC-6CD6E4C36F47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138238"/>
            <a:ext cx="85915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49148F-3EC6-4A01-B893-2393D842C64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1219200"/>
            <a:ext cx="4953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Converging or converging–diverging nozzles are found in steam and gas turbines and aircraft and spacecraft propulsion systems.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In this section we consider the effects of </a:t>
            </a:r>
            <a:r>
              <a:rPr lang="en-US" b="1">
                <a:solidFill>
                  <a:srgbClr val="CC00CC"/>
                </a:solidFill>
              </a:rPr>
              <a:t>back pressure</a:t>
            </a:r>
            <a:r>
              <a:rPr lang="en-US" b="1"/>
              <a:t> </a:t>
            </a:r>
            <a:r>
              <a:rPr lang="en-US"/>
              <a:t>(i.e., the pressure applied at the nozzle discharge region) on the exit velocity, the mass flow rate, and the pressure distribution along the nozzle.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3733800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Converging Nozzles</a:t>
            </a: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0"/>
            <a:ext cx="357346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81000" y="41910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Mass flow rate through a nozzle</a:t>
            </a:r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791200"/>
            <a:ext cx="38703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381000" y="54102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Maximum mass flow rate</a:t>
            </a:r>
          </a:p>
        </p:txBody>
      </p:sp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04800"/>
            <a:ext cx="36766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381000" y="250825"/>
            <a:ext cx="3505200" cy="892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C00000"/>
                </a:solidFill>
              </a:rPr>
              <a:t>ISENTROPIC FLOW THROUGH NOZZLES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64C2AE-0B34-4162-AD4D-203C97F6C38E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838200"/>
            <a:ext cx="36099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338" y="114300"/>
            <a:ext cx="2709862" cy="6477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3350" y="5562600"/>
            <a:ext cx="3371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33375"/>
            <a:ext cx="36290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797323-CE0D-4DF2-A9B7-C1839C64105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09600" y="228600"/>
            <a:ext cx="223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04800" y="827088"/>
            <a:ext cx="822960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/>
              <a:t>Develop the general relations for compressible flows encountered when gases flow at high speeds.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CC00CC"/>
                </a:solidFill>
              </a:rPr>
              <a:t>Introduce the concepts of </a:t>
            </a:r>
            <a:r>
              <a:rPr lang="en-US" i="1">
                <a:solidFill>
                  <a:srgbClr val="CC00CC"/>
                </a:solidFill>
              </a:rPr>
              <a:t>stagnation state</a:t>
            </a:r>
            <a:r>
              <a:rPr lang="en-US">
                <a:solidFill>
                  <a:srgbClr val="CC00CC"/>
                </a:solidFill>
              </a:rPr>
              <a:t>, </a:t>
            </a:r>
            <a:r>
              <a:rPr lang="en-US" i="1">
                <a:solidFill>
                  <a:srgbClr val="CC00CC"/>
                </a:solidFill>
              </a:rPr>
              <a:t>speed of sound</a:t>
            </a:r>
            <a:r>
              <a:rPr lang="en-US">
                <a:solidFill>
                  <a:srgbClr val="CC00CC"/>
                </a:solidFill>
              </a:rPr>
              <a:t>, and </a:t>
            </a:r>
            <a:r>
              <a:rPr lang="en-US" i="1">
                <a:solidFill>
                  <a:srgbClr val="CC00CC"/>
                </a:solidFill>
              </a:rPr>
              <a:t>Mach number </a:t>
            </a:r>
            <a:r>
              <a:rPr lang="en-US">
                <a:solidFill>
                  <a:srgbClr val="CC00CC"/>
                </a:solidFill>
              </a:rPr>
              <a:t>for a compressible fluid.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/>
              <a:t>Develop the relationships between the static and stagnation fluid properties for isentropic flows of ideal gases.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CC00CC"/>
                </a:solidFill>
              </a:rPr>
              <a:t>Derive the relationships between the static and stagnation fluid properties as functions of specific-heat ratios and Mach number.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/>
              <a:t>Derive the effects of area changes for one-dimensional isentropic subsonic and supersonic flows.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CC00CC"/>
                </a:solidFill>
              </a:rPr>
              <a:t>Solve problems of isentropic flow through converging and converging–diverging nozzles.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/>
              <a:t>Discuss the shock wave and the variation of flow properties across the shock wave.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CC00CC"/>
                </a:solidFill>
              </a:rPr>
              <a:t>Develop the concept of duct flow with heat transfer and negligible friction known as </a:t>
            </a:r>
            <a:r>
              <a:rPr lang="en-US" i="1">
                <a:solidFill>
                  <a:srgbClr val="CC00CC"/>
                </a:solidFill>
              </a:rPr>
              <a:t>Rayleigh flow</a:t>
            </a:r>
            <a:r>
              <a:rPr lang="en-US">
                <a:solidFill>
                  <a:srgbClr val="CC00CC"/>
                </a:solidFill>
              </a:rPr>
              <a:t>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/>
              <a:t>Examine the operation of steam nozzles commonly used in steam turbines.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7445A1-01AA-4184-97B4-E145FB5190FA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512921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115411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219200"/>
            <a:ext cx="4610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181225"/>
            <a:ext cx="31543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457200" y="3200400"/>
            <a:ext cx="3200400" cy="2390775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Ma*</a:t>
            </a:r>
            <a:r>
              <a:rPr lang="en-US">
                <a:solidFill>
                  <a:srgbClr val="CC00CC"/>
                </a:solidFill>
              </a:rPr>
              <a:t> </a:t>
            </a:r>
            <a:r>
              <a:rPr lang="en-US"/>
              <a:t>is the local velocity nondimensionalized with respect to the sonic velocity at the </a:t>
            </a:r>
            <a:r>
              <a:rPr lang="en-US" i="1">
                <a:solidFill>
                  <a:srgbClr val="3333FF"/>
                </a:solidFill>
              </a:rPr>
              <a:t>throat</a:t>
            </a:r>
            <a:r>
              <a:rPr lang="en-US" i="1"/>
              <a:t>.</a:t>
            </a:r>
            <a:endParaRPr lang="en-US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Ma</a:t>
            </a:r>
            <a:r>
              <a:rPr lang="en-US"/>
              <a:t> is the local velocity nondimensionalized with respect to the </a:t>
            </a:r>
            <a:r>
              <a:rPr lang="en-US" i="1">
                <a:solidFill>
                  <a:srgbClr val="3333FF"/>
                </a:solidFill>
              </a:rPr>
              <a:t>local</a:t>
            </a:r>
            <a:r>
              <a:rPr lang="en-US" i="1"/>
              <a:t> </a:t>
            </a:r>
            <a:r>
              <a:rPr lang="en-US"/>
              <a:t>sonic velocity.</a:t>
            </a:r>
          </a:p>
        </p:txBody>
      </p:sp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162175"/>
            <a:ext cx="40957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B29BBF-7D53-4CDE-A07F-9C07AE5412F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04800" y="7620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Converging–Diverging Nozzles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04800" y="419100"/>
            <a:ext cx="8305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700"/>
              <a:t>The highest velocity in a converging nozzle is limited to the sonic velocity (Ma = 1), which occurs at the exit plane (throat) of the nozzle. 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700">
                <a:solidFill>
                  <a:srgbClr val="CC00CC"/>
                </a:solidFill>
              </a:rPr>
              <a:t>Accelerating a fluid to supersonic velocities (Ma &gt; 1) can be accomplished only by attaching a diverging flow section to the subsonic nozzle at the throat (a converging–diverging nozzle), which is standard equipment in supersonic aircraft and rocket propulsion.</a:t>
            </a:r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25663"/>
            <a:ext cx="87630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45BEE-1454-468B-AE3D-17F1303D677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81000" y="3810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00CC"/>
                </a:solidFill>
              </a:rPr>
              <a:t>When </a:t>
            </a:r>
            <a:r>
              <a:rPr lang="en-US" b="1" i="1">
                <a:solidFill>
                  <a:srgbClr val="CC00CC"/>
                </a:solidFill>
              </a:rPr>
              <a:t>P</a:t>
            </a:r>
            <a:r>
              <a:rPr lang="en-US" b="1" i="1" baseline="-25000">
                <a:solidFill>
                  <a:srgbClr val="CC00CC"/>
                </a:solidFill>
              </a:rPr>
              <a:t>b</a:t>
            </a:r>
            <a:r>
              <a:rPr lang="en-US" b="1" i="1">
                <a:solidFill>
                  <a:srgbClr val="CC00CC"/>
                </a:solidFill>
              </a:rPr>
              <a:t> = P</a:t>
            </a:r>
            <a:r>
              <a:rPr lang="en-US" b="1" baseline="-25000">
                <a:solidFill>
                  <a:srgbClr val="CC00CC"/>
                </a:solidFill>
              </a:rPr>
              <a:t>0</a:t>
            </a:r>
            <a:r>
              <a:rPr lang="en-US" b="1">
                <a:solidFill>
                  <a:srgbClr val="CC00CC"/>
                </a:solidFill>
              </a:rPr>
              <a:t> (case </a:t>
            </a:r>
            <a:r>
              <a:rPr lang="en-US" b="1" i="1">
                <a:solidFill>
                  <a:srgbClr val="CC00CC"/>
                </a:solidFill>
              </a:rPr>
              <a:t>A</a:t>
            </a:r>
            <a:r>
              <a:rPr lang="en-US" b="1">
                <a:solidFill>
                  <a:srgbClr val="CC00CC"/>
                </a:solidFill>
              </a:rPr>
              <a:t>),</a:t>
            </a:r>
            <a:r>
              <a:rPr lang="en-US"/>
              <a:t> there will be no flow through the nozzle. 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81000" y="1143000"/>
            <a:ext cx="43434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00CC"/>
                </a:solidFill>
              </a:rPr>
              <a:t>1. When </a:t>
            </a:r>
            <a:r>
              <a:rPr lang="en-US" b="1" i="1">
                <a:solidFill>
                  <a:srgbClr val="CC00CC"/>
                </a:solidFill>
              </a:rPr>
              <a:t>P</a:t>
            </a:r>
            <a:r>
              <a:rPr lang="en-US" b="1" baseline="-25000">
                <a:solidFill>
                  <a:srgbClr val="CC00CC"/>
                </a:solidFill>
              </a:rPr>
              <a:t>0</a:t>
            </a:r>
            <a:r>
              <a:rPr lang="en-US" b="1">
                <a:solidFill>
                  <a:srgbClr val="CC00CC"/>
                </a:solidFill>
              </a:rPr>
              <a:t> &gt; </a:t>
            </a:r>
            <a:r>
              <a:rPr lang="en-US" b="1" i="1">
                <a:solidFill>
                  <a:srgbClr val="CC00CC"/>
                </a:solidFill>
              </a:rPr>
              <a:t>P</a:t>
            </a:r>
            <a:r>
              <a:rPr lang="en-US" b="1" i="1" baseline="-25000">
                <a:solidFill>
                  <a:srgbClr val="CC00CC"/>
                </a:solidFill>
              </a:rPr>
              <a:t>b</a:t>
            </a:r>
            <a:r>
              <a:rPr lang="en-US" b="1" i="1">
                <a:solidFill>
                  <a:srgbClr val="CC00CC"/>
                </a:solidFill>
              </a:rPr>
              <a:t> &gt;</a:t>
            </a:r>
            <a:r>
              <a:rPr lang="en-US" b="1">
                <a:solidFill>
                  <a:srgbClr val="CC00CC"/>
                </a:solidFill>
              </a:rPr>
              <a:t> </a:t>
            </a:r>
            <a:r>
              <a:rPr lang="en-US" b="1" i="1">
                <a:solidFill>
                  <a:srgbClr val="CC00CC"/>
                </a:solidFill>
              </a:rPr>
              <a:t>P</a:t>
            </a:r>
            <a:r>
              <a:rPr lang="en-US" b="1" i="1" baseline="-25000">
                <a:solidFill>
                  <a:srgbClr val="CC00CC"/>
                </a:solidFill>
              </a:rPr>
              <a:t>C</a:t>
            </a:r>
            <a:r>
              <a:rPr lang="en-US"/>
              <a:t>, the flow remains subsonic throughout the nozzle, and the mass flow is less than that for choked flow. The fluid velocity increases in the first (converging) section and reaches a maximum at the throat (but Ma &lt; 1). However, most of the gain in velocity is lost in the second (diverging) section of the nozzle, which acts as a diffuser. The pressure decreases in the converging section, reaches a minimum at the throat, and increases at the expense of velocity in the diverging section.</a:t>
            </a: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95250"/>
            <a:ext cx="3998912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610225"/>
            <a:ext cx="3352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81D3DE-1E3B-4D5D-8365-4DCD3983B51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81000" y="304800"/>
            <a:ext cx="449580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CC00CC"/>
                </a:solidFill>
              </a:rPr>
              <a:t>2. When </a:t>
            </a:r>
            <a:r>
              <a:rPr lang="en-US" b="1" i="1">
                <a:solidFill>
                  <a:srgbClr val="CC00CC"/>
                </a:solidFill>
              </a:rPr>
              <a:t>P</a:t>
            </a:r>
            <a:r>
              <a:rPr lang="en-US" b="1" i="1" baseline="-25000">
                <a:solidFill>
                  <a:srgbClr val="CC00CC"/>
                </a:solidFill>
              </a:rPr>
              <a:t>b</a:t>
            </a:r>
            <a:r>
              <a:rPr lang="en-US" b="1" i="1">
                <a:solidFill>
                  <a:srgbClr val="CC00CC"/>
                </a:solidFill>
              </a:rPr>
              <a:t> =</a:t>
            </a:r>
            <a:r>
              <a:rPr lang="en-US" b="1">
                <a:solidFill>
                  <a:srgbClr val="CC00CC"/>
                </a:solidFill>
              </a:rPr>
              <a:t> </a:t>
            </a:r>
            <a:r>
              <a:rPr lang="en-US" b="1" i="1">
                <a:solidFill>
                  <a:srgbClr val="CC00CC"/>
                </a:solidFill>
              </a:rPr>
              <a:t>P</a:t>
            </a:r>
            <a:r>
              <a:rPr lang="en-US" b="1" i="1" baseline="-25000">
                <a:solidFill>
                  <a:srgbClr val="CC00CC"/>
                </a:solidFill>
              </a:rPr>
              <a:t>C</a:t>
            </a:r>
            <a:r>
              <a:rPr lang="en-US"/>
              <a:t>, the throat pressure becomes </a:t>
            </a:r>
            <a:r>
              <a:rPr lang="en-US" i="1"/>
              <a:t>P</a:t>
            </a:r>
            <a:r>
              <a:rPr lang="en-US"/>
              <a:t>* and the fluid achieves sonic velocity at the throat. But the diverging section of the nozzle still acts as a diffuser, slowing the fluid to subsonic velocities. The mass flow rate that was increasing with decreasing </a:t>
            </a:r>
            <a:r>
              <a:rPr lang="en-US" i="1"/>
              <a:t>P</a:t>
            </a:r>
            <a:r>
              <a:rPr lang="en-US" i="1" baseline="-25000"/>
              <a:t>b</a:t>
            </a:r>
            <a:r>
              <a:rPr lang="en-US" i="1"/>
              <a:t> </a:t>
            </a:r>
            <a:r>
              <a:rPr lang="en-US"/>
              <a:t>also reaches its maximum value.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CC00CC"/>
                </a:solidFill>
              </a:rPr>
              <a:t>3. When </a:t>
            </a:r>
            <a:r>
              <a:rPr lang="en-US" b="1" i="1">
                <a:solidFill>
                  <a:srgbClr val="CC00CC"/>
                </a:solidFill>
              </a:rPr>
              <a:t>P</a:t>
            </a:r>
            <a:r>
              <a:rPr lang="en-US" b="1" i="1" baseline="-25000">
                <a:solidFill>
                  <a:srgbClr val="CC00CC"/>
                </a:solidFill>
              </a:rPr>
              <a:t>C</a:t>
            </a:r>
            <a:r>
              <a:rPr lang="en-US" b="1" i="1">
                <a:solidFill>
                  <a:srgbClr val="CC00CC"/>
                </a:solidFill>
              </a:rPr>
              <a:t> &gt;</a:t>
            </a:r>
            <a:r>
              <a:rPr lang="en-US" b="1">
                <a:solidFill>
                  <a:srgbClr val="CC00CC"/>
                </a:solidFill>
              </a:rPr>
              <a:t> </a:t>
            </a:r>
            <a:r>
              <a:rPr lang="en-US" b="1" i="1">
                <a:solidFill>
                  <a:srgbClr val="CC00CC"/>
                </a:solidFill>
              </a:rPr>
              <a:t>P</a:t>
            </a:r>
            <a:r>
              <a:rPr lang="en-US" b="1" i="1" baseline="-25000">
                <a:solidFill>
                  <a:srgbClr val="CC00CC"/>
                </a:solidFill>
              </a:rPr>
              <a:t>b</a:t>
            </a:r>
            <a:r>
              <a:rPr lang="en-US" b="1" i="1">
                <a:solidFill>
                  <a:srgbClr val="CC00CC"/>
                </a:solidFill>
              </a:rPr>
              <a:t> &gt;</a:t>
            </a:r>
            <a:r>
              <a:rPr lang="en-US" b="1">
                <a:solidFill>
                  <a:srgbClr val="CC00CC"/>
                </a:solidFill>
              </a:rPr>
              <a:t> </a:t>
            </a:r>
            <a:r>
              <a:rPr lang="en-US" b="1" i="1">
                <a:solidFill>
                  <a:srgbClr val="CC00CC"/>
                </a:solidFill>
              </a:rPr>
              <a:t>P</a:t>
            </a:r>
            <a:r>
              <a:rPr lang="en-US" b="1" i="1" baseline="-25000">
                <a:solidFill>
                  <a:srgbClr val="CC00CC"/>
                </a:solidFill>
              </a:rPr>
              <a:t>E</a:t>
            </a:r>
            <a:r>
              <a:rPr lang="en-US"/>
              <a:t>, the fluid that achieved a sonic velocity at the throat continues accelerating to supersonic velocities in the diverging section as the pressure decreases. This acceleration comes to a sudden stop, however, as a </a:t>
            </a:r>
            <a:r>
              <a:rPr lang="en-US" b="1">
                <a:solidFill>
                  <a:srgbClr val="3333FF"/>
                </a:solidFill>
              </a:rPr>
              <a:t>normal shock</a:t>
            </a:r>
            <a:r>
              <a:rPr lang="en-US" b="1"/>
              <a:t> </a:t>
            </a:r>
            <a:r>
              <a:rPr lang="en-US"/>
              <a:t>develops at a section between the throat and the exit plane, which causes a sudden drop in velocity to subsonic levels and a sudden increase in pressure. The fluid then continues to decelerate further in the remaining part of the converging–diverging nozzle. 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95250"/>
            <a:ext cx="3998912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1348C5-F4AC-4BE4-B5D0-30B2389F949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57200" y="417513"/>
            <a:ext cx="419100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4. When </a:t>
            </a:r>
            <a:r>
              <a:rPr lang="en-US" b="1" i="1">
                <a:solidFill>
                  <a:srgbClr val="CC00CC"/>
                </a:solidFill>
              </a:rPr>
              <a:t>P</a:t>
            </a:r>
            <a:r>
              <a:rPr lang="en-US" b="1" i="1" baseline="-25000">
                <a:solidFill>
                  <a:srgbClr val="CC00CC"/>
                </a:solidFill>
              </a:rPr>
              <a:t>E</a:t>
            </a:r>
            <a:r>
              <a:rPr lang="en-US" b="1" i="1">
                <a:solidFill>
                  <a:srgbClr val="CC00CC"/>
                </a:solidFill>
              </a:rPr>
              <a:t> &gt;</a:t>
            </a:r>
            <a:r>
              <a:rPr lang="en-US" b="1">
                <a:solidFill>
                  <a:srgbClr val="CC00CC"/>
                </a:solidFill>
              </a:rPr>
              <a:t> </a:t>
            </a:r>
            <a:r>
              <a:rPr lang="en-US" b="1" i="1">
                <a:solidFill>
                  <a:srgbClr val="CC00CC"/>
                </a:solidFill>
              </a:rPr>
              <a:t>Pb &gt;</a:t>
            </a:r>
            <a:r>
              <a:rPr lang="en-US" b="1">
                <a:solidFill>
                  <a:srgbClr val="CC00CC"/>
                </a:solidFill>
              </a:rPr>
              <a:t> 0</a:t>
            </a:r>
            <a:r>
              <a:rPr lang="en-US"/>
              <a:t>, the flow in the diverging section is supersonic, and the fluid expands to </a:t>
            </a:r>
            <a:r>
              <a:rPr lang="en-US" i="1"/>
              <a:t>P</a:t>
            </a:r>
            <a:r>
              <a:rPr lang="en-US" i="1" baseline="-25000"/>
              <a:t>F</a:t>
            </a:r>
            <a:r>
              <a:rPr lang="en-US" i="1"/>
              <a:t> </a:t>
            </a:r>
            <a:r>
              <a:rPr lang="en-US"/>
              <a:t>at the nozzle exit with no normal shock forming within the nozzle. Thus, the flow through the nozzle can be approximated as isentropic.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>
                <a:solidFill>
                  <a:srgbClr val="CC00CC"/>
                </a:solidFill>
              </a:rPr>
              <a:t>When </a:t>
            </a:r>
            <a:r>
              <a:rPr lang="en-US" i="1">
                <a:solidFill>
                  <a:srgbClr val="CC00CC"/>
                </a:solidFill>
              </a:rPr>
              <a:t>P</a:t>
            </a:r>
            <a:r>
              <a:rPr lang="en-US" i="1" baseline="-25000">
                <a:solidFill>
                  <a:srgbClr val="CC00CC"/>
                </a:solidFill>
              </a:rPr>
              <a:t>b</a:t>
            </a:r>
            <a:r>
              <a:rPr lang="en-US" i="1">
                <a:solidFill>
                  <a:srgbClr val="CC00CC"/>
                </a:solidFill>
              </a:rPr>
              <a:t> =</a:t>
            </a:r>
            <a:r>
              <a:rPr lang="en-US">
                <a:solidFill>
                  <a:srgbClr val="CC00CC"/>
                </a:solidFill>
              </a:rPr>
              <a:t> </a:t>
            </a:r>
            <a:r>
              <a:rPr lang="en-US" i="1">
                <a:solidFill>
                  <a:srgbClr val="CC00CC"/>
                </a:solidFill>
              </a:rPr>
              <a:t>P</a:t>
            </a:r>
            <a:r>
              <a:rPr lang="en-US" i="1" baseline="-25000">
                <a:solidFill>
                  <a:srgbClr val="CC00CC"/>
                </a:solidFill>
              </a:rPr>
              <a:t>F</a:t>
            </a:r>
            <a:r>
              <a:rPr lang="en-US"/>
              <a:t>, no shocks occur within or outside the nozzle.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>
                <a:solidFill>
                  <a:srgbClr val="CC00CC"/>
                </a:solidFill>
              </a:rPr>
              <a:t>When </a:t>
            </a:r>
            <a:r>
              <a:rPr lang="en-US" i="1">
                <a:solidFill>
                  <a:srgbClr val="CC00CC"/>
                </a:solidFill>
              </a:rPr>
              <a:t>P</a:t>
            </a:r>
            <a:r>
              <a:rPr lang="en-US" i="1" baseline="-25000">
                <a:solidFill>
                  <a:srgbClr val="CC00CC"/>
                </a:solidFill>
              </a:rPr>
              <a:t>b</a:t>
            </a:r>
            <a:r>
              <a:rPr lang="en-US" i="1">
                <a:solidFill>
                  <a:srgbClr val="CC00CC"/>
                </a:solidFill>
              </a:rPr>
              <a:t> &lt;</a:t>
            </a:r>
            <a:r>
              <a:rPr lang="en-US">
                <a:solidFill>
                  <a:srgbClr val="CC00CC"/>
                </a:solidFill>
              </a:rPr>
              <a:t> </a:t>
            </a:r>
            <a:r>
              <a:rPr lang="en-US" i="1">
                <a:solidFill>
                  <a:srgbClr val="CC00CC"/>
                </a:solidFill>
              </a:rPr>
              <a:t>P</a:t>
            </a:r>
            <a:r>
              <a:rPr lang="en-US" i="1" baseline="-25000">
                <a:solidFill>
                  <a:srgbClr val="CC00CC"/>
                </a:solidFill>
              </a:rPr>
              <a:t>F</a:t>
            </a:r>
            <a:r>
              <a:rPr lang="en-US"/>
              <a:t>, irreversible mixing and expansion waves occur downstream of the exit plane of the nozzle.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>
                <a:solidFill>
                  <a:srgbClr val="CC00CC"/>
                </a:solidFill>
              </a:rPr>
              <a:t>When </a:t>
            </a:r>
            <a:r>
              <a:rPr lang="en-US" i="1">
                <a:solidFill>
                  <a:srgbClr val="CC00CC"/>
                </a:solidFill>
              </a:rPr>
              <a:t>P</a:t>
            </a:r>
            <a:r>
              <a:rPr lang="en-US" i="1" baseline="-25000">
                <a:solidFill>
                  <a:srgbClr val="CC00CC"/>
                </a:solidFill>
              </a:rPr>
              <a:t>b</a:t>
            </a:r>
            <a:r>
              <a:rPr lang="en-US" i="1">
                <a:solidFill>
                  <a:srgbClr val="CC00CC"/>
                </a:solidFill>
              </a:rPr>
              <a:t> &gt;</a:t>
            </a:r>
            <a:r>
              <a:rPr lang="en-US">
                <a:solidFill>
                  <a:srgbClr val="CC00CC"/>
                </a:solidFill>
              </a:rPr>
              <a:t> </a:t>
            </a:r>
            <a:r>
              <a:rPr lang="en-US" i="1">
                <a:solidFill>
                  <a:srgbClr val="CC00CC"/>
                </a:solidFill>
              </a:rPr>
              <a:t>P</a:t>
            </a:r>
            <a:r>
              <a:rPr lang="en-US" i="1" baseline="-25000">
                <a:solidFill>
                  <a:srgbClr val="CC00CC"/>
                </a:solidFill>
              </a:rPr>
              <a:t>F</a:t>
            </a:r>
            <a:r>
              <a:rPr lang="en-US"/>
              <a:t>, however, the pressure of the fluid increases from </a:t>
            </a:r>
            <a:r>
              <a:rPr lang="en-US" i="1"/>
              <a:t>P</a:t>
            </a:r>
            <a:r>
              <a:rPr lang="en-US" i="1" baseline="-25000"/>
              <a:t>F</a:t>
            </a:r>
            <a:r>
              <a:rPr lang="en-US" i="1"/>
              <a:t> </a:t>
            </a:r>
            <a:r>
              <a:rPr lang="en-US"/>
              <a:t>to </a:t>
            </a:r>
            <a:r>
              <a:rPr lang="en-US" i="1"/>
              <a:t>P</a:t>
            </a:r>
            <a:r>
              <a:rPr lang="en-US" i="1" baseline="-25000"/>
              <a:t>b </a:t>
            </a:r>
            <a:r>
              <a:rPr lang="en-US"/>
              <a:t>irreversibly in the wake of the nozzle exit, creating what are called </a:t>
            </a:r>
            <a:r>
              <a:rPr lang="en-US" i="1">
                <a:solidFill>
                  <a:srgbClr val="3333FF"/>
                </a:solidFill>
              </a:rPr>
              <a:t>oblique shocks</a:t>
            </a:r>
            <a:r>
              <a:rPr lang="en-US" i="1"/>
              <a:t>.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95250"/>
            <a:ext cx="3998912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F7B1A7-4835-40DC-BFE2-7CED36C332E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57200" y="228600"/>
            <a:ext cx="3581400" cy="892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C00000"/>
                </a:solidFill>
              </a:rPr>
              <a:t>SHOCK WAVES AND EXPANSION WAVES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81000" y="1295400"/>
            <a:ext cx="4267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For some back pressure values, abrupt changes in fluid properties occur in a very thin section of a converging–diverging nozzle under supersonic flow conditions, creating a </a:t>
            </a:r>
            <a:r>
              <a:rPr lang="en-US" b="1">
                <a:solidFill>
                  <a:srgbClr val="CC00CC"/>
                </a:solidFill>
              </a:rPr>
              <a:t>shock wave</a:t>
            </a:r>
            <a:r>
              <a:rPr lang="en-US"/>
              <a:t>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We study the conditions under which shock waves develop and how they affect the flow.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81000" y="434340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Normal Shocks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381000" y="4859338"/>
            <a:ext cx="3810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00CC"/>
                </a:solidFill>
              </a:rPr>
              <a:t>Normal shock waves:</a:t>
            </a:r>
            <a:r>
              <a:rPr lang="en-US"/>
              <a:t> The shock waves that occur in a plane normal to the direction of flow. The flow process through the shock wave is highly irreversible.</a:t>
            </a: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76200"/>
            <a:ext cx="40957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1CBD00-6854-4ABF-BDC7-6F41A595199E}" type="slidenum">
              <a:rPr lang="en-US" smtClean="0"/>
              <a:pPr/>
              <a:t>26</a:t>
            </a:fld>
            <a:endParaRPr lang="en-US" smtClean="0"/>
          </a:p>
        </p:txBody>
      </p:sp>
      <p:grpSp>
        <p:nvGrpSpPr>
          <p:cNvPr id="27651" name="Group 17"/>
          <p:cNvGrpSpPr>
            <a:grpSpLocks/>
          </p:cNvGrpSpPr>
          <p:nvPr/>
        </p:nvGrpSpPr>
        <p:grpSpPr bwMode="auto">
          <a:xfrm>
            <a:off x="212725" y="228600"/>
            <a:ext cx="3749675" cy="2971800"/>
            <a:chOff x="288" y="240"/>
            <a:chExt cx="2362" cy="1872"/>
          </a:xfrm>
        </p:grpSpPr>
        <p:pic>
          <p:nvPicPr>
            <p:cNvPr id="2765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480"/>
              <a:ext cx="99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5" y="480"/>
              <a:ext cx="789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960"/>
              <a:ext cx="1287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6" y="1056"/>
              <a:ext cx="63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7" y="1632"/>
              <a:ext cx="1707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" y="1920"/>
              <a:ext cx="78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Text Box 10"/>
            <p:cNvSpPr txBox="1">
              <a:spLocks noChangeArrowheads="1"/>
            </p:cNvSpPr>
            <p:nvPr/>
          </p:nvSpPr>
          <p:spPr bwMode="auto">
            <a:xfrm>
              <a:off x="288" y="240"/>
              <a:ext cx="1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CC"/>
                  </a:solidFill>
                </a:rPr>
                <a:t>Conservation of mass</a:t>
              </a:r>
            </a:p>
          </p:txBody>
        </p:sp>
        <p:sp>
          <p:nvSpPr>
            <p:cNvPr id="27662" name="Line 11"/>
            <p:cNvSpPr>
              <a:spLocks noChangeShapeType="1"/>
            </p:cNvSpPr>
            <p:nvPr/>
          </p:nvSpPr>
          <p:spPr bwMode="auto">
            <a:xfrm>
              <a:off x="1440" y="576"/>
              <a:ext cx="240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663" name="Text Box 12"/>
            <p:cNvSpPr txBox="1">
              <a:spLocks noChangeArrowheads="1"/>
            </p:cNvSpPr>
            <p:nvPr/>
          </p:nvSpPr>
          <p:spPr bwMode="auto">
            <a:xfrm>
              <a:off x="288" y="720"/>
              <a:ext cx="1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CC"/>
                  </a:solidFill>
                </a:rPr>
                <a:t>Conservation of energy</a:t>
              </a:r>
            </a:p>
          </p:txBody>
        </p:sp>
        <p:sp>
          <p:nvSpPr>
            <p:cNvPr id="27664" name="Line 13"/>
            <p:cNvSpPr>
              <a:spLocks noChangeShapeType="1"/>
            </p:cNvSpPr>
            <p:nvPr/>
          </p:nvSpPr>
          <p:spPr bwMode="auto">
            <a:xfrm>
              <a:off x="1728" y="1152"/>
              <a:ext cx="240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665" name="Text Box 14"/>
            <p:cNvSpPr txBox="1">
              <a:spLocks noChangeArrowheads="1"/>
            </p:cNvSpPr>
            <p:nvPr/>
          </p:nvSpPr>
          <p:spPr bwMode="auto">
            <a:xfrm>
              <a:off x="288" y="1392"/>
              <a:ext cx="21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CC"/>
                  </a:solidFill>
                </a:rPr>
                <a:t>Conservation of momentum</a:t>
              </a:r>
            </a:p>
          </p:txBody>
        </p:sp>
        <p:sp>
          <p:nvSpPr>
            <p:cNvPr id="27666" name="Text Box 15"/>
            <p:cNvSpPr txBox="1">
              <a:spLocks noChangeArrowheads="1"/>
            </p:cNvSpPr>
            <p:nvPr/>
          </p:nvSpPr>
          <p:spPr bwMode="auto">
            <a:xfrm>
              <a:off x="1104" y="1881"/>
              <a:ext cx="1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CC"/>
                  </a:solidFill>
                </a:rPr>
                <a:t>Increase of entropy</a:t>
              </a:r>
            </a:p>
          </p:txBody>
        </p:sp>
      </p:grpSp>
      <p:sp>
        <p:nvSpPr>
          <p:cNvPr id="27652" name="Rectangle 19"/>
          <p:cNvSpPr>
            <a:spLocks noChangeArrowheads="1"/>
          </p:cNvSpPr>
          <p:nvPr/>
        </p:nvSpPr>
        <p:spPr bwMode="auto">
          <a:xfrm>
            <a:off x="4038600" y="152400"/>
            <a:ext cx="4953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700" b="1">
                <a:solidFill>
                  <a:srgbClr val="CC00CC"/>
                </a:solidFill>
              </a:rPr>
              <a:t>Fanno line:</a:t>
            </a:r>
            <a:r>
              <a:rPr lang="en-US" sz="1700"/>
              <a:t> Combining the conservation of mass and energy relations into a single equation and plotting it on an </a:t>
            </a:r>
            <a:r>
              <a:rPr lang="en-US" sz="1700" i="1"/>
              <a:t>h</a:t>
            </a:r>
            <a:r>
              <a:rPr lang="en-US" sz="1700"/>
              <a:t>-</a:t>
            </a:r>
            <a:r>
              <a:rPr lang="en-US" sz="1700" i="1"/>
              <a:t>s </a:t>
            </a:r>
            <a:r>
              <a:rPr lang="en-US" sz="1700"/>
              <a:t>diagram yield a curve. It is the locus of states that have the same value of stagnation enthalpy and mass flux. 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700" b="1">
                <a:solidFill>
                  <a:srgbClr val="CC00CC"/>
                </a:solidFill>
              </a:rPr>
              <a:t>Rayleigh line:</a:t>
            </a:r>
            <a:r>
              <a:rPr lang="en-US" sz="1700"/>
              <a:t> Combining the conservation of mass and momentum equations into a single equation and plotting it on the </a:t>
            </a:r>
            <a:r>
              <a:rPr lang="en-US" sz="1700" i="1"/>
              <a:t>h</a:t>
            </a:r>
            <a:r>
              <a:rPr lang="en-US" sz="1700"/>
              <a:t>-</a:t>
            </a:r>
            <a:r>
              <a:rPr lang="en-US" sz="1700" i="1"/>
              <a:t>s </a:t>
            </a:r>
            <a:r>
              <a:rPr lang="en-US" sz="1700"/>
              <a:t>diagram yield a curve.</a:t>
            </a:r>
          </a:p>
        </p:txBody>
      </p:sp>
      <p:pic>
        <p:nvPicPr>
          <p:cNvPr id="27653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429000"/>
            <a:ext cx="31051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5" y="2619375"/>
            <a:ext cx="34766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054305-E21C-470F-8FEE-6052101DC3D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81000" y="19685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relations between various properties before and after the shock for an ideal gas with constant specific heats.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914400"/>
            <a:ext cx="5548312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325278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95600"/>
            <a:ext cx="2832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3810000" y="1905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Various flow property ratios across the shock are listed in Table A–33.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381000" y="36576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This represents the intersections of the Fanno and Rayleigh lines.</a:t>
            </a:r>
          </a:p>
        </p:txBody>
      </p:sp>
      <p:pic>
        <p:nvPicPr>
          <p:cNvPr id="2868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724150"/>
            <a:ext cx="38671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4FD482-2516-4071-B016-93ACBF847F7F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623888"/>
            <a:ext cx="43053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7CBFDF-183B-41E8-972D-B2ECA5F8080A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209675"/>
            <a:ext cx="885348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670F3D-CB45-4EBD-B8E7-AE80CDEB982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11163" y="207963"/>
            <a:ext cx="4406900" cy="4778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</a:rPr>
              <a:t>STAGNATION PROPERTIES</a:t>
            </a: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1143000"/>
            <a:ext cx="26844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381000" y="762000"/>
            <a:ext cx="333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CC"/>
                </a:solidFill>
              </a:rPr>
              <a:t>Stagnation</a:t>
            </a:r>
            <a:r>
              <a:rPr lang="en-US" b="1"/>
              <a:t> </a:t>
            </a:r>
            <a:r>
              <a:rPr lang="en-US"/>
              <a:t>(or </a:t>
            </a:r>
            <a:r>
              <a:rPr lang="en-US" b="1">
                <a:solidFill>
                  <a:srgbClr val="CC00CC"/>
                </a:solidFill>
              </a:rPr>
              <a:t>total</a:t>
            </a:r>
            <a:r>
              <a:rPr lang="en-US"/>
              <a:t>) </a:t>
            </a:r>
            <a:r>
              <a:rPr lang="en-US" b="1">
                <a:solidFill>
                  <a:srgbClr val="CC00CC"/>
                </a:solidFill>
              </a:rPr>
              <a:t>enthalpy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81000" y="18288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00CC"/>
                </a:solidFill>
              </a:rPr>
              <a:t>Static enthalpy</a:t>
            </a:r>
            <a:r>
              <a:rPr lang="en-US" b="1"/>
              <a:t>:</a:t>
            </a:r>
            <a:r>
              <a:rPr lang="en-US"/>
              <a:t> the ordinary enthalpy </a:t>
            </a:r>
            <a:r>
              <a:rPr lang="en-US" i="1"/>
              <a:t>h</a:t>
            </a:r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21000"/>
            <a:ext cx="20669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124200"/>
            <a:ext cx="10064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381000" y="22860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Energy balance</a:t>
            </a:r>
            <a:r>
              <a:rPr lang="en-US"/>
              <a:t> (with no heat or work interaction, no change in potential energy)</a:t>
            </a:r>
            <a:r>
              <a:rPr lang="tr-TR"/>
              <a:t>:</a:t>
            </a:r>
            <a:r>
              <a:rPr lang="en-US"/>
              <a:t> </a:t>
            </a:r>
          </a:p>
        </p:txBody>
      </p:sp>
      <p:sp>
        <p:nvSpPr>
          <p:cNvPr id="4106" name="Line 16"/>
          <p:cNvSpPr>
            <a:spLocks noChangeShapeType="1"/>
          </p:cNvSpPr>
          <p:nvPr/>
        </p:nvSpPr>
        <p:spPr bwMode="auto">
          <a:xfrm>
            <a:off x="2667000" y="3276600"/>
            <a:ext cx="381000" cy="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4107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57175"/>
            <a:ext cx="33528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657600"/>
            <a:ext cx="3743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F1C5F0-0C0B-40AF-A8F4-75E0BDAC4D21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174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33400"/>
            <a:ext cx="3848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4800600" y="1752600"/>
            <a:ext cx="38100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1900"/>
              <a:t>Since the flow across the shock is adiabatic and irreversible, the second law</a:t>
            </a:r>
            <a:r>
              <a:rPr lang="tr-TR" sz="1900"/>
              <a:t> </a:t>
            </a:r>
            <a:r>
              <a:rPr lang="en-US" sz="1900"/>
              <a:t>requires that the entropy increase across the shock wave. </a:t>
            </a:r>
            <a:endParaRPr lang="tr-TR" sz="190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1900"/>
              <a:t>Thus, a shock</a:t>
            </a:r>
            <a:r>
              <a:rPr lang="tr-TR" sz="1900"/>
              <a:t> </a:t>
            </a:r>
            <a:r>
              <a:rPr lang="en-US" sz="1900"/>
              <a:t>wave cannot exist for values of Ma</a:t>
            </a:r>
            <a:r>
              <a:rPr lang="en-US" sz="1900" baseline="-25000"/>
              <a:t>1</a:t>
            </a:r>
            <a:r>
              <a:rPr lang="en-US" sz="1900"/>
              <a:t> less than unity where the entropy</a:t>
            </a:r>
            <a:r>
              <a:rPr lang="tr-TR" sz="1900"/>
              <a:t> </a:t>
            </a:r>
            <a:r>
              <a:rPr lang="en-US" sz="1900"/>
              <a:t>change would be negative. </a:t>
            </a:r>
            <a:endParaRPr lang="tr-TR" sz="190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1900"/>
              <a:t>For adiabatic flows, shock waves can exist only</a:t>
            </a:r>
            <a:r>
              <a:rPr lang="tr-TR" sz="1900"/>
              <a:t> </a:t>
            </a:r>
            <a:r>
              <a:rPr lang="en-US" sz="1900"/>
              <a:t>for supersonic flows, Ma</a:t>
            </a:r>
            <a:r>
              <a:rPr lang="en-US" sz="1900" baseline="-25000"/>
              <a:t>1</a:t>
            </a:r>
            <a:r>
              <a:rPr lang="en-US" sz="1900"/>
              <a:t> </a:t>
            </a:r>
            <a:r>
              <a:rPr lang="tr-TR" sz="1900"/>
              <a:t>&gt;</a:t>
            </a:r>
            <a:r>
              <a:rPr lang="en-US" sz="1900"/>
              <a:t> 1.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41148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556DFD-AC27-4FF7-BA3B-8E5329421659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163" y="38100"/>
            <a:ext cx="3344862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36556E-EA45-41C9-88D2-11C5BCA2001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81000" y="228600"/>
            <a:ext cx="248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Oblique Shocks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81000" y="685800"/>
            <a:ext cx="8305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When the space shuttle travels at supersonic speeds through the atmosphere, it produces a complicated shock pattern consisting of inclined shock waves called </a:t>
            </a:r>
            <a:r>
              <a:rPr lang="en-US" sz="2000" b="1">
                <a:solidFill>
                  <a:srgbClr val="CC00CC"/>
                </a:solidFill>
              </a:rPr>
              <a:t>oblique shocks</a:t>
            </a:r>
            <a:r>
              <a:rPr lang="en-US" sz="2000" b="1"/>
              <a:t>. 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Some portions of an oblique shock are curved, while other portions are straight.</a:t>
            </a:r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33650"/>
            <a:ext cx="87725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61B45-E886-42D6-9CEC-6349E08EDAD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4572000" y="4660900"/>
            <a:ext cx="4343400" cy="1739900"/>
          </a:xfrm>
          <a:prstGeom prst="rect">
            <a:avLst/>
          </a:prstGeom>
          <a:solidFill>
            <a:srgbClr val="FFCC99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Unlike normal shocks, in which the downstream Mach number is always subsonic, Ma</a:t>
            </a:r>
            <a:r>
              <a:rPr lang="en-US" baseline="-25000"/>
              <a:t>2</a:t>
            </a:r>
            <a:r>
              <a:rPr lang="en-US"/>
              <a:t> downstream of an oblique shock can be subsonic, sonic, or supersonic, depending on the upstream Mach number Ma</a:t>
            </a:r>
            <a:r>
              <a:rPr lang="en-US" baseline="-25000"/>
              <a:t>1</a:t>
            </a:r>
            <a:r>
              <a:rPr lang="en-US"/>
              <a:t> and the turning angle.</a:t>
            </a:r>
          </a:p>
        </p:txBody>
      </p:sp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371475"/>
            <a:ext cx="4048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775" y="342900"/>
            <a:ext cx="40100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5623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99975E-550B-482B-BCE8-77814849461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304800" y="6096000"/>
            <a:ext cx="8610600" cy="646113"/>
          </a:xfrm>
          <a:prstGeom prst="rect">
            <a:avLst/>
          </a:prstGeom>
          <a:solidFill>
            <a:srgbClr val="FFCC99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All the equations, shock tables, etc., for normal shocks apply to oblique shocks as well, provided that we use only the </a:t>
            </a:r>
            <a:r>
              <a:rPr lang="en-US" b="1">
                <a:solidFill>
                  <a:srgbClr val="CC00CC"/>
                </a:solidFill>
              </a:rPr>
              <a:t>normal</a:t>
            </a:r>
            <a:r>
              <a:rPr lang="en-US" b="1"/>
              <a:t> </a:t>
            </a:r>
            <a:r>
              <a:rPr lang="en-US"/>
              <a:t>components of the Mach number.</a:t>
            </a:r>
          </a:p>
        </p:txBody>
      </p:sp>
      <p:pic>
        <p:nvPicPr>
          <p:cNvPr id="3584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42862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F5B027-649F-4E02-A59E-1563E5496FD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8600" y="4876800"/>
            <a:ext cx="8534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>
                <a:solidFill>
                  <a:srgbClr val="3333FF"/>
                </a:solidFill>
              </a:rPr>
              <a:t>The dependence of straight oblique shock deflection angle </a:t>
            </a:r>
            <a:r>
              <a:rPr lang="en-US" sz="1700" b="1" i="1">
                <a:solidFill>
                  <a:srgbClr val="3333FF"/>
                </a:solidFill>
                <a:sym typeface="Symbol" pitchFamily="18" charset="2"/>
              </a:rPr>
              <a:t></a:t>
            </a:r>
            <a:r>
              <a:rPr lang="en-US" sz="1700">
                <a:sym typeface="Symbol" pitchFamily="18" charset="2"/>
              </a:rPr>
              <a:t> </a:t>
            </a:r>
            <a:r>
              <a:rPr lang="en-US" sz="1700">
                <a:solidFill>
                  <a:srgbClr val="3333FF"/>
                </a:solidFill>
              </a:rPr>
              <a:t> on shock angle </a:t>
            </a:r>
            <a:r>
              <a:rPr lang="en-US" sz="1700" i="1">
                <a:solidFill>
                  <a:srgbClr val="3333FF"/>
                </a:solidFill>
                <a:sym typeface="Symbol" pitchFamily="18" charset="2"/>
              </a:rPr>
              <a:t></a:t>
            </a:r>
            <a:r>
              <a:rPr lang="en-US" sz="1700"/>
              <a:t> </a:t>
            </a:r>
            <a:r>
              <a:rPr lang="en-US" sz="1700">
                <a:solidFill>
                  <a:srgbClr val="3333FF"/>
                </a:solidFill>
              </a:rPr>
              <a:t>for several values of upstream Mach number Ma</a:t>
            </a:r>
            <a:r>
              <a:rPr lang="en-US" sz="1700" baseline="-25000">
                <a:solidFill>
                  <a:srgbClr val="3333FF"/>
                </a:solidFill>
              </a:rPr>
              <a:t>1</a:t>
            </a:r>
            <a:r>
              <a:rPr lang="en-US" sz="1700">
                <a:solidFill>
                  <a:srgbClr val="3333FF"/>
                </a:solidFill>
              </a:rPr>
              <a:t>. Calculations are for an ideal gas with </a:t>
            </a:r>
            <a:r>
              <a:rPr lang="en-US" sz="1700" i="1">
                <a:solidFill>
                  <a:srgbClr val="3333FF"/>
                </a:solidFill>
              </a:rPr>
              <a:t>k =</a:t>
            </a:r>
            <a:r>
              <a:rPr lang="en-US" sz="1700">
                <a:solidFill>
                  <a:srgbClr val="3333FF"/>
                </a:solidFill>
              </a:rPr>
              <a:t> 1.4. The dashed black line connects points of maximum deflection angle (</a:t>
            </a:r>
            <a:r>
              <a:rPr lang="en-US" sz="1700" b="1" i="1">
                <a:solidFill>
                  <a:srgbClr val="3333FF"/>
                </a:solidFill>
                <a:sym typeface="Symbol" pitchFamily="18" charset="2"/>
              </a:rPr>
              <a:t></a:t>
            </a:r>
            <a:r>
              <a:rPr lang="en-US" sz="1700">
                <a:solidFill>
                  <a:srgbClr val="3333FF"/>
                </a:solidFill>
              </a:rPr>
              <a:t>  = </a:t>
            </a:r>
            <a:r>
              <a:rPr lang="en-US" sz="1700" b="1" i="1">
                <a:solidFill>
                  <a:srgbClr val="3333FF"/>
                </a:solidFill>
                <a:sym typeface="Symbol" pitchFamily="18" charset="2"/>
              </a:rPr>
              <a:t></a:t>
            </a:r>
            <a:r>
              <a:rPr lang="en-US" sz="1700">
                <a:solidFill>
                  <a:srgbClr val="3333FF"/>
                </a:solidFill>
              </a:rPr>
              <a:t> </a:t>
            </a:r>
            <a:r>
              <a:rPr lang="en-US" sz="1700" baseline="-25000">
                <a:solidFill>
                  <a:srgbClr val="3333FF"/>
                </a:solidFill>
              </a:rPr>
              <a:t>max</a:t>
            </a:r>
            <a:r>
              <a:rPr lang="en-US" sz="1700">
                <a:solidFill>
                  <a:srgbClr val="3333FF"/>
                </a:solidFill>
              </a:rPr>
              <a:t>). </a:t>
            </a:r>
            <a:r>
              <a:rPr lang="en-US" sz="1700" i="1">
                <a:solidFill>
                  <a:srgbClr val="CC00CC"/>
                </a:solidFill>
              </a:rPr>
              <a:t>Weak oblique shocks</a:t>
            </a:r>
            <a:r>
              <a:rPr lang="en-US" sz="1700" i="1">
                <a:solidFill>
                  <a:srgbClr val="3333FF"/>
                </a:solidFill>
              </a:rPr>
              <a:t> </a:t>
            </a:r>
            <a:r>
              <a:rPr lang="en-US" sz="1700">
                <a:solidFill>
                  <a:srgbClr val="3333FF"/>
                </a:solidFill>
              </a:rPr>
              <a:t>are to the left of this line, while </a:t>
            </a:r>
            <a:r>
              <a:rPr lang="en-US" sz="1700" i="1">
                <a:solidFill>
                  <a:srgbClr val="CC00CC"/>
                </a:solidFill>
              </a:rPr>
              <a:t>strong oblique shocks</a:t>
            </a:r>
            <a:r>
              <a:rPr lang="en-US" sz="1700" i="1">
                <a:solidFill>
                  <a:srgbClr val="3333FF"/>
                </a:solidFill>
              </a:rPr>
              <a:t> </a:t>
            </a:r>
            <a:r>
              <a:rPr lang="en-US" sz="1700">
                <a:solidFill>
                  <a:srgbClr val="3333FF"/>
                </a:solidFill>
              </a:rPr>
              <a:t>are to the right of this line. The dashed gray line connects points where the downstream Mach number is </a:t>
            </a:r>
            <a:r>
              <a:rPr lang="en-US" sz="1700" i="1">
                <a:solidFill>
                  <a:srgbClr val="CC00CC"/>
                </a:solidFill>
              </a:rPr>
              <a:t>sonic</a:t>
            </a:r>
            <a:r>
              <a:rPr lang="en-US" sz="1700" i="1">
                <a:solidFill>
                  <a:srgbClr val="3333FF"/>
                </a:solidFill>
              </a:rPr>
              <a:t> </a:t>
            </a:r>
            <a:r>
              <a:rPr lang="en-US" sz="1700">
                <a:solidFill>
                  <a:srgbClr val="3333FF"/>
                </a:solidFill>
              </a:rPr>
              <a:t>(Ma</a:t>
            </a:r>
            <a:r>
              <a:rPr lang="en-US" sz="1700" baseline="-25000">
                <a:solidFill>
                  <a:srgbClr val="3333FF"/>
                </a:solidFill>
              </a:rPr>
              <a:t>2</a:t>
            </a:r>
            <a:r>
              <a:rPr lang="en-US" sz="1700">
                <a:solidFill>
                  <a:srgbClr val="3333FF"/>
                </a:solidFill>
              </a:rPr>
              <a:t> = 1). </a:t>
            </a:r>
            <a:r>
              <a:rPr lang="en-US" sz="1700" i="1">
                <a:solidFill>
                  <a:srgbClr val="CC00CC"/>
                </a:solidFill>
              </a:rPr>
              <a:t>Supersonic downstream flow</a:t>
            </a:r>
            <a:r>
              <a:rPr lang="en-US" sz="1700" i="1">
                <a:solidFill>
                  <a:srgbClr val="3333FF"/>
                </a:solidFill>
              </a:rPr>
              <a:t> </a:t>
            </a:r>
            <a:r>
              <a:rPr lang="en-US" sz="1700">
                <a:solidFill>
                  <a:srgbClr val="3333FF"/>
                </a:solidFill>
              </a:rPr>
              <a:t>(Ma</a:t>
            </a:r>
            <a:r>
              <a:rPr lang="en-US" sz="1700" baseline="-25000">
                <a:solidFill>
                  <a:srgbClr val="3333FF"/>
                </a:solidFill>
              </a:rPr>
              <a:t>2</a:t>
            </a:r>
            <a:r>
              <a:rPr lang="en-US" sz="1700">
                <a:solidFill>
                  <a:srgbClr val="3333FF"/>
                </a:solidFill>
              </a:rPr>
              <a:t> &gt; 1) is to the left of this line, while </a:t>
            </a:r>
            <a:r>
              <a:rPr lang="en-US" sz="1700" i="1">
                <a:solidFill>
                  <a:srgbClr val="CC00CC"/>
                </a:solidFill>
              </a:rPr>
              <a:t>subsonic downstream flow</a:t>
            </a:r>
            <a:r>
              <a:rPr lang="en-US" sz="1700" i="1">
                <a:solidFill>
                  <a:srgbClr val="3333FF"/>
                </a:solidFill>
              </a:rPr>
              <a:t> </a:t>
            </a:r>
            <a:r>
              <a:rPr lang="en-US" sz="1700">
                <a:solidFill>
                  <a:srgbClr val="3333FF"/>
                </a:solidFill>
              </a:rPr>
              <a:t>(Ma</a:t>
            </a:r>
            <a:r>
              <a:rPr lang="en-US" sz="1700" baseline="-25000">
                <a:solidFill>
                  <a:srgbClr val="3333FF"/>
                </a:solidFill>
              </a:rPr>
              <a:t>2</a:t>
            </a:r>
            <a:r>
              <a:rPr lang="en-US" sz="1700">
                <a:solidFill>
                  <a:srgbClr val="3333FF"/>
                </a:solidFill>
              </a:rPr>
              <a:t> &lt; 1) is to the right of this line.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76200"/>
            <a:ext cx="87344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035519-8C6A-4966-B157-14B7DBD1131C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3789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090613"/>
            <a:ext cx="47815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76575"/>
            <a:ext cx="40576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9F9EB7-95C2-4515-A11A-10E7B6FDD2E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8915" name="Text Box 9"/>
          <p:cNvSpPr txBox="1">
            <a:spLocks noChangeArrowheads="1"/>
          </p:cNvSpPr>
          <p:nvPr/>
        </p:nvSpPr>
        <p:spPr bwMode="auto">
          <a:xfrm>
            <a:off x="990600" y="5029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Mach angle</a:t>
            </a:r>
          </a:p>
        </p:txBody>
      </p:sp>
      <p:pic>
        <p:nvPicPr>
          <p:cNvPr id="3891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486400"/>
            <a:ext cx="2438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533400"/>
            <a:ext cx="84582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429000"/>
            <a:ext cx="38862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67D9AD-0651-42B8-A172-2D72A0E362E0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152650"/>
            <a:ext cx="40767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485775"/>
            <a:ext cx="44481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7A44A9-CED9-45B5-8AD7-591B17285F2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50838" y="331788"/>
            <a:ext cx="46021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3300"/>
                </a:solidFill>
              </a:rPr>
              <a:t>Prandtl–Meyer Expansion Waves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04800" y="865188"/>
            <a:ext cx="5029200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We now address situations where supersonic flow is turned in the </a:t>
            </a:r>
            <a:r>
              <a:rPr lang="en-US" i="1"/>
              <a:t>opposite </a:t>
            </a:r>
            <a:r>
              <a:rPr lang="en-US"/>
              <a:t>direction, such as in the upper portion of a two-dimensional wedge at an angle of attack greater than its half-angle </a:t>
            </a:r>
            <a:r>
              <a:rPr lang="en-US">
                <a:sym typeface="Symbol" pitchFamily="18" charset="2"/>
              </a:rPr>
              <a:t>.</a:t>
            </a:r>
            <a:r>
              <a:rPr lang="en-US"/>
              <a:t>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We refer to this type of flow as an </a:t>
            </a:r>
            <a:r>
              <a:rPr lang="en-US" b="1">
                <a:solidFill>
                  <a:srgbClr val="CC00CC"/>
                </a:solidFill>
              </a:rPr>
              <a:t>expanding flow</a:t>
            </a:r>
            <a:r>
              <a:rPr lang="en-US"/>
              <a:t>, whereas a flow that produces an oblique shock may be called a </a:t>
            </a:r>
            <a:r>
              <a:rPr lang="en-US" b="1">
                <a:solidFill>
                  <a:srgbClr val="CC00CC"/>
                </a:solidFill>
              </a:rPr>
              <a:t>compressing flow</a:t>
            </a:r>
            <a:r>
              <a:rPr lang="en-US"/>
              <a:t>.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As previously, the flow changes direction to conserve mass. However, unlike a compressing flow, an expanding flow does </a:t>
            </a:r>
            <a:r>
              <a:rPr lang="en-US" i="1"/>
              <a:t>not </a:t>
            </a:r>
            <a:r>
              <a:rPr lang="en-US"/>
              <a:t>result in a shock wave.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Rather, a continuous expanding region called an </a:t>
            </a:r>
            <a:r>
              <a:rPr lang="en-US" b="1">
                <a:solidFill>
                  <a:srgbClr val="CC00CC"/>
                </a:solidFill>
              </a:rPr>
              <a:t>expansion fan</a:t>
            </a:r>
            <a:r>
              <a:rPr lang="en-US" b="1"/>
              <a:t> </a:t>
            </a:r>
            <a:r>
              <a:rPr lang="en-US"/>
              <a:t>appears, composed of an infinite number of Mach waves called </a:t>
            </a:r>
            <a:r>
              <a:rPr lang="en-US" b="1">
                <a:solidFill>
                  <a:srgbClr val="CC00CC"/>
                </a:solidFill>
              </a:rPr>
              <a:t>Prandtl–Meyer expansion waves</a:t>
            </a:r>
            <a:r>
              <a:rPr lang="en-US"/>
              <a:t>. </a:t>
            </a:r>
          </a:p>
        </p:txBody>
      </p: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28588"/>
            <a:ext cx="33432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41DEE5-4005-4EF8-A1FD-4AB909C396F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0850" y="381000"/>
            <a:ext cx="8455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If the fluid were brought to a complete stop, the energy balance becomes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76600" y="1066800"/>
            <a:ext cx="510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CC00CC"/>
                </a:solidFill>
              </a:rPr>
              <a:t>Stagnation enthalpy:</a:t>
            </a:r>
            <a:r>
              <a:rPr lang="en-US" sz="2000" i="1"/>
              <a:t> </a:t>
            </a:r>
            <a:r>
              <a:rPr lang="en-US" sz="2000"/>
              <a:t>The </a:t>
            </a:r>
            <a:r>
              <a:rPr lang="en-US" sz="2000" i="1"/>
              <a:t>enthalpy of a fluid when it is brought to rest adiabatically.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2111375"/>
            <a:ext cx="6477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sz="2000"/>
              <a:t>During a stagnation process, the kinetic energy of a fluid is converted to enthalpy, which results in an increase in the fluid temperature and pressure. 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sz="2000"/>
              <a:t>The properties of a fluid at the stagnation state are called </a:t>
            </a:r>
            <a:r>
              <a:rPr lang="en-US" sz="2000" b="1">
                <a:solidFill>
                  <a:srgbClr val="CC00CC"/>
                </a:solidFill>
              </a:rPr>
              <a:t>stagnation properties </a:t>
            </a:r>
            <a:r>
              <a:rPr lang="en-US" sz="2000">
                <a:solidFill>
                  <a:srgbClr val="CC00CC"/>
                </a:solidFill>
              </a:rPr>
              <a:t>(stagnation temperature, stagnation pressure, stagnation density, etc.)</a:t>
            </a:r>
            <a:r>
              <a:rPr lang="en-US" sz="2000"/>
              <a:t>. 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sz="2000"/>
              <a:t>The stagnation state is indicated by the subscript 0.</a:t>
            </a: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1000125"/>
            <a:ext cx="25812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91E449-60D4-48EC-97F9-B18D543882BA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28625"/>
            <a:ext cx="66341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22375"/>
            <a:ext cx="69056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533400" y="852488"/>
            <a:ext cx="272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Prandtl–Meyer function</a:t>
            </a:r>
          </a:p>
        </p:txBody>
      </p:sp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38" y="2162175"/>
            <a:ext cx="86201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7FDCD9-4C82-4B59-B4E3-43D853DC0642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52400"/>
            <a:ext cx="60198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850" y="3657600"/>
            <a:ext cx="600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" y="5095875"/>
            <a:ext cx="28860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6C89F5-4543-417B-9DC1-40DFBE7931E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1000" y="152400"/>
            <a:ext cx="7315200" cy="9239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 b="1">
                <a:solidFill>
                  <a:srgbClr val="C00000"/>
                </a:solidFill>
              </a:rPr>
              <a:t>DUCT FLOW WITH HEAT TRANSFER AND NEGLIGIBLE FRICTION (RAYLEIGH FLOW)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304800" y="1233488"/>
            <a:ext cx="38862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/>
              <a:t>So far we have limited our consideration mostly to </a:t>
            </a:r>
            <a:r>
              <a:rPr lang="en-US" i="1"/>
              <a:t>isentropic flow</a:t>
            </a:r>
            <a:r>
              <a:rPr lang="en-US"/>
              <a:t> (no heat transfer and no irreversibilities such as friction). 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>
                <a:solidFill>
                  <a:srgbClr val="CC00CC"/>
                </a:solidFill>
              </a:rPr>
              <a:t>Many compressible flow problems encountered in practice involve chemical reactions such as combustion, nuclear reactions, evaporation, and condensation as well as heat gain or heat loss through the duct wall. 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/>
              <a:t>Such problems are difficult to analyze exactly since they may involve significant changes in chemical composition during flow, and the conversion of latent, chemical, and nuclear energies to thermal energy. 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>
                <a:solidFill>
                  <a:srgbClr val="CC00CC"/>
                </a:solidFill>
              </a:rPr>
              <a:t>A simplified model is Rayleigh flow.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4267200" y="1143000"/>
            <a:ext cx="3962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CC00CC"/>
                </a:solidFill>
              </a:rPr>
              <a:t>Rayleigh flows:</a:t>
            </a:r>
            <a:r>
              <a:rPr lang="en-US"/>
              <a:t> Steady one-dimensional flow of an ideal gas with constant specific heats through a constant-area duct with heat transfer, but with negligible friction. </a:t>
            </a:r>
          </a:p>
        </p:txBody>
      </p:sp>
      <p:pic>
        <p:nvPicPr>
          <p:cNvPr id="4403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667000"/>
            <a:ext cx="37909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1C16E5-A143-4B52-80B4-E663C12A4BEE}" type="slidenum">
              <a:rPr lang="en-US" smtClean="0"/>
              <a:pPr/>
              <a:t>43</a:t>
            </a:fld>
            <a:endParaRPr lang="en-US" smtClean="0"/>
          </a:p>
        </p:txBody>
      </p:sp>
      <p:grpSp>
        <p:nvGrpSpPr>
          <p:cNvPr id="45059" name="Group 15"/>
          <p:cNvGrpSpPr>
            <a:grpSpLocks/>
          </p:cNvGrpSpPr>
          <p:nvPr/>
        </p:nvGrpSpPr>
        <p:grpSpPr bwMode="auto">
          <a:xfrm>
            <a:off x="533400" y="381000"/>
            <a:ext cx="3962400" cy="3592513"/>
            <a:chOff x="384" y="288"/>
            <a:chExt cx="2496" cy="2263"/>
          </a:xfrm>
        </p:grpSpPr>
        <p:pic>
          <p:nvPicPr>
            <p:cNvPr id="4506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336"/>
              <a:ext cx="789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576"/>
              <a:ext cx="1551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912"/>
              <a:ext cx="1784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1344"/>
              <a:ext cx="192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6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4" y="1632"/>
              <a:ext cx="1769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7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4" y="2112"/>
              <a:ext cx="820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8" name="Text Box 10"/>
            <p:cNvSpPr txBox="1">
              <a:spLocks noChangeArrowheads="1"/>
            </p:cNvSpPr>
            <p:nvPr/>
          </p:nvSpPr>
          <p:spPr bwMode="auto">
            <a:xfrm>
              <a:off x="1152" y="288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CC"/>
                  </a:solidFill>
                </a:rPr>
                <a:t>Mass equation</a:t>
              </a:r>
            </a:p>
          </p:txBody>
        </p:sp>
        <p:sp>
          <p:nvSpPr>
            <p:cNvPr id="45069" name="Text Box 11"/>
            <p:cNvSpPr txBox="1">
              <a:spLocks noChangeArrowheads="1"/>
            </p:cNvSpPr>
            <p:nvPr/>
          </p:nvSpPr>
          <p:spPr bwMode="auto">
            <a:xfrm>
              <a:off x="1920" y="508"/>
              <a:ext cx="9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CC00CC"/>
                  </a:solidFill>
                </a:rPr>
                <a:t>x</a:t>
              </a:r>
              <a:r>
                <a:rPr lang="en-US">
                  <a:solidFill>
                    <a:srgbClr val="CC00CC"/>
                  </a:solidFill>
                </a:rPr>
                <a:t>-Momentum equation</a:t>
              </a:r>
            </a:p>
          </p:txBody>
        </p:sp>
        <p:sp>
          <p:nvSpPr>
            <p:cNvPr id="45070" name="Text Box 12"/>
            <p:cNvSpPr txBox="1">
              <a:spLocks noChangeArrowheads="1"/>
            </p:cNvSpPr>
            <p:nvPr/>
          </p:nvSpPr>
          <p:spPr bwMode="auto">
            <a:xfrm>
              <a:off x="2160" y="960"/>
              <a:ext cx="7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CC"/>
                  </a:solidFill>
                </a:rPr>
                <a:t>Energy equation</a:t>
              </a:r>
            </a:p>
          </p:txBody>
        </p:sp>
        <p:sp>
          <p:nvSpPr>
            <p:cNvPr id="45071" name="Text Box 13"/>
            <p:cNvSpPr txBox="1">
              <a:spLocks noChangeArrowheads="1"/>
            </p:cNvSpPr>
            <p:nvPr/>
          </p:nvSpPr>
          <p:spPr bwMode="auto">
            <a:xfrm>
              <a:off x="2112" y="1632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CC"/>
                  </a:solidFill>
                </a:rPr>
                <a:t>Entropy change</a:t>
              </a:r>
            </a:p>
          </p:txBody>
        </p:sp>
        <p:sp>
          <p:nvSpPr>
            <p:cNvPr id="45072" name="Text Box 14"/>
            <p:cNvSpPr txBox="1">
              <a:spLocks noChangeArrowheads="1"/>
            </p:cNvSpPr>
            <p:nvPr/>
          </p:nvSpPr>
          <p:spPr bwMode="auto">
            <a:xfrm>
              <a:off x="1200" y="2140"/>
              <a:ext cx="7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CC"/>
                  </a:solidFill>
                </a:rPr>
                <a:t>Equation of state</a:t>
              </a:r>
            </a:p>
          </p:txBody>
        </p:sp>
      </p:grpSp>
      <p:sp>
        <p:nvSpPr>
          <p:cNvPr id="45060" name="Rectangle 18"/>
          <p:cNvSpPr>
            <a:spLocks noChangeArrowheads="1"/>
          </p:cNvSpPr>
          <p:nvPr/>
        </p:nvSpPr>
        <p:spPr bwMode="auto">
          <a:xfrm>
            <a:off x="457200" y="4572000"/>
            <a:ext cx="739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Consider a gas with known properties </a:t>
            </a:r>
            <a:r>
              <a:rPr lang="en-US" i="1">
                <a:solidFill>
                  <a:srgbClr val="3333FF"/>
                </a:solidFill>
              </a:rPr>
              <a:t>R</a:t>
            </a:r>
            <a:r>
              <a:rPr lang="en-US">
                <a:solidFill>
                  <a:srgbClr val="3333FF"/>
                </a:solidFill>
              </a:rPr>
              <a:t>, </a:t>
            </a:r>
            <a:r>
              <a:rPr lang="en-US" i="1">
                <a:solidFill>
                  <a:srgbClr val="3333FF"/>
                </a:solidFill>
              </a:rPr>
              <a:t>k</a:t>
            </a:r>
            <a:r>
              <a:rPr lang="en-US">
                <a:solidFill>
                  <a:srgbClr val="3333FF"/>
                </a:solidFill>
              </a:rPr>
              <a:t>, and </a:t>
            </a:r>
            <a:r>
              <a:rPr lang="en-US" i="1">
                <a:solidFill>
                  <a:srgbClr val="3333FF"/>
                </a:solidFill>
              </a:rPr>
              <a:t>c</a:t>
            </a:r>
            <a:r>
              <a:rPr lang="en-US" i="1" baseline="-25000">
                <a:solidFill>
                  <a:srgbClr val="3333FF"/>
                </a:solidFill>
              </a:rPr>
              <a:t>p</a:t>
            </a:r>
            <a:r>
              <a:rPr lang="en-US">
                <a:solidFill>
                  <a:srgbClr val="3333FF"/>
                </a:solidFill>
              </a:rPr>
              <a:t>. For a specified inlet state 1, the inlet properties </a:t>
            </a:r>
            <a:r>
              <a:rPr lang="en-US" i="1">
                <a:solidFill>
                  <a:srgbClr val="3333FF"/>
                </a:solidFill>
              </a:rPr>
              <a:t>P</a:t>
            </a:r>
            <a:r>
              <a:rPr lang="en-US" baseline="-25000">
                <a:solidFill>
                  <a:srgbClr val="3333FF"/>
                </a:solidFill>
              </a:rPr>
              <a:t>1</a:t>
            </a:r>
            <a:r>
              <a:rPr lang="en-US">
                <a:solidFill>
                  <a:srgbClr val="3333FF"/>
                </a:solidFill>
              </a:rPr>
              <a:t>, </a:t>
            </a:r>
            <a:r>
              <a:rPr lang="en-US" i="1">
                <a:solidFill>
                  <a:srgbClr val="3333FF"/>
                </a:solidFill>
              </a:rPr>
              <a:t>T</a:t>
            </a:r>
            <a:r>
              <a:rPr lang="en-US" baseline="-25000">
                <a:solidFill>
                  <a:srgbClr val="3333FF"/>
                </a:solidFill>
              </a:rPr>
              <a:t>1</a:t>
            </a:r>
            <a:r>
              <a:rPr lang="en-US">
                <a:solidFill>
                  <a:srgbClr val="3333FF"/>
                </a:solidFill>
              </a:rPr>
              <a:t>, </a:t>
            </a:r>
            <a:r>
              <a:rPr lang="en-US" i="1">
                <a:solidFill>
                  <a:srgbClr val="3333FF"/>
                </a:solidFill>
                <a:sym typeface="Symbol" pitchFamily="18" charset="2"/>
              </a:rPr>
              <a:t></a:t>
            </a:r>
            <a:r>
              <a:rPr lang="en-US" baseline="-25000">
                <a:solidFill>
                  <a:srgbClr val="3333FF"/>
                </a:solidFill>
              </a:rPr>
              <a:t>1</a:t>
            </a:r>
            <a:r>
              <a:rPr lang="en-US">
                <a:solidFill>
                  <a:srgbClr val="3333FF"/>
                </a:solidFill>
              </a:rPr>
              <a:t>, </a:t>
            </a:r>
            <a:r>
              <a:rPr lang="en-US" i="1">
                <a:solidFill>
                  <a:srgbClr val="3333FF"/>
                </a:solidFill>
              </a:rPr>
              <a:t>V</a:t>
            </a:r>
            <a:r>
              <a:rPr lang="en-US" baseline="-25000">
                <a:solidFill>
                  <a:srgbClr val="3333FF"/>
                </a:solidFill>
              </a:rPr>
              <a:t>1</a:t>
            </a:r>
            <a:r>
              <a:rPr lang="en-US">
                <a:solidFill>
                  <a:srgbClr val="3333FF"/>
                </a:solidFill>
              </a:rPr>
              <a:t>, and </a:t>
            </a:r>
            <a:r>
              <a:rPr lang="en-US" i="1">
                <a:solidFill>
                  <a:srgbClr val="3333FF"/>
                </a:solidFill>
              </a:rPr>
              <a:t>s</a:t>
            </a:r>
            <a:r>
              <a:rPr lang="en-US" baseline="-25000">
                <a:solidFill>
                  <a:srgbClr val="3333FF"/>
                </a:solidFill>
              </a:rPr>
              <a:t>1</a:t>
            </a:r>
            <a:r>
              <a:rPr lang="en-US">
                <a:solidFill>
                  <a:srgbClr val="3333FF"/>
                </a:solidFill>
              </a:rPr>
              <a:t> are known. The five exit properties </a:t>
            </a:r>
            <a:r>
              <a:rPr lang="en-US" i="1">
                <a:solidFill>
                  <a:srgbClr val="3333FF"/>
                </a:solidFill>
              </a:rPr>
              <a:t>P</a:t>
            </a:r>
            <a:r>
              <a:rPr lang="en-US" baseline="-25000">
                <a:solidFill>
                  <a:srgbClr val="3333FF"/>
                </a:solidFill>
              </a:rPr>
              <a:t>2</a:t>
            </a:r>
            <a:r>
              <a:rPr lang="en-US">
                <a:solidFill>
                  <a:srgbClr val="3333FF"/>
                </a:solidFill>
              </a:rPr>
              <a:t>, </a:t>
            </a:r>
            <a:r>
              <a:rPr lang="en-US" i="1">
                <a:solidFill>
                  <a:srgbClr val="3333FF"/>
                </a:solidFill>
              </a:rPr>
              <a:t>T</a:t>
            </a:r>
            <a:r>
              <a:rPr lang="en-US" baseline="-25000">
                <a:solidFill>
                  <a:srgbClr val="3333FF"/>
                </a:solidFill>
              </a:rPr>
              <a:t>2</a:t>
            </a:r>
            <a:r>
              <a:rPr lang="en-US">
                <a:solidFill>
                  <a:srgbClr val="3333FF"/>
                </a:solidFill>
              </a:rPr>
              <a:t>, </a:t>
            </a:r>
            <a:r>
              <a:rPr lang="en-US" i="1">
                <a:solidFill>
                  <a:srgbClr val="3333FF"/>
                </a:solidFill>
                <a:sym typeface="Symbol" pitchFamily="18" charset="2"/>
              </a:rPr>
              <a:t></a:t>
            </a:r>
            <a:r>
              <a:rPr lang="en-US" baseline="-25000">
                <a:solidFill>
                  <a:srgbClr val="3333FF"/>
                </a:solidFill>
              </a:rPr>
              <a:t>2</a:t>
            </a:r>
            <a:r>
              <a:rPr lang="en-US">
                <a:solidFill>
                  <a:srgbClr val="3333FF"/>
                </a:solidFill>
              </a:rPr>
              <a:t>, </a:t>
            </a:r>
            <a:r>
              <a:rPr lang="en-US" i="1">
                <a:solidFill>
                  <a:srgbClr val="3333FF"/>
                </a:solidFill>
              </a:rPr>
              <a:t>V</a:t>
            </a:r>
            <a:r>
              <a:rPr lang="en-US" baseline="-25000">
                <a:solidFill>
                  <a:srgbClr val="3333FF"/>
                </a:solidFill>
              </a:rPr>
              <a:t>2</a:t>
            </a:r>
            <a:r>
              <a:rPr lang="en-US">
                <a:solidFill>
                  <a:srgbClr val="3333FF"/>
                </a:solidFill>
              </a:rPr>
              <a:t>, and </a:t>
            </a:r>
            <a:r>
              <a:rPr lang="en-US" i="1">
                <a:solidFill>
                  <a:srgbClr val="3333FF"/>
                </a:solidFill>
              </a:rPr>
              <a:t>s</a:t>
            </a:r>
            <a:r>
              <a:rPr lang="en-US" baseline="-25000">
                <a:solidFill>
                  <a:srgbClr val="3333FF"/>
                </a:solidFill>
              </a:rPr>
              <a:t>2</a:t>
            </a:r>
            <a:r>
              <a:rPr lang="en-US">
                <a:solidFill>
                  <a:srgbClr val="3333FF"/>
                </a:solidFill>
              </a:rPr>
              <a:t> can be determined from the above equations for any specified value of heat transfer </a:t>
            </a:r>
            <a:r>
              <a:rPr lang="en-US" i="1">
                <a:solidFill>
                  <a:srgbClr val="3333FF"/>
                </a:solidFill>
              </a:rPr>
              <a:t>q</a:t>
            </a:r>
            <a:r>
              <a:rPr lang="en-US">
                <a:solidFill>
                  <a:srgbClr val="3333FF"/>
                </a:solidFill>
              </a:rPr>
              <a:t>.</a:t>
            </a:r>
          </a:p>
        </p:txBody>
      </p:sp>
      <p:pic>
        <p:nvPicPr>
          <p:cNvPr id="45061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7300" y="304800"/>
            <a:ext cx="36957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21272A-4C2B-4836-B3BD-FC8C2F860F1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304800" y="838200"/>
            <a:ext cx="40386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n-US"/>
              <a:t>All the states that satisfy the conservation of mass, momentum, and energy equations as well as the property relations are on the Rayleigh line.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n-US"/>
              <a:t>Entropy increases with heat gain, and thus we proceed to the right on the Rayleigh line as heat is transferred to the fluid.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n-US"/>
              <a:t>Heating increases the Mach number for subsonic flow, but decreases it for supersonic flow.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n-US"/>
              <a:t>Heating increases the stagnation temperature </a:t>
            </a:r>
            <a:r>
              <a:rPr lang="en-US" i="1"/>
              <a:t>T</a:t>
            </a:r>
            <a:r>
              <a:rPr lang="en-US" baseline="-25000"/>
              <a:t>0</a:t>
            </a:r>
            <a:r>
              <a:rPr lang="en-US"/>
              <a:t> for both subsonic and supersonic flows, and cooling decreases it.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n-US"/>
              <a:t>Velocity and static pressure have opposite trends.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n-US"/>
              <a:t>Density and velocity are inversely proportional. 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4495800" y="5286375"/>
            <a:ext cx="422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3300"/>
              </a:buClr>
              <a:buFontTx/>
              <a:buAutoNum type="arabicPeriod" startAt="7"/>
            </a:pPr>
            <a:r>
              <a:rPr lang="en-US"/>
              <a:t>The entropy change corresponding to a specified temperature change (and thus a given amount of heat transfer) is larger in supersonic flow.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685800" y="136525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</a:rPr>
              <a:t>From the Rayleigh line and the equations</a:t>
            </a:r>
          </a:p>
        </p:txBody>
      </p:sp>
      <p:pic>
        <p:nvPicPr>
          <p:cNvPr id="4608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76200"/>
            <a:ext cx="4162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9B455F-2C2B-445D-AF4B-57F9EC9C152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4419600" y="1981200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Heating or cooling has opposite effects on most properties. Also, the stagnation pressure decreases during heating and increases during cooling regardless of whether the flow is subsonic or supersonic.</a:t>
            </a:r>
          </a:p>
        </p:txBody>
      </p:sp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3209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90500"/>
            <a:ext cx="3467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3563938"/>
            <a:ext cx="887730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79BCB4-93B9-4BE5-BAF2-25EE8F7CFF14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888" y="509588"/>
            <a:ext cx="40862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633EA4-4FC3-4A18-A1D6-F9B82DDF8DD7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381000" y="152400"/>
            <a:ext cx="551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Property Relations for Rayleigh Flow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768350"/>
            <a:ext cx="16478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712788"/>
            <a:ext cx="25860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8425" y="750888"/>
            <a:ext cx="2782888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025" y="1589088"/>
            <a:ext cx="75723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025" y="2414588"/>
            <a:ext cx="36972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025" y="3328988"/>
            <a:ext cx="40417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381000" y="438785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Representative results are given in Table A–34.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514600"/>
            <a:ext cx="4419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5648325"/>
            <a:ext cx="36766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CE4BC8-CD25-4785-AC26-4E3EE44EA757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0179" name="Rectangle 11"/>
          <p:cNvSpPr>
            <a:spLocks noChangeArrowheads="1"/>
          </p:cNvSpPr>
          <p:nvPr/>
        </p:nvSpPr>
        <p:spPr bwMode="auto">
          <a:xfrm>
            <a:off x="304800" y="228600"/>
            <a:ext cx="343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Choked Rayleigh Flow</a:t>
            </a:r>
          </a:p>
        </p:txBody>
      </p:sp>
      <p:sp>
        <p:nvSpPr>
          <p:cNvPr id="50180" name="Rectangle 14"/>
          <p:cNvSpPr>
            <a:spLocks noChangeArrowheads="1"/>
          </p:cNvSpPr>
          <p:nvPr/>
        </p:nvSpPr>
        <p:spPr bwMode="auto">
          <a:xfrm>
            <a:off x="304800" y="762000"/>
            <a:ext cx="403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The fluid at the critical state of Ma =1 cannot be accelerated to supersonic velocities by heating. Therefore, the flow is </a:t>
            </a:r>
            <a:r>
              <a:rPr lang="en-US" b="1" i="1">
                <a:solidFill>
                  <a:srgbClr val="CC00CC"/>
                </a:solidFill>
              </a:rPr>
              <a:t>choked</a:t>
            </a:r>
            <a:r>
              <a:rPr lang="en-US"/>
              <a:t>. </a:t>
            </a:r>
            <a:endParaRPr lang="tr-TR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For a given inlet state, the corresponding critical state fixes the maximum possible heat transfer for steady flow:</a:t>
            </a:r>
          </a:p>
        </p:txBody>
      </p:sp>
      <p:pic>
        <p:nvPicPr>
          <p:cNvPr id="50181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00400"/>
            <a:ext cx="4143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624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029200"/>
            <a:ext cx="6324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609600"/>
            <a:ext cx="39052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EE8B53-16D7-49AE-9045-C32538B23CA0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304800" y="228600"/>
            <a:ext cx="32004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STEAM NOZZLES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28600" y="838200"/>
            <a:ext cx="39624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Water vapor at moderate or high pressures deviates considerably from ideal-gas behavior, and thus most of the relations developed in this chapter are not applicable to the flow of steam through the nozzles or blade passages encountered in steam turbines.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b="1">
                <a:solidFill>
                  <a:srgbClr val="CC00CC"/>
                </a:solidFill>
              </a:rPr>
              <a:t>Supersaturated steam:</a:t>
            </a:r>
            <a:r>
              <a:rPr lang="en-US"/>
              <a:t> The steam that exists in the wet region without containing any liquid. </a:t>
            </a:r>
            <a:endParaRPr lang="tr-TR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Supersaturation states are nonequilibrium (or metastable) states.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b="1">
                <a:solidFill>
                  <a:srgbClr val="CC00CC"/>
                </a:solidFill>
              </a:rPr>
              <a:t>Wilson line:</a:t>
            </a:r>
            <a:r>
              <a:rPr lang="en-US" b="1"/>
              <a:t> </a:t>
            </a:r>
            <a:r>
              <a:rPr lang="en-US"/>
              <a:t>The locus of points where condensation takes place regardless of the initial temperatureand pressure at the nozzle entrance.</a:t>
            </a:r>
          </a:p>
        </p:txBody>
      </p:sp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562600"/>
            <a:ext cx="30305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3962400" y="5410200"/>
            <a:ext cx="190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When steam is assumed ideal gas with </a:t>
            </a:r>
            <a:r>
              <a:rPr lang="en-US" i="1">
                <a:solidFill>
                  <a:srgbClr val="3333FF"/>
                </a:solidFill>
              </a:rPr>
              <a:t>k </a:t>
            </a:r>
            <a:r>
              <a:rPr lang="en-US">
                <a:solidFill>
                  <a:srgbClr val="3333FF"/>
                </a:solidFill>
              </a:rPr>
              <a:t>= 1.3</a:t>
            </a:r>
          </a:p>
        </p:txBody>
      </p:sp>
      <p:pic>
        <p:nvPicPr>
          <p:cNvPr id="5120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304800"/>
            <a:ext cx="41529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31FA0-C990-4BAC-8B14-63E5BA2008A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04800" y="381000"/>
            <a:ext cx="45720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Isentropic stagnation state:</a:t>
            </a:r>
            <a:r>
              <a:rPr lang="en-US" b="1"/>
              <a:t> </a:t>
            </a:r>
            <a:r>
              <a:rPr lang="en-US"/>
              <a:t>When the stagnation process is reversible as well as adiabatic (i.e., isentropic).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The stagnation processes are often approximated to be isentropic, and the isentropic stagnation properties are simply referred to as stagnation properties.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When the fluid is approximated as an </a:t>
            </a:r>
            <a:r>
              <a:rPr lang="en-US" i="1">
                <a:solidFill>
                  <a:srgbClr val="CC00CC"/>
                </a:solidFill>
              </a:rPr>
              <a:t>ideal</a:t>
            </a:r>
            <a:r>
              <a:rPr lang="tr-TR" i="1">
                <a:solidFill>
                  <a:srgbClr val="CC00CC"/>
                </a:solidFill>
              </a:rPr>
              <a:t> </a:t>
            </a:r>
            <a:r>
              <a:rPr lang="en-US" i="1">
                <a:solidFill>
                  <a:srgbClr val="CC00CC"/>
                </a:solidFill>
              </a:rPr>
              <a:t>gas </a:t>
            </a:r>
            <a:r>
              <a:rPr lang="en-US">
                <a:solidFill>
                  <a:srgbClr val="CC00CC"/>
                </a:solidFill>
              </a:rPr>
              <a:t>with constant specific heats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75000"/>
            <a:ext cx="17462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157538"/>
            <a:ext cx="145097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2438400" y="3505200"/>
            <a:ext cx="381000" cy="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304800" y="3929063"/>
            <a:ext cx="44196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i="1"/>
              <a:t>T</a:t>
            </a:r>
            <a:r>
              <a:rPr lang="en-US" baseline="-25000"/>
              <a:t>0</a:t>
            </a:r>
            <a:r>
              <a:rPr lang="en-US"/>
              <a:t> is called the </a:t>
            </a:r>
            <a:r>
              <a:rPr lang="en-US" b="1">
                <a:solidFill>
                  <a:srgbClr val="CC00CC"/>
                </a:solidFill>
              </a:rPr>
              <a:t>stagnation</a:t>
            </a:r>
            <a:r>
              <a:rPr lang="en-US" b="1"/>
              <a:t> </a:t>
            </a:r>
            <a:r>
              <a:rPr lang="en-US"/>
              <a:t>(or </a:t>
            </a:r>
            <a:r>
              <a:rPr lang="en-US" b="1">
                <a:solidFill>
                  <a:srgbClr val="CC00CC"/>
                </a:solidFill>
              </a:rPr>
              <a:t>total</a:t>
            </a:r>
            <a:r>
              <a:rPr lang="en-US"/>
              <a:t>) </a:t>
            </a:r>
            <a:r>
              <a:rPr lang="en-US" b="1">
                <a:solidFill>
                  <a:srgbClr val="CC00CC"/>
                </a:solidFill>
              </a:rPr>
              <a:t>temperature</a:t>
            </a:r>
            <a:r>
              <a:rPr lang="en-US"/>
              <a:t>, and it represents </a:t>
            </a:r>
            <a:r>
              <a:rPr lang="en-US" i="1"/>
              <a:t>the temperature an ideal gas attains when it is brought to rest adiabatically.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The term </a:t>
            </a:r>
            <a:r>
              <a:rPr lang="en-US" i="1">
                <a:solidFill>
                  <a:srgbClr val="CC00CC"/>
                </a:solidFill>
              </a:rPr>
              <a:t>V</a:t>
            </a:r>
            <a:r>
              <a:rPr lang="en-US" baseline="30000">
                <a:solidFill>
                  <a:srgbClr val="CC00CC"/>
                </a:solidFill>
              </a:rPr>
              <a:t>2</a:t>
            </a:r>
            <a:r>
              <a:rPr lang="en-US">
                <a:solidFill>
                  <a:srgbClr val="CC00CC"/>
                </a:solidFill>
              </a:rPr>
              <a:t>/2</a:t>
            </a:r>
            <a:r>
              <a:rPr lang="en-US" i="1">
                <a:solidFill>
                  <a:srgbClr val="CC00CC"/>
                </a:solidFill>
              </a:rPr>
              <a:t>c</a:t>
            </a:r>
            <a:r>
              <a:rPr lang="en-US" i="1" baseline="-25000">
                <a:solidFill>
                  <a:srgbClr val="CC00CC"/>
                </a:solidFill>
              </a:rPr>
              <a:t>p</a:t>
            </a:r>
            <a:r>
              <a:rPr lang="en-US" i="1"/>
              <a:t> </a:t>
            </a:r>
            <a:r>
              <a:rPr lang="en-US"/>
              <a:t>corresponds to the temperature rise during such a process and is called the </a:t>
            </a:r>
            <a:r>
              <a:rPr lang="en-US" b="1">
                <a:solidFill>
                  <a:srgbClr val="CC00CC"/>
                </a:solidFill>
              </a:rPr>
              <a:t>dynamic temperature</a:t>
            </a:r>
            <a:r>
              <a:rPr lang="en-US"/>
              <a:t>.</a:t>
            </a:r>
          </a:p>
        </p:txBody>
      </p:sp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42888"/>
            <a:ext cx="41052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330E2E-F114-4044-BEC9-0F0662510192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2895600" cy="6397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61722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Stagnation properties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Speed of sound and Mach number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One-dimensional isentropic flow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Variation of fluid velocity with flow area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Property relations for isentropic flow of ideal gases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Isentropic flow through nozzles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Converging nozzles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Converging–diverging nozzles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Shock waves and expansion waves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Normal shocks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Oblique shocks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Prandtl–Meyer expansion waves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Duct flow with heat transfer and negligible friction (Rayleigh flow)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Property relations for Rayleigh flow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Choked Rayleigh flow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Steam nozzles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C5A5B2-2910-4718-BC7A-F46B13034112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1066800"/>
            <a:ext cx="17462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9810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743200"/>
            <a:ext cx="13763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338388"/>
            <a:ext cx="177165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7288" y="4800600"/>
            <a:ext cx="11541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257800"/>
            <a:ext cx="510381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4663" y="6335713"/>
            <a:ext cx="5621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304800" y="152400"/>
            <a:ext cx="396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pressure a fluid attains when brought to rest isentropically is called the </a:t>
            </a:r>
            <a:r>
              <a:rPr lang="en-US" b="1">
                <a:solidFill>
                  <a:srgbClr val="CC00CC"/>
                </a:solidFill>
              </a:rPr>
              <a:t>stagnation pressure </a:t>
            </a:r>
            <a:r>
              <a:rPr lang="en-US" i="1">
                <a:solidFill>
                  <a:srgbClr val="CC00CC"/>
                </a:solidFill>
              </a:rPr>
              <a:t>P</a:t>
            </a:r>
            <a:r>
              <a:rPr lang="en-US" baseline="-25000">
                <a:solidFill>
                  <a:srgbClr val="CC00CC"/>
                </a:solidFill>
              </a:rPr>
              <a:t>0</a:t>
            </a:r>
            <a:r>
              <a:rPr lang="en-US">
                <a:solidFill>
                  <a:srgbClr val="CC00CC"/>
                </a:solidFill>
              </a:rPr>
              <a:t>.</a:t>
            </a:r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342900" y="1825625"/>
            <a:ext cx="270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00CC"/>
                </a:solidFill>
              </a:rPr>
              <a:t>Stagnation density </a:t>
            </a:r>
            <a:r>
              <a:rPr lang="en-US" b="1" i="1">
                <a:solidFill>
                  <a:srgbClr val="CC00CC"/>
                </a:solidFill>
                <a:sym typeface="Symbol" pitchFamily="18" charset="2"/>
              </a:rPr>
              <a:t></a:t>
            </a:r>
            <a:r>
              <a:rPr lang="en-US" baseline="-25000">
                <a:solidFill>
                  <a:srgbClr val="CC00CC"/>
                </a:solidFill>
              </a:rPr>
              <a:t>0</a:t>
            </a:r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>
            <a:off x="1981200" y="2667000"/>
            <a:ext cx="381000" cy="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381000" y="3427413"/>
            <a:ext cx="3886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When stagnation enthalpies are used, the energy balance for a single-stream, steady-flow device</a:t>
            </a: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381000" y="568325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When the fluid is approximated as an</a:t>
            </a:r>
            <a:r>
              <a:rPr lang="en-US">
                <a:solidFill>
                  <a:srgbClr val="CC00CC"/>
                </a:solidFill>
              </a:rPr>
              <a:t> </a:t>
            </a:r>
            <a:r>
              <a:rPr lang="en-US" i="1">
                <a:solidFill>
                  <a:srgbClr val="CC00CC"/>
                </a:solidFill>
              </a:rPr>
              <a:t>ideal gas</a:t>
            </a:r>
            <a:r>
              <a:rPr lang="en-US" i="1"/>
              <a:t> </a:t>
            </a:r>
            <a:r>
              <a:rPr lang="en-US"/>
              <a:t>with constant specific heats</a:t>
            </a:r>
          </a:p>
        </p:txBody>
      </p:sp>
      <p:pic>
        <p:nvPicPr>
          <p:cNvPr id="7183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81575" y="152400"/>
            <a:ext cx="40100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48F5AD-881F-4807-AAF2-F3DF74402B3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04800" y="804863"/>
            <a:ext cx="41910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b="1">
                <a:solidFill>
                  <a:srgbClr val="CC00CC"/>
                </a:solidFill>
              </a:rPr>
              <a:t>Speed of sound</a:t>
            </a:r>
            <a:r>
              <a:rPr lang="en-US" b="1"/>
              <a:t> </a:t>
            </a:r>
            <a:r>
              <a:rPr lang="en-US"/>
              <a:t>(or the </a:t>
            </a:r>
            <a:r>
              <a:rPr lang="en-US" b="1">
                <a:solidFill>
                  <a:srgbClr val="CC00CC"/>
                </a:solidFill>
              </a:rPr>
              <a:t>sonic speed</a:t>
            </a:r>
            <a:r>
              <a:rPr lang="en-US"/>
              <a:t>): The speed at which an infinitesimally</a:t>
            </a:r>
            <a:r>
              <a:rPr lang="tr-TR"/>
              <a:t> </a:t>
            </a:r>
            <a:r>
              <a:rPr lang="en-US"/>
              <a:t>small pressure wave travels through a medium.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To obtain a relation for the speed of sound in a medium, the systems in the figures are considered.</a:t>
            </a:r>
          </a:p>
        </p:txBody>
      </p: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33400"/>
            <a:ext cx="360045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152400" y="117475"/>
            <a:ext cx="6705600" cy="4921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C00000"/>
                </a:solidFill>
              </a:rPr>
              <a:t>SPEED OF SOUND AND MACH NUMBER</a:t>
            </a:r>
          </a:p>
        </p:txBody>
      </p:sp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40576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9D26C-830E-4299-B2B1-7701DE105E4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19" name="Rectangle 17"/>
          <p:cNvSpPr>
            <a:spLocks noChangeArrowheads="1"/>
          </p:cNvSpPr>
          <p:nvPr/>
        </p:nvSpPr>
        <p:spPr bwMode="auto">
          <a:xfrm>
            <a:off x="5791200" y="4764088"/>
            <a:ext cx="2895600" cy="1484312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 = 1</a:t>
            </a:r>
            <a:r>
              <a:rPr lang="en-US">
                <a:solidFill>
                  <a:srgbClr val="CC00CC"/>
                </a:solidFill>
              </a:rPr>
              <a:t>	Sonic flow</a:t>
            </a:r>
          </a:p>
          <a:p>
            <a:r>
              <a:rPr lang="en-US"/>
              <a:t>Ma &lt; 1</a:t>
            </a:r>
            <a:r>
              <a:rPr lang="en-US">
                <a:solidFill>
                  <a:srgbClr val="CC00CC"/>
                </a:solidFill>
              </a:rPr>
              <a:t>	Subsonic flow</a:t>
            </a:r>
          </a:p>
          <a:p>
            <a:r>
              <a:rPr lang="en-US"/>
              <a:t>Ma &gt; 1</a:t>
            </a:r>
            <a:r>
              <a:rPr lang="en-US">
                <a:solidFill>
                  <a:srgbClr val="CC00CC"/>
                </a:solidFill>
              </a:rPr>
              <a:t>	Supersonic flow</a:t>
            </a:r>
          </a:p>
          <a:p>
            <a:r>
              <a:rPr lang="en-US"/>
              <a:t>Ma &gt;&gt; 1</a:t>
            </a:r>
            <a:r>
              <a:rPr lang="en-US">
                <a:solidFill>
                  <a:srgbClr val="CC00CC"/>
                </a:solidFill>
              </a:rPr>
              <a:t>	Hypersonic flow</a:t>
            </a:r>
          </a:p>
          <a:p>
            <a:r>
              <a:rPr lang="en-US"/>
              <a:t>Ma </a:t>
            </a:r>
            <a:r>
              <a:rPr lang="en-US">
                <a:sym typeface="Symbol" pitchFamily="18" charset="2"/>
              </a:rPr>
              <a:t></a:t>
            </a:r>
            <a:r>
              <a:rPr lang="en-US"/>
              <a:t> 1</a:t>
            </a:r>
            <a:r>
              <a:rPr lang="en-US">
                <a:solidFill>
                  <a:srgbClr val="CC00CC"/>
                </a:solidFill>
              </a:rPr>
              <a:t>	Transonic flow</a:t>
            </a:r>
          </a:p>
        </p:txBody>
      </p:sp>
      <p:grpSp>
        <p:nvGrpSpPr>
          <p:cNvPr id="9220" name="Group 21"/>
          <p:cNvGrpSpPr>
            <a:grpSpLocks/>
          </p:cNvGrpSpPr>
          <p:nvPr/>
        </p:nvGrpSpPr>
        <p:grpSpPr bwMode="auto">
          <a:xfrm>
            <a:off x="319088" y="228600"/>
            <a:ext cx="3871912" cy="3276600"/>
            <a:chOff x="336" y="288"/>
            <a:chExt cx="2439" cy="2064"/>
          </a:xfrm>
        </p:grpSpPr>
        <p:pic>
          <p:nvPicPr>
            <p:cNvPr id="922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288"/>
              <a:ext cx="1007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008"/>
              <a:ext cx="2391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1540"/>
              <a:ext cx="91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1913"/>
              <a:ext cx="711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Text Box 7"/>
            <p:cNvSpPr txBox="1">
              <a:spLocks noChangeArrowheads="1"/>
            </p:cNvSpPr>
            <p:nvPr/>
          </p:nvSpPr>
          <p:spPr bwMode="auto">
            <a:xfrm>
              <a:off x="336" y="768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CC"/>
                  </a:solidFill>
                </a:rPr>
                <a:t>For an ideal gas</a:t>
              </a:r>
            </a:p>
          </p:txBody>
        </p:sp>
        <p:sp>
          <p:nvSpPr>
            <p:cNvPr id="9228" name="Rectangle 8"/>
            <p:cNvSpPr>
              <a:spLocks noChangeArrowheads="1"/>
            </p:cNvSpPr>
            <p:nvPr/>
          </p:nvSpPr>
          <p:spPr bwMode="auto">
            <a:xfrm>
              <a:off x="1104" y="1920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Mach number</a:t>
              </a:r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1392" y="288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Speed of sound</a:t>
              </a:r>
            </a:p>
          </p:txBody>
        </p:sp>
        <p:pic>
          <p:nvPicPr>
            <p:cNvPr id="9230" name="Picture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88" y="785"/>
              <a:ext cx="6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1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285750"/>
            <a:ext cx="34099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724275"/>
            <a:ext cx="3267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FB3EC2-68BD-4110-8A87-6C9DB8601816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585788"/>
            <a:ext cx="43529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00425"/>
            <a:ext cx="35623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2761</Words>
  <Application>Microsoft Office PowerPoint</Application>
  <PresentationFormat>Ekran Gösterisi (4:3)</PresentationFormat>
  <Paragraphs>217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5" baseType="lpstr">
      <vt:lpstr>Arial</vt:lpstr>
      <vt:lpstr>Wingdings</vt:lpstr>
      <vt:lpstr>Times New Roman</vt:lpstr>
      <vt:lpstr>Symbol</vt:lpstr>
      <vt:lpstr>Default Design</vt:lpstr>
      <vt:lpstr>CHAPTER 17  COMPRESSIBLE FLOW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Summary</vt:lpstr>
    </vt:vector>
  </TitlesOfParts>
  <Company>DC-UOIT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Toshiba</cp:lastModifiedBy>
  <cp:revision>1490</cp:revision>
  <dcterms:created xsi:type="dcterms:W3CDTF">2007-03-22T19:44:56Z</dcterms:created>
  <dcterms:modified xsi:type="dcterms:W3CDTF">2014-01-28T18:59:45Z</dcterms:modified>
</cp:coreProperties>
</file>