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99" r:id="rId9"/>
    <p:sldId id="262" r:id="rId10"/>
    <p:sldId id="263" r:id="rId11"/>
    <p:sldId id="291" r:id="rId12"/>
    <p:sldId id="264" r:id="rId13"/>
    <p:sldId id="292" r:id="rId14"/>
    <p:sldId id="293" r:id="rId15"/>
    <p:sldId id="265" r:id="rId16"/>
    <p:sldId id="300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301" r:id="rId27"/>
    <p:sldId id="275" r:id="rId28"/>
    <p:sldId id="276" r:id="rId29"/>
    <p:sldId id="302" r:id="rId30"/>
    <p:sldId id="278" r:id="rId31"/>
    <p:sldId id="294" r:id="rId32"/>
    <p:sldId id="279" r:id="rId33"/>
    <p:sldId id="280" r:id="rId34"/>
    <p:sldId id="281" r:id="rId35"/>
    <p:sldId id="282" r:id="rId36"/>
    <p:sldId id="303" r:id="rId37"/>
    <p:sldId id="283" r:id="rId38"/>
    <p:sldId id="286" r:id="rId39"/>
    <p:sldId id="304" r:id="rId40"/>
    <p:sldId id="305" r:id="rId41"/>
    <p:sldId id="284" r:id="rId42"/>
    <p:sldId id="285" r:id="rId43"/>
    <p:sldId id="306" r:id="rId44"/>
    <p:sldId id="288" r:id="rId45"/>
    <p:sldId id="296" r:id="rId46"/>
    <p:sldId id="307" r:id="rId47"/>
    <p:sldId id="308" r:id="rId48"/>
    <p:sldId id="298" r:id="rId49"/>
    <p:sldId id="28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D60093"/>
    <a:srgbClr val="666633"/>
    <a:srgbClr val="0000FF"/>
    <a:srgbClr val="333300"/>
    <a:srgbClr val="B2B2B2"/>
    <a:srgbClr val="0066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63B2C9-D51D-4ABD-904B-44C94610A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5325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BBDC7-0BA8-4569-8A3D-22FAD1B15B05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8980-FB72-43EA-9F81-CA4A2A062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F148-9370-422A-8722-5E8A48E2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C6E40-0DFA-41F9-918A-A3A8ABE8D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72C8-F9A0-477D-A37A-81519D0F4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7DE1-64CA-4A3E-B385-53F418BB8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458B6-FFD1-4181-A567-ECBA1B192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39AE9-1D23-4F26-98BD-C6AC9C744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BD51-0C52-4C35-9F3A-C7DEA7DEF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0E44-255A-4B82-AB29-95EF4E13F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F0F0B-4B2D-497E-BA6A-72052D782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D7CC2-66DB-4C09-AD0A-FD082D77C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324C67-3537-4FE2-8CF8-BD2073397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438400"/>
            <a:ext cx="5943600" cy="20574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rgbClr val="C00000"/>
                </a:solidFill>
              </a:rPr>
              <a:t>C</a:t>
            </a:r>
            <a:r>
              <a:rPr lang="tr-TR" sz="2800" smtClean="0">
                <a:solidFill>
                  <a:srgbClr val="C00000"/>
                </a:solidFill>
              </a:rPr>
              <a:t>HAPTER</a:t>
            </a:r>
            <a:r>
              <a:rPr lang="en-US" sz="2800" smtClean="0">
                <a:solidFill>
                  <a:srgbClr val="C00000"/>
                </a:solidFill>
              </a:rPr>
              <a:t> 1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sz="3200" smtClean="0">
                <a:solidFill>
                  <a:srgbClr val="0000FF"/>
                </a:solidFill>
              </a:rPr>
              <a:t>INTRODUCTION AND </a:t>
            </a:r>
            <a:r>
              <a:rPr lang="tr-TR" sz="3200" smtClean="0">
                <a:solidFill>
                  <a:srgbClr val="0000FF"/>
                </a:solidFill>
              </a:rPr>
              <a:t/>
            </a:r>
            <a:br>
              <a:rPr lang="tr-TR" sz="3200" smtClean="0">
                <a:solidFill>
                  <a:srgbClr val="0000FF"/>
                </a:solidFill>
              </a:rPr>
            </a:br>
            <a:r>
              <a:rPr lang="en-US" sz="3200" smtClean="0">
                <a:solidFill>
                  <a:srgbClr val="0000FF"/>
                </a:solidFill>
              </a:rPr>
              <a:t>BASIC CONCEPTS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9144000" cy="76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solidFill>
                  <a:srgbClr val="996633"/>
                </a:solidFill>
                <a:latin typeface="Arial" charset="0"/>
              </a:rPr>
              <a:t>Lecture slides by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latin typeface="Arial" charset="0"/>
              </a:rPr>
              <a:t>Mehmet Kanoglu</a:t>
            </a:r>
            <a:endParaRPr lang="en-US" sz="1800" b="1" dirty="0" smtClean="0">
              <a:solidFill>
                <a:srgbClr val="996633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17638" y="6353175"/>
            <a:ext cx="6202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Copyright © The McGraw-Hill Education. Permission required for reproduction or display.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14033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800" b="1">
              <a:solidFill>
                <a:schemeClr val="bg2"/>
              </a:solidFill>
            </a:endParaRPr>
          </a:p>
          <a:p>
            <a:pPr algn="ctr"/>
            <a:r>
              <a:rPr lang="en-US" sz="2200" b="1">
                <a:solidFill>
                  <a:schemeClr val="bg2"/>
                </a:solidFill>
              </a:rPr>
              <a:t>Thermodynamics: An Engineering Approach </a:t>
            </a:r>
            <a:endParaRPr lang="tr-TR" sz="2200" b="1">
              <a:solidFill>
                <a:schemeClr val="bg2"/>
              </a:solidFill>
            </a:endParaRPr>
          </a:p>
          <a:p>
            <a:pPr algn="ctr"/>
            <a:r>
              <a:rPr lang="tr-TR" sz="2000" b="1">
                <a:solidFill>
                  <a:schemeClr val="bg2"/>
                </a:solidFill>
              </a:rPr>
              <a:t>8th </a:t>
            </a:r>
            <a:r>
              <a:rPr lang="en-US" sz="2000" b="1">
                <a:solidFill>
                  <a:schemeClr val="bg2"/>
                </a:solidFill>
              </a:rPr>
              <a:t>Edition</a:t>
            </a:r>
            <a:r>
              <a:rPr lang="en-US" sz="2400" b="1">
                <a:solidFill>
                  <a:schemeClr val="bg2"/>
                </a:solidFill>
              </a:rPr>
              <a:t/>
            </a:r>
            <a:br>
              <a:rPr lang="en-US" sz="2400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Yunus A. </a:t>
            </a:r>
            <a:r>
              <a:rPr lang="tr-TR" b="1">
                <a:solidFill>
                  <a:schemeClr val="bg2"/>
                </a:solidFill>
              </a:rPr>
              <a:t>Ç</a:t>
            </a:r>
            <a:r>
              <a:rPr lang="en-US" b="1">
                <a:solidFill>
                  <a:schemeClr val="bg2"/>
                </a:solidFill>
              </a:rPr>
              <a:t>engel, Michael A. Boles</a:t>
            </a:r>
          </a:p>
          <a:p>
            <a:pPr algn="ctr"/>
            <a:r>
              <a:rPr lang="en-US" b="1">
                <a:solidFill>
                  <a:schemeClr val="bg2"/>
                </a:solidFill>
              </a:rPr>
              <a:t>McGraw-Hill, 20</a:t>
            </a:r>
            <a:r>
              <a:rPr lang="tr-TR" b="1">
                <a:solidFill>
                  <a:schemeClr val="bg2"/>
                </a:solidFill>
              </a:rPr>
              <a:t>15</a:t>
            </a:r>
            <a:endParaRPr lang="en-US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425ADA-A41C-46E1-90BB-75BAFC7397D6}" type="slidenum">
              <a:rPr lang="en-US" smtClean="0"/>
              <a:pPr/>
              <a:t>10</a:t>
            </a:fld>
            <a:endParaRPr lang="en-US" smtClean="0"/>
          </a:p>
        </p:txBody>
      </p:sp>
      <p:grpSp>
        <p:nvGrpSpPr>
          <p:cNvPr id="11267" name="Group 19"/>
          <p:cNvGrpSpPr>
            <a:grpSpLocks/>
          </p:cNvGrpSpPr>
          <p:nvPr/>
        </p:nvGrpSpPr>
        <p:grpSpPr bwMode="auto">
          <a:xfrm>
            <a:off x="7010400" y="3505200"/>
            <a:ext cx="1981200" cy="1752600"/>
            <a:chOff x="2016" y="192"/>
            <a:chExt cx="1248" cy="1104"/>
          </a:xfrm>
          <a:solidFill>
            <a:schemeClr val="accent1"/>
          </a:solidFill>
        </p:grpSpPr>
        <p:sp>
          <p:nvSpPr>
            <p:cNvPr id="11270" name="Rectangle 17"/>
            <p:cNvSpPr>
              <a:spLocks noChangeArrowheads="1"/>
            </p:cNvSpPr>
            <p:nvPr/>
          </p:nvSpPr>
          <p:spPr bwMode="auto">
            <a:xfrm>
              <a:off x="2016" y="192"/>
              <a:ext cx="1248" cy="11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pic>
          <p:nvPicPr>
            <p:cNvPr id="11271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64" y="288"/>
              <a:ext cx="1162" cy="2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Rectangle 16"/>
            <p:cNvSpPr>
              <a:spLocks noChangeArrowheads="1"/>
            </p:cNvSpPr>
            <p:nvPr/>
          </p:nvSpPr>
          <p:spPr bwMode="auto">
            <a:xfrm>
              <a:off x="2112" y="528"/>
              <a:ext cx="1104" cy="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CC00CC"/>
                  </a:solidFill>
                </a:rPr>
                <a:t>W</a:t>
              </a:r>
              <a:r>
                <a:rPr lang="en-US"/>
                <a:t>  weight</a:t>
              </a:r>
            </a:p>
            <a:p>
              <a:r>
                <a:rPr lang="en-US" i="1">
                  <a:solidFill>
                    <a:srgbClr val="CC00CC"/>
                  </a:solidFill>
                </a:rPr>
                <a:t>m</a:t>
              </a:r>
              <a:r>
                <a:rPr lang="en-US"/>
                <a:t>  mass</a:t>
              </a:r>
            </a:p>
            <a:p>
              <a:r>
                <a:rPr lang="en-US" i="1">
                  <a:solidFill>
                    <a:srgbClr val="CC00CC"/>
                  </a:solidFill>
                </a:rPr>
                <a:t>g</a:t>
              </a:r>
              <a:r>
                <a:rPr lang="en-US"/>
                <a:t>  gravitational acceleration</a:t>
              </a:r>
            </a:p>
          </p:txBody>
        </p:sp>
      </p:grpSp>
      <p:pic>
        <p:nvPicPr>
          <p:cNvPr id="11268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95275"/>
            <a:ext cx="34639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04800"/>
            <a:ext cx="32781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849EDA-73B3-4260-A9F3-0418A1B2D3A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1" name="Rectangle 13"/>
          <p:cNvSpPr>
            <a:spLocks noChangeArrowheads="1"/>
          </p:cNvSpPr>
          <p:nvPr/>
        </p:nvSpPr>
        <p:spPr bwMode="auto">
          <a:xfrm>
            <a:off x="533400" y="45720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CC00CC"/>
                </a:solidFill>
              </a:rPr>
              <a:t>S</a:t>
            </a:r>
            <a:r>
              <a:rPr lang="en-US" b="1">
                <a:solidFill>
                  <a:srgbClr val="CC00CC"/>
                </a:solidFill>
              </a:rPr>
              <a:t>pecific weight</a:t>
            </a:r>
            <a:r>
              <a:rPr lang="tr-TR" b="1">
                <a:solidFill>
                  <a:srgbClr val="CC00CC"/>
                </a:solidFill>
              </a:rPr>
              <a:t> </a:t>
            </a:r>
            <a:r>
              <a:rPr lang="tr-TR" b="1">
                <a:solidFill>
                  <a:srgbClr val="CC00CC"/>
                </a:solidFill>
                <a:sym typeface="Symbol" pitchFamily="18" charset="2"/>
              </a:rPr>
              <a:t></a:t>
            </a:r>
            <a:r>
              <a:rPr lang="tr-TR" b="1">
                <a:solidFill>
                  <a:srgbClr val="CC00CC"/>
                </a:solidFill>
              </a:rPr>
              <a:t>:</a:t>
            </a:r>
            <a:r>
              <a:rPr lang="tr-TR" b="1"/>
              <a:t> </a:t>
            </a:r>
            <a:r>
              <a:rPr lang="tr-TR"/>
              <a:t>The weight </a:t>
            </a:r>
            <a:r>
              <a:rPr lang="en-US"/>
              <a:t>of a unit volume of a substance</a:t>
            </a:r>
            <a:r>
              <a:rPr lang="tr-TR"/>
              <a:t>.</a:t>
            </a:r>
            <a:endParaRPr lang="en-US"/>
          </a:p>
        </p:txBody>
      </p:sp>
      <p:pic>
        <p:nvPicPr>
          <p:cNvPr id="1229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0"/>
            <a:ext cx="857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41243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04800"/>
            <a:ext cx="41243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87083-2B1F-4E06-87B2-48819AC0499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50292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Unity Conversion Ratios</a:t>
            </a:r>
            <a:endParaRPr lang="en-US" sz="2800" b="0" smtClean="0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00400"/>
            <a:ext cx="48815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940300"/>
            <a:ext cx="4953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81000" y="2209800"/>
            <a:ext cx="533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All nonprimary units (secondary units) can be formed by combinations of primary units</a:t>
            </a:r>
            <a:r>
              <a:rPr lang="en-US"/>
              <a:t>. </a:t>
            </a:r>
          </a:p>
          <a:p>
            <a:r>
              <a:rPr lang="en-US"/>
              <a:t>Force units, for example, can be expressed as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381000" y="415925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They can also be expressed more conveniently as </a:t>
            </a:r>
            <a:r>
              <a:rPr lang="en-US" b="1">
                <a:solidFill>
                  <a:srgbClr val="CC00CC"/>
                </a:solidFill>
              </a:rPr>
              <a:t>unity conversion ratios</a:t>
            </a:r>
            <a:r>
              <a:rPr lang="en-US" b="1"/>
              <a:t> </a:t>
            </a:r>
            <a:r>
              <a:rPr lang="en-US"/>
              <a:t>as</a:t>
            </a: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304800" y="5713413"/>
            <a:ext cx="7086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Unity conversion ratios are identically equal to 1 and are unitless, and thus such ratios (or their inverses) can be inserted conveniently into any calculation to properly convert units.</a:t>
            </a: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FF0000"/>
                </a:solidFill>
              </a:rPr>
              <a:t>Dimensional homogeneity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381000" y="852488"/>
            <a:ext cx="632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All equations must be dimensionally </a:t>
            </a:r>
            <a:r>
              <a:rPr lang="en-US" b="1">
                <a:solidFill>
                  <a:srgbClr val="CC00CC"/>
                </a:solidFill>
              </a:rPr>
              <a:t>homogeneous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EF252-EEF5-4180-B04F-848934CEE46F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36004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57200"/>
            <a:ext cx="42195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ED766D-05CF-4F10-880D-3A375E014FE8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3375"/>
            <a:ext cx="35337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85750"/>
            <a:ext cx="3429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0"/>
            <a:ext cx="5857875" cy="695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59160F-9578-4865-8336-02792DCDB7C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553200" cy="6096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SYSTEMS AND CONTROL VOLUMES</a:t>
            </a:r>
            <a:endParaRPr lang="en-US" sz="2800" b="0" smtClean="0">
              <a:solidFill>
                <a:srgbClr val="C0000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3429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System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A quantity of matter or a region in space chosen for study.</a:t>
            </a:r>
            <a:r>
              <a:rPr lang="en-US" sz="2000" i="1" smtClean="0">
                <a:latin typeface="Arial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Surroundings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The mass or region outside the system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Boundary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The real or imaginary surface that separates the system from its surroundings.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Arial" charset="0"/>
              </a:rPr>
              <a:t>The boundary of a system can be </a:t>
            </a:r>
            <a:r>
              <a:rPr lang="en-US" sz="2000" i="1" smtClean="0">
                <a:solidFill>
                  <a:srgbClr val="0000FF"/>
                </a:solidFill>
                <a:latin typeface="Arial" charset="0"/>
              </a:rPr>
              <a:t>fixed</a:t>
            </a:r>
            <a:r>
              <a:rPr lang="en-US" sz="2000" i="1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or </a:t>
            </a:r>
            <a:r>
              <a:rPr lang="en-US" sz="2000" i="1" smtClean="0">
                <a:solidFill>
                  <a:srgbClr val="0000FF"/>
                </a:solidFill>
                <a:latin typeface="Arial" charset="0"/>
              </a:rPr>
              <a:t>movable</a:t>
            </a:r>
            <a:r>
              <a:rPr lang="en-US" sz="2000" i="1" smtClean="0">
                <a:latin typeface="Arial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Arial" charset="0"/>
              </a:rPr>
              <a:t>Systems may be considered to be </a:t>
            </a:r>
            <a:r>
              <a:rPr lang="en-US" sz="2000" i="1" smtClean="0">
                <a:solidFill>
                  <a:srgbClr val="0000FF"/>
                </a:solidFill>
                <a:latin typeface="Arial" charset="0"/>
              </a:rPr>
              <a:t>closed</a:t>
            </a:r>
            <a:r>
              <a:rPr lang="en-US" sz="2000" i="1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or </a:t>
            </a:r>
            <a:r>
              <a:rPr lang="en-US" sz="2000" i="1" smtClean="0">
                <a:solidFill>
                  <a:srgbClr val="0000FF"/>
                </a:solidFill>
                <a:latin typeface="Arial" charset="0"/>
              </a:rPr>
              <a:t>open</a:t>
            </a:r>
            <a:r>
              <a:rPr lang="en-US" sz="2000" i="1" smtClean="0">
                <a:latin typeface="Arial" charset="0"/>
              </a:rPr>
              <a:t>.</a:t>
            </a:r>
            <a:r>
              <a:rPr lang="en-US" sz="2000" smtClean="0">
                <a:latin typeface="Arial" charset="0"/>
              </a:rPr>
              <a:t> </a:t>
            </a:r>
            <a:endParaRPr lang="tr-TR" sz="200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Closed system (Control mass):</a:t>
            </a:r>
            <a:r>
              <a:rPr lang="en-US" sz="2000" smtClean="0">
                <a:latin typeface="Arial" charset="0"/>
              </a:rPr>
              <a:t> A fixed amount of mass, and no mass can cross its boundary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4E0976-2F45-41E1-B7FD-7D0B082CD754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33337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34671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1000"/>
            <a:ext cx="34194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C00D19-04B6-41F3-92A8-FE81CF87983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28600"/>
            <a:ext cx="5943600" cy="2667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15000"/>
              </a:spcAft>
            </a:pP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Open system</a:t>
            </a: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 (</a:t>
            </a: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control volume)</a:t>
            </a: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1800" smtClean="0">
                <a:latin typeface="Arial" charset="0"/>
              </a:rPr>
              <a:t> A properly selected region in space. </a:t>
            </a:r>
          </a:p>
          <a:p>
            <a:pPr eaLnBrk="1" hangingPunct="1">
              <a:spcBef>
                <a:spcPct val="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It usually encloses a device that involves mass flow such as a compressor, turbine, or nozzle.</a:t>
            </a:r>
          </a:p>
          <a:p>
            <a:pPr eaLnBrk="1" hangingPunct="1">
              <a:spcBef>
                <a:spcPct val="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Both mass and energy can cross the boundary of a control volume.</a:t>
            </a:r>
          </a:p>
          <a:p>
            <a:pPr eaLnBrk="1" hangingPunct="1">
              <a:spcBef>
                <a:spcPct val="0"/>
              </a:spcBef>
              <a:spcAft>
                <a:spcPct val="15000"/>
              </a:spcAft>
            </a:pP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Control surface</a:t>
            </a: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1800" smtClean="0">
                <a:latin typeface="Arial" charset="0"/>
              </a:rPr>
              <a:t> The boundaries of a control volume. It can be real or imaginary.</a:t>
            </a:r>
          </a:p>
        </p:txBody>
      </p:sp>
      <p:pic>
        <p:nvPicPr>
          <p:cNvPr id="1843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57200"/>
            <a:ext cx="290988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013" y="3276600"/>
            <a:ext cx="60467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9 Dikdörtgen"/>
          <p:cNvSpPr>
            <a:spLocks noChangeArrowheads="1"/>
          </p:cNvSpPr>
          <p:nvPr/>
        </p:nvSpPr>
        <p:spPr bwMode="auto">
          <a:xfrm>
            <a:off x="3048000" y="2895600"/>
            <a:ext cx="365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A control volume can involve</a:t>
            </a:r>
            <a:r>
              <a:rPr lang="tr-TR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fixed, moving, real, and imaginary</a:t>
            </a:r>
            <a:r>
              <a:rPr lang="tr-TR">
                <a:solidFill>
                  <a:srgbClr val="0000FF"/>
                </a:solidFill>
              </a:rPr>
              <a:t> boundaries.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94493C-75FF-48B3-87F2-17494D7D8B4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181600" cy="6096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PROPERTIES OF A SYSTEM</a:t>
            </a:r>
            <a:endParaRPr lang="en-US" sz="2800" b="0" smtClean="0">
              <a:solidFill>
                <a:srgbClr val="C00000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64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Property:</a:t>
            </a:r>
            <a:r>
              <a:rPr lang="en-US" sz="2000" b="1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Any characteristic of a system.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 smtClean="0">
                <a:latin typeface="Arial" charset="0"/>
              </a:rPr>
              <a:t>Some familiar properties are pressure </a:t>
            </a:r>
            <a:r>
              <a:rPr lang="en-US" sz="2000" i="1" smtClean="0">
                <a:latin typeface="Arial" charset="0"/>
              </a:rPr>
              <a:t>P</a:t>
            </a:r>
            <a:r>
              <a:rPr lang="en-US" sz="2000" smtClean="0">
                <a:latin typeface="Arial" charset="0"/>
              </a:rPr>
              <a:t>, temperature </a:t>
            </a:r>
            <a:r>
              <a:rPr lang="en-US" sz="2000" i="1" smtClean="0">
                <a:latin typeface="Arial" charset="0"/>
              </a:rPr>
              <a:t>T</a:t>
            </a:r>
            <a:r>
              <a:rPr lang="en-US" sz="2000" smtClean="0">
                <a:latin typeface="Arial" charset="0"/>
              </a:rPr>
              <a:t>, volume </a:t>
            </a:r>
            <a:r>
              <a:rPr lang="en-US" sz="2000" i="1" smtClean="0">
                <a:latin typeface="Arial" charset="0"/>
              </a:rPr>
              <a:t>V</a:t>
            </a:r>
            <a:r>
              <a:rPr lang="en-US" sz="2000" smtClean="0">
                <a:latin typeface="Arial" charset="0"/>
              </a:rPr>
              <a:t>, and mass </a:t>
            </a:r>
            <a:r>
              <a:rPr lang="en-US" sz="2000" i="1" smtClean="0">
                <a:latin typeface="Arial" charset="0"/>
              </a:rPr>
              <a:t>m</a:t>
            </a:r>
            <a:r>
              <a:rPr lang="en-US" sz="2000" smtClean="0">
                <a:latin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 smtClean="0">
                <a:latin typeface="Arial" charset="0"/>
              </a:rPr>
              <a:t>Properties are considered to be either </a:t>
            </a:r>
            <a:r>
              <a:rPr lang="en-US" sz="2000" i="1" smtClean="0">
                <a:latin typeface="Arial" charset="0"/>
              </a:rPr>
              <a:t>intensive </a:t>
            </a:r>
            <a:r>
              <a:rPr lang="en-US" sz="2000" smtClean="0">
                <a:latin typeface="Arial" charset="0"/>
              </a:rPr>
              <a:t>or </a:t>
            </a:r>
            <a:r>
              <a:rPr lang="en-US" sz="2000" i="1" smtClean="0">
                <a:latin typeface="Arial" charset="0"/>
              </a:rPr>
              <a:t>extensive</a:t>
            </a:r>
            <a:r>
              <a:rPr lang="en-US" sz="2000" smtClean="0">
                <a:latin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Intensive properties:</a:t>
            </a:r>
            <a:r>
              <a:rPr lang="en-US" sz="2000" b="1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Those that are independent of the mass of a system, such as temperature, pressure, and density.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Extensive properties:</a:t>
            </a:r>
            <a:r>
              <a:rPr lang="en-US" sz="2000" b="1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Those whose values depend on the size—or extent—of the system.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Specific properties:</a:t>
            </a:r>
            <a:r>
              <a:rPr lang="en-US" sz="2000" b="1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 Extensive properties per unit mass.</a:t>
            </a:r>
          </a:p>
        </p:txBody>
      </p:sp>
      <p:pic>
        <p:nvPicPr>
          <p:cNvPr id="1946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152525"/>
            <a:ext cx="40290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6248400"/>
            <a:ext cx="1400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6248400"/>
            <a:ext cx="1333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18DE6-E383-420E-87B3-0D4C55A5064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Continuum</a:t>
            </a:r>
            <a:endParaRPr lang="en-US" sz="2800" b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4572000" cy="594360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Matter is made up of atoms that are widely spaced in the gas phase. Yet it is very convenient to disregard the atomic nature of a substance and view it as a continuous, homogeneous matter with no holes, that is, a </a:t>
            </a: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continuum</a:t>
            </a:r>
            <a:r>
              <a:rPr lang="en-US" sz="1800" smtClean="0">
                <a:latin typeface="Arial" charset="0"/>
              </a:rPr>
              <a:t>. 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The continuum idealization allows us to treat properties as point functions and to assume the properties vary continually in space with no jump discontinuities.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This idealization is valid as long as the size of the system we deal with is large relative to the space between the molecules. 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This is the case in practically all problems.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In this text we will limit our consideration to substances that can be modeled as a continuum.</a:t>
            </a:r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19125"/>
            <a:ext cx="4191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ABE405-DC6A-449A-81FE-0C95FBD528A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38200" y="390525"/>
            <a:ext cx="200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3400" y="1038225"/>
            <a:ext cx="77724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400"/>
              <a:t>Identify the unique vocabulary associated with thermodynamics through the precise definition of basic concepts to form a sound foundation for the development of the principles of thermodynamics.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400">
                <a:solidFill>
                  <a:srgbClr val="CC00CC"/>
                </a:solidFill>
              </a:rPr>
              <a:t>Review the metric SI and the English unit systems.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400"/>
              <a:t>Explain the basic concepts of thermodynamics such as system, state, state postulate, equilibrium, process, and cycle.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400">
                <a:solidFill>
                  <a:srgbClr val="CC00CC"/>
                </a:solidFill>
              </a:rPr>
              <a:t>Review concepts of temperature, temperature scales, pressure, and absolute and gage pressure.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400"/>
              <a:t>Introduce an intuitive systematic problem-solving technique.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8435B4-2D91-4288-AA59-22C9046FD79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248400" cy="6096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DENSITY AND SPECIFIC GRAVITY</a:t>
            </a:r>
            <a:endParaRPr lang="en-US" sz="2800" b="0" smtClean="0">
              <a:solidFill>
                <a:srgbClr val="C00000"/>
              </a:solidFill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2362200" y="4419600"/>
            <a:ext cx="1752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Density is mass per unit volume; specific volume is volume per unit mass.</a:t>
            </a:r>
          </a:p>
        </p:txBody>
      </p:sp>
      <p:pic>
        <p:nvPicPr>
          <p:cNvPr id="2150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1219200"/>
            <a:ext cx="25368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14255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295400"/>
            <a:ext cx="137636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579813"/>
            <a:ext cx="25606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3581400" y="838200"/>
            <a:ext cx="30480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CC00CC"/>
                </a:solidFill>
              </a:rPr>
              <a:t>Specific gravity</a:t>
            </a:r>
            <a:r>
              <a:rPr lang="en-US">
                <a:solidFill>
                  <a:srgbClr val="CC00CC"/>
                </a:solidFill>
              </a:rPr>
              <a:t>:</a:t>
            </a:r>
            <a:r>
              <a:rPr lang="en-US"/>
              <a:t> The ratio of the density of a substance to the density of some standard substance at a specified temperature (usually water at 4°C). </a:t>
            </a:r>
          </a:p>
        </p:txBody>
      </p:sp>
      <p:sp>
        <p:nvSpPr>
          <p:cNvPr id="21514" name="Rectangle 16"/>
          <p:cNvSpPr>
            <a:spLocks noChangeArrowheads="1"/>
          </p:cNvSpPr>
          <p:nvPr/>
        </p:nvSpPr>
        <p:spPr bwMode="auto">
          <a:xfrm>
            <a:off x="381000" y="838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00CC"/>
                </a:solidFill>
              </a:rPr>
              <a:t>Density</a:t>
            </a:r>
          </a:p>
        </p:txBody>
      </p:sp>
      <p:pic>
        <p:nvPicPr>
          <p:cNvPr id="2151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657600"/>
            <a:ext cx="184467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Rectangle 20"/>
          <p:cNvSpPr>
            <a:spLocks noChangeArrowheads="1"/>
          </p:cNvSpPr>
          <p:nvPr/>
        </p:nvSpPr>
        <p:spPr bwMode="auto">
          <a:xfrm>
            <a:off x="2743200" y="2667000"/>
            <a:ext cx="2590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b="1">
                <a:solidFill>
                  <a:srgbClr val="CC00CC"/>
                </a:solidFill>
              </a:rPr>
              <a:t>Specific weight</a:t>
            </a:r>
            <a:r>
              <a:rPr lang="en-US">
                <a:solidFill>
                  <a:srgbClr val="CC00CC"/>
                </a:solidFill>
              </a:rPr>
              <a:t>:</a:t>
            </a:r>
            <a:r>
              <a:rPr lang="en-US"/>
              <a:t> The weight of a unit volume of a substance.</a:t>
            </a:r>
          </a:p>
        </p:txBody>
      </p:sp>
      <p:sp>
        <p:nvSpPr>
          <p:cNvPr id="21517" name="Rectangle 21"/>
          <p:cNvSpPr>
            <a:spLocks noChangeArrowheads="1"/>
          </p:cNvSpPr>
          <p:nvPr/>
        </p:nvSpPr>
        <p:spPr bwMode="auto">
          <a:xfrm>
            <a:off x="381000" y="1981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00CC"/>
                </a:solidFill>
              </a:rPr>
              <a:t>Specific volume</a:t>
            </a:r>
          </a:p>
        </p:txBody>
      </p:sp>
      <p:pic>
        <p:nvPicPr>
          <p:cNvPr id="21518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8300" y="2562225"/>
            <a:ext cx="35433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500D4A-F08A-44AE-AED7-3E44B29EC2E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800600" cy="6096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STATE AND EQUILIBRIUM</a:t>
            </a:r>
            <a:endParaRPr lang="en-US" sz="2800" b="0" smtClean="0">
              <a:solidFill>
                <a:srgbClr val="C00000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5105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900" smtClean="0">
                <a:latin typeface="Arial" charset="0"/>
              </a:rPr>
              <a:t>Thermodynamics deals with </a:t>
            </a:r>
            <a:r>
              <a:rPr lang="en-US" sz="1900" i="1" smtClean="0">
                <a:latin typeface="Arial" charset="0"/>
              </a:rPr>
              <a:t>equilibrium </a:t>
            </a:r>
            <a:r>
              <a:rPr lang="en-US" sz="1900" smtClean="0">
                <a:latin typeface="Arial" charset="0"/>
              </a:rPr>
              <a:t>states.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900" b="1" smtClean="0">
                <a:solidFill>
                  <a:srgbClr val="CC00CC"/>
                </a:solidFill>
                <a:latin typeface="Arial" charset="0"/>
              </a:rPr>
              <a:t>Equilibrium</a:t>
            </a:r>
            <a:r>
              <a:rPr lang="en-US" sz="19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1900" b="1" smtClean="0">
                <a:latin typeface="Arial" charset="0"/>
              </a:rPr>
              <a:t> </a:t>
            </a:r>
            <a:r>
              <a:rPr lang="en-US" sz="1900" smtClean="0">
                <a:latin typeface="Arial" charset="0"/>
              </a:rPr>
              <a:t>A state of balance.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900" smtClean="0">
                <a:latin typeface="Arial" charset="0"/>
              </a:rPr>
              <a:t>In an equilibrium state there are no unbalanced potentials (or driving forces) within the system.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900" b="1" smtClean="0">
                <a:solidFill>
                  <a:srgbClr val="CC00CC"/>
                </a:solidFill>
                <a:latin typeface="Arial" charset="0"/>
              </a:rPr>
              <a:t>Thermal equilibrium</a:t>
            </a:r>
            <a:r>
              <a:rPr lang="en-US" sz="19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1900" b="1" smtClean="0">
                <a:latin typeface="Arial" charset="0"/>
              </a:rPr>
              <a:t> </a:t>
            </a:r>
            <a:r>
              <a:rPr lang="en-US" sz="1900" smtClean="0">
                <a:latin typeface="Arial" charset="0"/>
              </a:rPr>
              <a:t>If the temperature is the same throughout the entire system.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900" b="1" smtClean="0">
                <a:solidFill>
                  <a:srgbClr val="CC00CC"/>
                </a:solidFill>
                <a:latin typeface="Arial" charset="0"/>
              </a:rPr>
              <a:t>Mechanical equilibrium:</a:t>
            </a:r>
            <a:r>
              <a:rPr lang="en-US" sz="1900" b="1" smtClean="0">
                <a:latin typeface="Arial" charset="0"/>
              </a:rPr>
              <a:t> </a:t>
            </a:r>
            <a:r>
              <a:rPr lang="en-US" sz="1900" smtClean="0">
                <a:latin typeface="Arial" charset="0"/>
              </a:rPr>
              <a:t>If there is no change in pressure at any point of the system with time.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900" b="1" smtClean="0">
                <a:solidFill>
                  <a:srgbClr val="CC00CC"/>
                </a:solidFill>
                <a:latin typeface="Arial" charset="0"/>
              </a:rPr>
              <a:t>Phase equilibrium:</a:t>
            </a:r>
            <a:r>
              <a:rPr lang="en-US" sz="1900" b="1" smtClean="0">
                <a:latin typeface="Arial" charset="0"/>
              </a:rPr>
              <a:t> </a:t>
            </a:r>
            <a:r>
              <a:rPr lang="en-US" sz="1900" smtClean="0">
                <a:latin typeface="Arial" charset="0"/>
              </a:rPr>
              <a:t>If a system involves two phases and when the mass of each phase reaches an equilibrium level and stays there.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900" b="1" smtClean="0">
                <a:solidFill>
                  <a:srgbClr val="CC00CC"/>
                </a:solidFill>
                <a:latin typeface="Arial" charset="0"/>
              </a:rPr>
              <a:t>Chemical equilibrium:</a:t>
            </a:r>
            <a:r>
              <a:rPr lang="en-US" sz="1900" b="1" smtClean="0">
                <a:latin typeface="Arial" charset="0"/>
              </a:rPr>
              <a:t> </a:t>
            </a:r>
            <a:r>
              <a:rPr lang="en-US" sz="1900" smtClean="0">
                <a:latin typeface="Arial" charset="0"/>
              </a:rPr>
              <a:t>If the chemical composition of a system does not change with time, that is, no chemical reactions occur.</a:t>
            </a:r>
          </a:p>
        </p:txBody>
      </p:sp>
      <p:pic>
        <p:nvPicPr>
          <p:cNvPr id="2253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5450" y="228600"/>
            <a:ext cx="3333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790950"/>
            <a:ext cx="32861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DA1761-9140-4AA4-9FB3-A1B190FE412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1148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The State Postulate</a:t>
            </a:r>
            <a:endParaRPr lang="en-US" sz="2800" b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4495800" cy="5715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400" smtClean="0">
                <a:latin typeface="Arial" charset="0"/>
              </a:rPr>
              <a:t>The number of properties required to fix the state of a system is given by the </a:t>
            </a:r>
            <a:r>
              <a:rPr lang="en-US" sz="2400" b="1" smtClean="0">
                <a:solidFill>
                  <a:srgbClr val="CC00CC"/>
                </a:solidFill>
                <a:latin typeface="Arial" charset="0"/>
              </a:rPr>
              <a:t>state postulate</a:t>
            </a:r>
            <a:r>
              <a:rPr lang="en-US" sz="2400" smtClean="0">
                <a:solidFill>
                  <a:srgbClr val="CC00CC"/>
                </a:solidFill>
                <a:latin typeface="Arial" charset="0"/>
              </a:rPr>
              <a:t>: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i="1" smtClean="0">
                <a:solidFill>
                  <a:srgbClr val="0000FF"/>
                </a:solidFill>
                <a:latin typeface="Arial" charset="0"/>
              </a:rPr>
              <a:t>The state of a simple compressible system is completely specified by two independent, intensive properties.</a:t>
            </a:r>
          </a:p>
          <a:p>
            <a:pPr eaLnBrk="1" hangingPunct="1">
              <a:lnSpc>
                <a:spcPct val="95000"/>
              </a:lnSpc>
            </a:pPr>
            <a:r>
              <a:rPr lang="en-US" sz="2400" b="1" smtClean="0">
                <a:solidFill>
                  <a:srgbClr val="CC00CC"/>
                </a:solidFill>
                <a:latin typeface="Arial" charset="0"/>
              </a:rPr>
              <a:t>Simple compressible system:</a:t>
            </a:r>
            <a:r>
              <a:rPr lang="en-US" sz="2400" b="1" smtClean="0">
                <a:latin typeface="Arial" charset="0"/>
              </a:rPr>
              <a:t> </a:t>
            </a:r>
            <a:r>
              <a:rPr lang="en-US" sz="2400" smtClean="0">
                <a:latin typeface="Arial" charset="0"/>
              </a:rPr>
              <a:t>If a system involves no electrical, magnetic, gravitational, motion, and surface tension effects.</a:t>
            </a:r>
          </a:p>
        </p:txBody>
      </p:sp>
      <p:pic>
        <p:nvPicPr>
          <p:cNvPr id="2355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003300"/>
            <a:ext cx="28956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81625"/>
            <a:ext cx="4352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E05ECF-BC56-4697-9588-1930EE25AC4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953000" cy="6096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PROCESSES AND CYCLES</a:t>
            </a:r>
            <a:endParaRPr lang="en-US" sz="2800" b="0" smtClean="0">
              <a:solidFill>
                <a:srgbClr val="C00000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106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Process</a:t>
            </a: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1800" smtClean="0">
                <a:latin typeface="Arial" charset="0"/>
              </a:rPr>
              <a:t> Any change that a system undergoes from one equilibrium state to another.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Path</a:t>
            </a: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1800" smtClean="0">
                <a:latin typeface="Arial" charset="0"/>
              </a:rPr>
              <a:t> The series of states through which a system passes during a process.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1800" smtClean="0">
                <a:solidFill>
                  <a:srgbClr val="0000FF"/>
                </a:solidFill>
                <a:latin typeface="Arial" charset="0"/>
              </a:rPr>
              <a:t>To describe a process completely, one should specify the initial and final states, as well as the path it follows, and the interactions with the surroundings.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Quasistatic or quasi-equilibrium process:</a:t>
            </a:r>
            <a:r>
              <a:rPr lang="en-US" sz="1800" smtClean="0">
                <a:latin typeface="Arial" charset="0"/>
              </a:rPr>
              <a:t> When a process proceeds in such a manner that the system remains infinitesimally close to an equilibrium state at all times.</a:t>
            </a: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19425"/>
            <a:ext cx="34766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438" y="2743200"/>
            <a:ext cx="32813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F7AC6D-7C67-4D61-8C44-21BC5D9FC09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44196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Process diagrams plotted by employing thermodynamic properties as coordinates are very useful in visualizing the processes.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Some common properties that are used as coordinates are temperature </a:t>
            </a:r>
            <a:r>
              <a:rPr lang="en-US" sz="1800" i="1" smtClean="0">
                <a:latin typeface="Arial" charset="0"/>
              </a:rPr>
              <a:t>T</a:t>
            </a:r>
            <a:r>
              <a:rPr lang="en-US" sz="1800" smtClean="0">
                <a:latin typeface="Arial" charset="0"/>
              </a:rPr>
              <a:t>, pressure </a:t>
            </a:r>
            <a:r>
              <a:rPr lang="en-US" sz="1800" i="1" smtClean="0">
                <a:latin typeface="Arial" charset="0"/>
              </a:rPr>
              <a:t>P</a:t>
            </a:r>
            <a:r>
              <a:rPr lang="en-US" sz="1800" smtClean="0">
                <a:latin typeface="Arial" charset="0"/>
              </a:rPr>
              <a:t>, and volume </a:t>
            </a:r>
            <a:r>
              <a:rPr lang="en-US" sz="1800" i="1" smtClean="0">
                <a:latin typeface="Arial" charset="0"/>
              </a:rPr>
              <a:t>V </a:t>
            </a:r>
            <a:r>
              <a:rPr lang="en-US" sz="1800" smtClean="0">
                <a:latin typeface="Arial" charset="0"/>
              </a:rPr>
              <a:t>(or specific volume </a:t>
            </a:r>
            <a:r>
              <a:rPr lang="en-US" sz="1800" i="1" smtClean="0">
                <a:latin typeface="Arial" charset="0"/>
              </a:rPr>
              <a:t>v</a:t>
            </a:r>
            <a:r>
              <a:rPr lang="en-US" sz="1800" smtClean="0">
                <a:latin typeface="Arial" charset="0"/>
              </a:rPr>
              <a:t>).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The prefix </a:t>
            </a:r>
            <a:r>
              <a:rPr lang="en-US" sz="1800" i="1" smtClean="0">
                <a:solidFill>
                  <a:srgbClr val="CC00CC"/>
                </a:solidFill>
                <a:latin typeface="Arial" charset="0"/>
              </a:rPr>
              <a:t>iso</a:t>
            </a: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-</a:t>
            </a:r>
            <a:r>
              <a:rPr lang="en-US" sz="1800" smtClean="0">
                <a:latin typeface="Arial" charset="0"/>
              </a:rPr>
              <a:t> is often used to designate a process for which a particularproperty remains constant.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Isothermal process</a:t>
            </a: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1800" smtClean="0">
                <a:latin typeface="Arial" charset="0"/>
              </a:rPr>
              <a:t> A process during which the temperature </a:t>
            </a:r>
            <a:r>
              <a:rPr lang="en-US" sz="1800" i="1" smtClean="0">
                <a:latin typeface="Arial" charset="0"/>
              </a:rPr>
              <a:t>T </a:t>
            </a:r>
            <a:r>
              <a:rPr lang="en-US" sz="1800" smtClean="0">
                <a:latin typeface="Arial" charset="0"/>
              </a:rPr>
              <a:t>remains constant.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Isobaric process</a:t>
            </a: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1800" b="1" smtClean="0">
                <a:latin typeface="Arial" charset="0"/>
              </a:rPr>
              <a:t> </a:t>
            </a:r>
            <a:r>
              <a:rPr lang="en-US" sz="1800" smtClean="0">
                <a:latin typeface="Arial" charset="0"/>
              </a:rPr>
              <a:t>A process during which the pressure </a:t>
            </a:r>
            <a:r>
              <a:rPr lang="en-US" sz="1800" i="1" smtClean="0">
                <a:latin typeface="Arial" charset="0"/>
              </a:rPr>
              <a:t>P </a:t>
            </a:r>
            <a:r>
              <a:rPr lang="en-US" sz="1800" smtClean="0">
                <a:latin typeface="Arial" charset="0"/>
              </a:rPr>
              <a:t>remains constant.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Isochoric (or isometric) process</a:t>
            </a: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 </a:t>
            </a:r>
            <a:r>
              <a:rPr lang="en-US" sz="1800" smtClean="0">
                <a:latin typeface="Arial" charset="0"/>
              </a:rPr>
              <a:t>A process during which the specific volume </a:t>
            </a:r>
            <a:r>
              <a:rPr lang="en-US" sz="1800" i="1" smtClean="0">
                <a:latin typeface="Arial" charset="0"/>
              </a:rPr>
              <a:t>v </a:t>
            </a:r>
            <a:r>
              <a:rPr lang="en-US" sz="1800" smtClean="0">
                <a:latin typeface="Arial" charset="0"/>
              </a:rPr>
              <a:t>remains constant.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Cycle</a:t>
            </a: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1800" smtClean="0">
                <a:latin typeface="Arial" charset="0"/>
              </a:rPr>
              <a:t> A process during which the initial and final states are identical.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5350" y="200025"/>
            <a:ext cx="41338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7AE14A-4475-4C2A-9826-494774CF18E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8006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The Steady-Flow Process</a:t>
            </a:r>
            <a:endParaRPr lang="en-US" sz="2800" b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4267200" cy="5791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800" smtClean="0">
                <a:latin typeface="Arial" charset="0"/>
              </a:rPr>
              <a:t>The term </a:t>
            </a:r>
            <a:r>
              <a:rPr lang="en-US" sz="1800" i="1" smtClean="0">
                <a:solidFill>
                  <a:srgbClr val="CC00CC"/>
                </a:solidFill>
                <a:latin typeface="Arial" charset="0"/>
              </a:rPr>
              <a:t>steady</a:t>
            </a:r>
            <a:r>
              <a:rPr lang="en-US" sz="1800" i="1" smtClean="0">
                <a:latin typeface="Arial" charset="0"/>
              </a:rPr>
              <a:t> </a:t>
            </a:r>
            <a:r>
              <a:rPr lang="en-US" sz="1800" smtClean="0">
                <a:latin typeface="Arial" charset="0"/>
              </a:rPr>
              <a:t>implies </a:t>
            </a:r>
            <a:r>
              <a:rPr lang="en-US" sz="1800" i="1" smtClean="0">
                <a:solidFill>
                  <a:srgbClr val="CC00CC"/>
                </a:solidFill>
                <a:latin typeface="Arial" charset="0"/>
              </a:rPr>
              <a:t>no change with time</a:t>
            </a:r>
            <a:r>
              <a:rPr lang="en-US" sz="1800" smtClean="0">
                <a:latin typeface="Arial" charset="0"/>
              </a:rPr>
              <a:t>. The opposite of steady is </a:t>
            </a:r>
            <a:r>
              <a:rPr lang="en-US" sz="1800" i="1" smtClean="0">
                <a:solidFill>
                  <a:srgbClr val="CC00CC"/>
                </a:solidFill>
                <a:latin typeface="Arial" charset="0"/>
              </a:rPr>
              <a:t>unsteady</a:t>
            </a:r>
            <a:r>
              <a:rPr lang="en-US" sz="1800" i="1" smtClean="0">
                <a:latin typeface="Arial" charset="0"/>
              </a:rPr>
              <a:t>, </a:t>
            </a:r>
            <a:r>
              <a:rPr lang="en-US" sz="1800" smtClean="0">
                <a:latin typeface="Arial" charset="0"/>
              </a:rPr>
              <a:t>or </a:t>
            </a:r>
            <a:r>
              <a:rPr lang="en-US" sz="1800" i="1" smtClean="0">
                <a:solidFill>
                  <a:srgbClr val="CC00CC"/>
                </a:solidFill>
                <a:latin typeface="Arial" charset="0"/>
              </a:rPr>
              <a:t>transient</a:t>
            </a:r>
            <a:r>
              <a:rPr lang="en-US" sz="1800" smtClean="0">
                <a:latin typeface="Arial" charset="0"/>
              </a:rPr>
              <a:t>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800" smtClean="0">
                <a:latin typeface="Arial" charset="0"/>
              </a:rPr>
              <a:t>A large number of engineering devices operate for long periods of time under the same conditions, and they are classified as </a:t>
            </a:r>
            <a:r>
              <a:rPr lang="en-US" sz="1800" i="1" smtClean="0">
                <a:solidFill>
                  <a:srgbClr val="CC00CC"/>
                </a:solidFill>
                <a:latin typeface="Arial" charset="0"/>
              </a:rPr>
              <a:t>steady-flow devices</a:t>
            </a:r>
            <a:r>
              <a:rPr lang="en-US" sz="1800" smtClean="0">
                <a:latin typeface="Arial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800" b="1" smtClean="0">
                <a:solidFill>
                  <a:srgbClr val="CC00CC"/>
                </a:solidFill>
                <a:latin typeface="Arial" charset="0"/>
              </a:rPr>
              <a:t>Steady-flow process</a:t>
            </a: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1800" smtClean="0">
                <a:latin typeface="Arial" charset="0"/>
              </a:rPr>
              <a:t> A process during which a fluid flows through a control volume steadily.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800" smtClean="0">
                <a:latin typeface="Arial" charset="0"/>
              </a:rPr>
              <a:t>Steady-flow conditions can be closely approximated by devices that are intended for continuous operation such as </a:t>
            </a:r>
            <a:r>
              <a:rPr lang="en-US" sz="1800" smtClean="0">
                <a:solidFill>
                  <a:srgbClr val="0000FF"/>
                </a:solidFill>
                <a:latin typeface="Arial" charset="0"/>
              </a:rPr>
              <a:t>turbines, pumps, boilers, condensers, and heat exchangers or power plants or refrigeration systems.</a:t>
            </a:r>
          </a:p>
        </p:txBody>
      </p:sp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36538"/>
            <a:ext cx="390525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0FB98E-792B-475A-BCE5-E1CD7B77AFEA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3025"/>
            <a:ext cx="47529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6D2B4E-07BC-43AB-880C-AA689FC64F9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324600" cy="10668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TEMPERATURE AND THE ZEROTH LAW OF THERMODYNAMICS</a:t>
            </a:r>
            <a:endParaRPr lang="en-US" sz="2800" b="0" smtClean="0">
              <a:solidFill>
                <a:srgbClr val="C00000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3657600" cy="4876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The zeroth law of thermodynamics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If two bodies are in thermal equilibrium with a third body, they are also in thermal equilibrium with each other.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Arial" charset="0"/>
              </a:rPr>
              <a:t>By replacing the third body with a thermometer, the zeroth law can be restated as </a:t>
            </a:r>
            <a:r>
              <a:rPr lang="en-US" sz="2000" i="1" smtClean="0">
                <a:solidFill>
                  <a:srgbClr val="0000FF"/>
                </a:solidFill>
                <a:latin typeface="Arial" charset="0"/>
              </a:rPr>
              <a:t>two bodies are in </a:t>
            </a:r>
            <a:r>
              <a:rPr lang="en-US" sz="2000" i="1" smtClean="0">
                <a:solidFill>
                  <a:srgbClr val="D60093"/>
                </a:solidFill>
                <a:latin typeface="Arial" charset="0"/>
              </a:rPr>
              <a:t>thermal equilibrium </a:t>
            </a:r>
            <a:r>
              <a:rPr lang="en-US" sz="2000" i="1" smtClean="0">
                <a:solidFill>
                  <a:srgbClr val="0000FF"/>
                </a:solidFill>
                <a:latin typeface="Arial" charset="0"/>
              </a:rPr>
              <a:t>if both have the same temperature reading even if they are not in contact</a:t>
            </a:r>
            <a:r>
              <a:rPr lang="en-US" sz="2000" smtClean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4467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F7D7D3-053D-4C4B-AAFE-B859E2B7E5F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3434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Temperature Scales</a:t>
            </a:r>
            <a:endParaRPr lang="en-US" sz="2800" b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7924800" cy="5867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Arial" charset="0"/>
              </a:rPr>
              <a:t>All temperature scales are based on some easily reproducible states such as the freezing and boiling points of water: the </a:t>
            </a:r>
            <a:r>
              <a:rPr lang="en-US" sz="2000" i="1" smtClean="0">
                <a:latin typeface="Arial" charset="0"/>
              </a:rPr>
              <a:t>ice point </a:t>
            </a:r>
            <a:r>
              <a:rPr lang="en-US" sz="2000" smtClean="0">
                <a:latin typeface="Arial" charset="0"/>
              </a:rPr>
              <a:t>and the </a:t>
            </a:r>
            <a:r>
              <a:rPr lang="en-US" sz="2000" i="1" smtClean="0">
                <a:latin typeface="Arial" charset="0"/>
              </a:rPr>
              <a:t>steam point.</a:t>
            </a:r>
            <a:r>
              <a:rPr lang="en-US" sz="2000" smtClean="0">
                <a:latin typeface="Arial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Ice point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A mixture of ice and water that is in equilibrium with air saturated with vapor at 1 atm pressure (0°C or 32°F).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Steam point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A mixture of liquid water and water vapor (with no air) in equilibrium at 1 atm pressure (100°C or 212°F).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Celsius scale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b="1" smtClean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in SI unit system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Fahrenheit scale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in English unit system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Thermodynamic temperature scale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A temperature scale that is independent of the properties of any substance.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Kelvin scale</a:t>
            </a:r>
            <a:r>
              <a:rPr lang="en-US" sz="2000" smtClean="0">
                <a:latin typeface="Arial" charset="0"/>
              </a:rPr>
              <a:t> (SI) </a:t>
            </a: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Rankine scale</a:t>
            </a:r>
            <a:r>
              <a:rPr lang="en-US" sz="2000" smtClean="0">
                <a:latin typeface="Arial" charset="0"/>
              </a:rPr>
              <a:t> (E)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Arial" charset="0"/>
              </a:rPr>
              <a:t>A temperature scale nearly identical to the Kelvin scale is the </a:t>
            </a: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ideal-gas temperature scale</a:t>
            </a:r>
            <a:r>
              <a:rPr lang="en-US" sz="2000" smtClean="0">
                <a:latin typeface="Arial" charset="0"/>
              </a:rPr>
              <a:t>. The temperatures on this scale are measured using a </a:t>
            </a:r>
            <a:r>
              <a:rPr lang="en-US" sz="2000" smtClean="0">
                <a:solidFill>
                  <a:srgbClr val="0000FF"/>
                </a:solidFill>
                <a:latin typeface="Arial" charset="0"/>
              </a:rPr>
              <a:t>constant-volume gas thermometer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1EEAF0-BAD8-4E2E-8CCE-8BA889D22F81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03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319213"/>
            <a:ext cx="41243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762C45-31E0-4126-8A13-92460802E1F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248400" cy="6096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THERMODYNAMICS AND ENERGY</a:t>
            </a:r>
            <a:endParaRPr lang="en-US" sz="2800" b="0" smtClean="0">
              <a:solidFill>
                <a:srgbClr val="C0000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257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Thermodynamics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The science of </a:t>
            </a:r>
            <a:r>
              <a:rPr lang="en-US" sz="2000" i="1" smtClean="0">
                <a:latin typeface="Arial" charset="0"/>
              </a:rPr>
              <a:t>energy.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Energy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The ability to cause changes.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The name </a:t>
            </a:r>
            <a:r>
              <a:rPr lang="en-US" sz="2000" i="1" smtClean="0">
                <a:solidFill>
                  <a:srgbClr val="CC00CC"/>
                </a:solidFill>
                <a:latin typeface="Arial" charset="0"/>
              </a:rPr>
              <a:t>thermodynamics</a:t>
            </a:r>
            <a:r>
              <a:rPr lang="en-US" sz="2000" i="1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stems from the Greek words </a:t>
            </a:r>
            <a:r>
              <a:rPr lang="en-US" sz="2000" i="1" smtClean="0">
                <a:solidFill>
                  <a:srgbClr val="0000FF"/>
                </a:solidFill>
                <a:latin typeface="Arial" charset="0"/>
              </a:rPr>
              <a:t>therme</a:t>
            </a:r>
            <a:r>
              <a:rPr lang="en-US" sz="2000" i="1" smtClean="0">
                <a:solidFill>
                  <a:srgbClr val="CC00CC"/>
                </a:solidFill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(heat) and </a:t>
            </a:r>
            <a:r>
              <a:rPr lang="en-US" sz="2000" i="1" smtClean="0">
                <a:solidFill>
                  <a:srgbClr val="0000FF"/>
                </a:solidFill>
                <a:latin typeface="Arial" charset="0"/>
              </a:rPr>
              <a:t>dynamis</a:t>
            </a:r>
            <a:r>
              <a:rPr lang="en-US" sz="2000" i="1" smtClean="0">
                <a:solidFill>
                  <a:srgbClr val="CC00CC"/>
                </a:solidFill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(power).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Conservation of energy principle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During an interaction, energy can change from one form to another but the total amount of energy remains constant.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Energy cannot be created or destroyed.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The first law of thermodynamics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An expression of the conservation of energy principle.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The first law asserts that </a:t>
            </a:r>
            <a:r>
              <a:rPr lang="en-US" sz="2000" i="1" smtClean="0">
                <a:latin typeface="Arial" charset="0"/>
              </a:rPr>
              <a:t>energy </a:t>
            </a:r>
            <a:r>
              <a:rPr lang="en-US" sz="2000" smtClean="0">
                <a:latin typeface="Arial" charset="0"/>
              </a:rPr>
              <a:t>is a thermodynamic property.</a:t>
            </a:r>
          </a:p>
        </p:txBody>
      </p:sp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047750"/>
            <a:ext cx="33147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2E4129-74D6-4D2B-A94F-CB65A02CA0B6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1747" name="Picture 8" descr="cen84959_01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76200"/>
            <a:ext cx="29749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2425"/>
            <a:ext cx="3054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828675"/>
            <a:ext cx="30051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75" y="1270000"/>
            <a:ext cx="2981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4114800" y="381000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3333FF"/>
                </a:solidFill>
              </a:rPr>
              <a:t>Comparison of temperature scales.</a:t>
            </a:r>
          </a:p>
        </p:txBody>
      </p:sp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228600" y="5181600"/>
            <a:ext cx="8153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n-US"/>
              <a:t>The reference temperature in the original Kelvin scale was the </a:t>
            </a:r>
            <a:r>
              <a:rPr lang="en-US" b="1" i="1">
                <a:solidFill>
                  <a:srgbClr val="CC00CC"/>
                </a:solidFill>
              </a:rPr>
              <a:t>ice point</a:t>
            </a:r>
            <a:r>
              <a:rPr lang="en-US" b="1"/>
              <a:t>,</a:t>
            </a:r>
            <a:r>
              <a:rPr lang="en-US"/>
              <a:t> 273.15 K, which is the temperature at which water freezes (or ice melts).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Char char="•"/>
            </a:pPr>
            <a:r>
              <a:rPr lang="en-US"/>
              <a:t>The reference point was changed to a much more precisely reproducible point, the </a:t>
            </a:r>
            <a:r>
              <a:rPr lang="en-US" b="1" i="1">
                <a:solidFill>
                  <a:srgbClr val="CC00CC"/>
                </a:solidFill>
              </a:rPr>
              <a:t>triple point</a:t>
            </a:r>
            <a:r>
              <a:rPr lang="en-US" i="1">
                <a:solidFill>
                  <a:srgbClr val="CC00CC"/>
                </a:solidFill>
              </a:rPr>
              <a:t> </a:t>
            </a:r>
            <a:r>
              <a:rPr lang="en-US"/>
              <a:t>of water (the state at which all three phases of water coexist in equilibrium), which is assigned the value 273.16 K.</a:t>
            </a:r>
          </a:p>
        </p:txBody>
      </p:sp>
      <p:pic>
        <p:nvPicPr>
          <p:cNvPr id="3175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225" y="2233613"/>
            <a:ext cx="22891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9"/>
          <p:cNvSpPr>
            <a:spLocks noChangeArrowheads="1"/>
          </p:cNvSpPr>
          <p:nvPr/>
        </p:nvSpPr>
        <p:spPr bwMode="auto">
          <a:xfrm>
            <a:off x="3886200" y="3505200"/>
            <a:ext cx="1676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Comparison of magnitudes of various temperature units.</a:t>
            </a:r>
          </a:p>
        </p:txBody>
      </p:sp>
      <p:pic>
        <p:nvPicPr>
          <p:cNvPr id="3175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429000"/>
            <a:ext cx="3705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A56B2A-7B00-4094-979F-886E85E6E51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04800" y="228600"/>
            <a:ext cx="8305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1">
                <a:solidFill>
                  <a:srgbClr val="FF3300"/>
                </a:solidFill>
              </a:rPr>
              <a:t>The International Temperature</a:t>
            </a:r>
            <a:r>
              <a:rPr lang="tr-TR" sz="2500" b="1">
                <a:solidFill>
                  <a:srgbClr val="FF3300"/>
                </a:solidFill>
              </a:rPr>
              <a:t> </a:t>
            </a:r>
            <a:r>
              <a:rPr lang="en-US" sz="2500" b="1">
                <a:solidFill>
                  <a:srgbClr val="FF3300"/>
                </a:solidFill>
              </a:rPr>
              <a:t>Scale of 1990 (ITS-90)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04800" y="762000"/>
            <a:ext cx="83058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The </a:t>
            </a:r>
            <a:r>
              <a:rPr lang="en-US" i="1"/>
              <a:t>International Temperature Scale of 1990 </a:t>
            </a:r>
            <a:r>
              <a:rPr lang="en-US"/>
              <a:t>supersedes the International</a:t>
            </a:r>
            <a:r>
              <a:rPr lang="tr-TR"/>
              <a:t> </a:t>
            </a:r>
            <a:r>
              <a:rPr lang="en-US"/>
              <a:t>Practical Temperature Scale of 1968 (</a:t>
            </a:r>
            <a:r>
              <a:rPr lang="en-US" b="1">
                <a:solidFill>
                  <a:srgbClr val="CC00CC"/>
                </a:solidFill>
              </a:rPr>
              <a:t>IPTS-68</a:t>
            </a:r>
            <a:r>
              <a:rPr lang="en-US"/>
              <a:t>), 1948 (</a:t>
            </a:r>
            <a:r>
              <a:rPr lang="en-US" b="1">
                <a:solidFill>
                  <a:srgbClr val="CC00CC"/>
                </a:solidFill>
              </a:rPr>
              <a:t>ITPS-48</a:t>
            </a:r>
            <a:r>
              <a:rPr lang="en-US"/>
              <a:t>), and</a:t>
            </a:r>
            <a:r>
              <a:rPr lang="tr-TR"/>
              <a:t> </a:t>
            </a:r>
            <a:r>
              <a:rPr lang="en-US"/>
              <a:t>1927 (</a:t>
            </a:r>
            <a:r>
              <a:rPr lang="en-US" b="1">
                <a:solidFill>
                  <a:srgbClr val="CC00CC"/>
                </a:solidFill>
              </a:rPr>
              <a:t>ITS-27</a:t>
            </a:r>
            <a:r>
              <a:rPr lang="en-US"/>
              <a:t>)</a:t>
            </a:r>
            <a:r>
              <a:rPr lang="tr-TR"/>
              <a:t>.</a:t>
            </a:r>
            <a:r>
              <a:rPr lang="en-US"/>
              <a:t> </a:t>
            </a:r>
            <a:endParaRPr lang="tr-TR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>
                <a:solidFill>
                  <a:srgbClr val="0000FF"/>
                </a:solidFill>
              </a:rPr>
              <a:t>The ITS-90 is similar to its predecessors</a:t>
            </a:r>
            <a:r>
              <a:rPr lang="tr-TR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except that it is more refined with updated values of fixed temperatures,</a:t>
            </a:r>
            <a:r>
              <a:rPr lang="tr-TR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has an extended range, and conforms more closely to the thermodynamic</a:t>
            </a:r>
            <a:r>
              <a:rPr lang="tr-TR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temperature scale. </a:t>
            </a:r>
            <a:endParaRPr lang="tr-TR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On this scale, the unit of thermodynamic temperature </a:t>
            </a:r>
            <a:r>
              <a:rPr lang="en-US" i="1"/>
              <a:t>T </a:t>
            </a:r>
            <a:r>
              <a:rPr lang="en-US"/>
              <a:t>is</a:t>
            </a:r>
            <a:r>
              <a:rPr lang="tr-TR"/>
              <a:t> </a:t>
            </a:r>
            <a:r>
              <a:rPr lang="en-US"/>
              <a:t>again the kelvin (K), defined as the fraction 1/273.16 of the thermodynamic</a:t>
            </a:r>
            <a:r>
              <a:rPr lang="tr-TR"/>
              <a:t> </a:t>
            </a:r>
            <a:r>
              <a:rPr lang="en-US"/>
              <a:t>temperature of the triple point of water, which is sole defining fixed point of</a:t>
            </a:r>
            <a:r>
              <a:rPr lang="tr-TR"/>
              <a:t> </a:t>
            </a:r>
            <a:r>
              <a:rPr lang="en-US"/>
              <a:t>both the ITS-90 and the Kelvin scale and is the most important thermometric</a:t>
            </a:r>
            <a:r>
              <a:rPr lang="tr-TR"/>
              <a:t> </a:t>
            </a:r>
            <a:r>
              <a:rPr lang="en-US"/>
              <a:t>fixed point used in the calibration of thermometers to ITS-90.</a:t>
            </a:r>
            <a:r>
              <a:rPr lang="tr-TR"/>
              <a:t> </a:t>
            </a:r>
            <a:r>
              <a:rPr lang="en-US"/>
              <a:t>The unit of Celsius temperature is the degree Celsius (°C)</a:t>
            </a:r>
            <a:r>
              <a:rPr lang="tr-TR"/>
              <a:t>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>
                <a:solidFill>
                  <a:srgbClr val="0000FF"/>
                </a:solidFill>
              </a:rPr>
              <a:t>The ice point remains the</a:t>
            </a:r>
            <a:r>
              <a:rPr lang="tr-TR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same at 0°C (273.15</a:t>
            </a:r>
            <a:r>
              <a:rPr lang="tr-TR">
                <a:solidFill>
                  <a:srgbClr val="0000FF"/>
                </a:solidFill>
              </a:rPr>
              <a:t> K</a:t>
            </a:r>
            <a:r>
              <a:rPr lang="en-US">
                <a:solidFill>
                  <a:srgbClr val="0000FF"/>
                </a:solidFill>
              </a:rPr>
              <a:t>) in both ITS-90 and ITPS-68, but the steam point is</a:t>
            </a:r>
            <a:r>
              <a:rPr lang="tr-TR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99.975°C in ITS-90 whereas it was</a:t>
            </a:r>
            <a:r>
              <a:rPr lang="tr-TR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100.000°C in IPTS-68.</a:t>
            </a:r>
            <a:r>
              <a:rPr lang="en-US"/>
              <a:t> </a:t>
            </a:r>
            <a:endParaRPr lang="tr-TR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The change is due to precise measurements made by</a:t>
            </a:r>
            <a:r>
              <a:rPr lang="tr-TR"/>
              <a:t> </a:t>
            </a:r>
            <a:r>
              <a:rPr lang="en-US"/>
              <a:t>gas thermometry by paying particular attention to the effect of sorption (the</a:t>
            </a:r>
            <a:r>
              <a:rPr lang="tr-TR"/>
              <a:t> </a:t>
            </a:r>
            <a:r>
              <a:rPr lang="en-US"/>
              <a:t>impurities in a gas absorbed by the walls of the bulb at the reference temperature</a:t>
            </a:r>
            <a:r>
              <a:rPr lang="tr-TR"/>
              <a:t> </a:t>
            </a:r>
            <a:r>
              <a:rPr lang="en-US"/>
              <a:t>being desorbed at higher temperatures, causing the measured gas</a:t>
            </a:r>
            <a:r>
              <a:rPr lang="tr-TR"/>
              <a:t> </a:t>
            </a:r>
            <a:r>
              <a:rPr lang="en-US"/>
              <a:t>pressure to increase).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641A9C-781E-4E89-A6AC-93247914957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2286000" cy="6096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PRESSURE</a:t>
            </a:r>
            <a:endParaRPr lang="en-US" sz="2800" b="0" smtClean="0">
              <a:solidFill>
                <a:srgbClr val="C00000"/>
              </a:solidFill>
            </a:endParaRPr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1820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537527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3200400" y="5410200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Some basic pressure gages.</a:t>
            </a:r>
          </a:p>
        </p:txBody>
      </p:sp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381000" y="854075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CC00CC"/>
                </a:solidFill>
              </a:rPr>
              <a:t>Pressure</a:t>
            </a:r>
            <a:r>
              <a:rPr lang="en-US" sz="2200">
                <a:solidFill>
                  <a:srgbClr val="CC00CC"/>
                </a:solidFill>
              </a:rPr>
              <a:t>:</a:t>
            </a:r>
            <a:r>
              <a:rPr lang="en-US" sz="2200"/>
              <a:t> A normal force exerted by a fluid per unit area</a:t>
            </a:r>
          </a:p>
        </p:txBody>
      </p:sp>
      <p:pic>
        <p:nvPicPr>
          <p:cNvPr id="3380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28600"/>
            <a:ext cx="34004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10000"/>
            <a:ext cx="30480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B2CFE8-D1A9-4A39-B4EC-80C727C82762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2876550"/>
            <a:ext cx="66103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458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Absolute pressure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The actual pressure at a given position. It is measured relative to absolute vacuum (i.e., absolute zero pressure).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Gage pressure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The difference between the absolute pressure and the local atmospheric pressure. Most pressure-measuring devices are calibrated to read zero in the atmosphere, and so they indicate gage pressure.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Vacuum pressures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Pressures below atmospheric pressure.</a:t>
            </a:r>
            <a:endParaRPr lang="en-US" sz="2000" b="1" smtClean="0">
              <a:latin typeface="Arial" charset="0"/>
            </a:endParaRPr>
          </a:p>
        </p:txBody>
      </p:sp>
      <p:sp>
        <p:nvSpPr>
          <p:cNvPr id="34821" name="Rectangle 12"/>
          <p:cNvSpPr>
            <a:spLocks noChangeArrowheads="1"/>
          </p:cNvSpPr>
          <p:nvPr/>
        </p:nvSpPr>
        <p:spPr bwMode="auto">
          <a:xfrm>
            <a:off x="228600" y="2633663"/>
            <a:ext cx="19812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en-US"/>
              <a:t>Throughout this text, the pressure </a:t>
            </a:r>
            <a:r>
              <a:rPr lang="en-US" b="1" i="1">
                <a:solidFill>
                  <a:srgbClr val="3333FF"/>
                </a:solidFill>
              </a:rPr>
              <a:t>P</a:t>
            </a:r>
            <a:r>
              <a:rPr lang="en-US" i="1">
                <a:solidFill>
                  <a:srgbClr val="3333FF"/>
                </a:solidFill>
              </a:rPr>
              <a:t> </a:t>
            </a:r>
            <a:r>
              <a:rPr lang="en-US"/>
              <a:t>will denote </a:t>
            </a:r>
            <a:r>
              <a:rPr lang="en-US" b="1" i="1">
                <a:solidFill>
                  <a:srgbClr val="3333FF"/>
                </a:solidFill>
              </a:rPr>
              <a:t>absolute pressure</a:t>
            </a:r>
            <a:r>
              <a:rPr lang="en-US" i="1"/>
              <a:t> </a:t>
            </a:r>
            <a:r>
              <a:rPr lang="en-US"/>
              <a:t>unless specified otherwise.</a:t>
            </a:r>
          </a:p>
        </p:txBody>
      </p:sp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25" y="3003550"/>
            <a:ext cx="2314575" cy="8826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8A4066-2C98-4CCF-B605-48A09B7ADE5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858000" cy="609600"/>
          </a:xfrm>
        </p:spPr>
        <p:txBody>
          <a:bodyPr/>
          <a:lstStyle/>
          <a:p>
            <a:pPr eaLnBrk="1" hangingPunct="1"/>
            <a:r>
              <a:rPr lang="en-US" sz="2400" smtClean="0"/>
              <a:t>Variation of Pressure with Depth</a:t>
            </a:r>
            <a:endParaRPr lang="en-US" sz="2400" b="0" smtClean="0"/>
          </a:p>
        </p:txBody>
      </p:sp>
      <p:pic>
        <p:nvPicPr>
          <p:cNvPr id="3584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40417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43132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449388"/>
            <a:ext cx="34988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16"/>
          <p:cNvSpPr>
            <a:spLocks noChangeArrowheads="1"/>
          </p:cNvSpPr>
          <p:nvPr/>
        </p:nvSpPr>
        <p:spPr bwMode="auto">
          <a:xfrm>
            <a:off x="5029200" y="7620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When the variation of density with elevation is known</a:t>
            </a:r>
          </a:p>
        </p:txBody>
      </p:sp>
      <p:pic>
        <p:nvPicPr>
          <p:cNvPr id="3584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6350" y="2514600"/>
            <a:ext cx="31432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133600"/>
            <a:ext cx="35337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D903B5-2CB8-4AD4-AF22-A3B624405CED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814388"/>
            <a:ext cx="42195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838200"/>
            <a:ext cx="3819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20C6B-C233-43B3-8DE1-D9B623272CB4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876300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67742D-670F-4E64-9A62-DECA67788601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891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584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12"/>
          <p:cNvSpPr>
            <a:spLocks noChangeArrowheads="1"/>
          </p:cNvSpPr>
          <p:nvPr/>
        </p:nvSpPr>
        <p:spPr bwMode="auto">
          <a:xfrm>
            <a:off x="304800" y="2286000"/>
            <a:ext cx="3352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area ratio </a:t>
            </a:r>
            <a:r>
              <a:rPr lang="en-US" sz="2000" i="1"/>
              <a:t>A</a:t>
            </a:r>
            <a:r>
              <a:rPr lang="en-US" sz="2000" baseline="-25000"/>
              <a:t>2</a:t>
            </a:r>
            <a:r>
              <a:rPr lang="en-US" sz="2000"/>
              <a:t>/</a:t>
            </a:r>
            <a:r>
              <a:rPr lang="en-US" sz="2000" i="1"/>
              <a:t>A</a:t>
            </a:r>
            <a:r>
              <a:rPr lang="en-US" sz="2000" baseline="-25000"/>
              <a:t>1</a:t>
            </a:r>
            <a:r>
              <a:rPr lang="en-US" sz="2000"/>
              <a:t> is called the </a:t>
            </a:r>
            <a:r>
              <a:rPr lang="en-US" sz="2000" i="1">
                <a:solidFill>
                  <a:srgbClr val="CC00CC"/>
                </a:solidFill>
              </a:rPr>
              <a:t>ideal mechanical advantage</a:t>
            </a:r>
            <a:r>
              <a:rPr lang="en-US" sz="2000" i="1"/>
              <a:t> </a:t>
            </a:r>
            <a:r>
              <a:rPr lang="en-US" sz="2000"/>
              <a:t>of the hydraulic lift.</a:t>
            </a:r>
          </a:p>
        </p:txBody>
      </p:sp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157163"/>
            <a:ext cx="42291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152400" y="304800"/>
            <a:ext cx="4800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CC00CC"/>
                </a:solidFill>
              </a:rPr>
              <a:t>Pascal’s law</a:t>
            </a:r>
            <a:r>
              <a:rPr lang="en-US" sz="2200">
                <a:solidFill>
                  <a:srgbClr val="CC00CC"/>
                </a:solidFill>
              </a:rPr>
              <a:t>:</a:t>
            </a:r>
            <a:r>
              <a:rPr lang="en-US" sz="2000"/>
              <a:t> The pressure applied to a confined fluid increases the pressure throughout by the same amount.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6E1B6E-75CF-4B34-95DB-8B12439B6E0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781800" cy="6096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PRESSURE</a:t>
            </a:r>
            <a:r>
              <a:rPr lang="tr-TR" sz="2800" smtClean="0">
                <a:solidFill>
                  <a:srgbClr val="C00000"/>
                </a:solidFill>
              </a:rPr>
              <a:t> MEASUREMENT DEVICES</a:t>
            </a:r>
            <a:endParaRPr lang="en-US" sz="2800" b="0" smtClean="0">
              <a:solidFill>
                <a:srgbClr val="C00000"/>
              </a:solidFill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3962400" y="1524000"/>
            <a:ext cx="46482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  <a:buFontTx/>
              <a:buChar char="•"/>
            </a:pPr>
            <a:r>
              <a:rPr lang="en-US" sz="2000"/>
              <a:t>Atmospheric pressure is measured by a device called a </a:t>
            </a:r>
            <a:r>
              <a:rPr lang="en-US" sz="2000" b="1">
                <a:solidFill>
                  <a:srgbClr val="CC00CC"/>
                </a:solidFill>
              </a:rPr>
              <a:t>barometer</a:t>
            </a:r>
            <a:r>
              <a:rPr lang="en-US" sz="2000"/>
              <a:t>; thus, the atmospheric pressure is often referred to as the </a:t>
            </a:r>
            <a:r>
              <a:rPr lang="en-US" sz="2000" b="1" i="1">
                <a:solidFill>
                  <a:srgbClr val="CC00CC"/>
                </a:solidFill>
              </a:rPr>
              <a:t>barometric pressure</a:t>
            </a:r>
            <a:r>
              <a:rPr lang="en-US" sz="2000"/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  <a:buFontTx/>
              <a:buChar char="•"/>
            </a:pPr>
            <a:r>
              <a:rPr lang="en-US" sz="2000"/>
              <a:t>A frequently used pressure unit is the </a:t>
            </a:r>
            <a:r>
              <a:rPr lang="en-US" sz="2000" i="1">
                <a:solidFill>
                  <a:srgbClr val="CC00CC"/>
                </a:solidFill>
              </a:rPr>
              <a:t>standard atmosphere</a:t>
            </a:r>
            <a:r>
              <a:rPr lang="en-US" sz="2000"/>
              <a:t>, which is defined as the pressure produced by a column of mercury 760 mm in height at 0°C </a:t>
            </a:r>
            <a:r>
              <a:rPr lang="tr-TR" sz="2000"/>
              <a:t>  </a:t>
            </a:r>
            <a:r>
              <a:rPr lang="en-US" sz="2000"/>
              <a:t>(</a:t>
            </a:r>
            <a:r>
              <a:rPr lang="en-US" sz="2000" i="1">
                <a:sym typeface="Symbol" pitchFamily="18" charset="2"/>
              </a:rPr>
              <a:t></a:t>
            </a:r>
            <a:r>
              <a:rPr lang="en-US" sz="2000" baseline="-25000"/>
              <a:t>Hg</a:t>
            </a:r>
            <a:r>
              <a:rPr lang="en-US" sz="2000"/>
              <a:t> = 13,595 kg/m</a:t>
            </a:r>
            <a:r>
              <a:rPr lang="en-US" sz="2000" baseline="30000"/>
              <a:t>3</a:t>
            </a:r>
            <a:r>
              <a:rPr lang="en-US" sz="2000"/>
              <a:t>) under standard gravitational acceleration (</a:t>
            </a:r>
            <a:r>
              <a:rPr lang="en-US" sz="2000" i="1"/>
              <a:t>g = </a:t>
            </a:r>
            <a:r>
              <a:rPr lang="en-US" sz="2000"/>
              <a:t>9.807 m/s</a:t>
            </a:r>
            <a:r>
              <a:rPr lang="en-US" sz="2000" baseline="30000"/>
              <a:t>2</a:t>
            </a:r>
            <a:r>
              <a:rPr lang="en-US" sz="2000"/>
              <a:t>).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67200" y="9144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tr-TR" sz="2800" b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Barometer</a:t>
            </a:r>
            <a:endParaRPr lang="en-US" sz="28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994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85850"/>
            <a:ext cx="35337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943600"/>
            <a:ext cx="18684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79816A-62A1-4BAE-83CF-C41B957D6D08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0975"/>
            <a:ext cx="395287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010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C406E-FDCF-4303-9EDF-782A26F8E09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4953000" cy="60198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The second law of thermodynamics:</a:t>
            </a:r>
            <a:r>
              <a:rPr lang="en-US" sz="2000" smtClean="0">
                <a:latin typeface="Arial" charset="0"/>
              </a:rPr>
              <a:t> It asserts that energy has </a:t>
            </a:r>
            <a:r>
              <a:rPr lang="en-US" sz="2000" i="1" smtClean="0">
                <a:solidFill>
                  <a:srgbClr val="0000FF"/>
                </a:solidFill>
                <a:latin typeface="Arial" charset="0"/>
              </a:rPr>
              <a:t>quality</a:t>
            </a:r>
            <a:r>
              <a:rPr lang="en-US" sz="2000" i="1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as well as </a:t>
            </a:r>
            <a:r>
              <a:rPr lang="en-US" sz="2000" i="1" smtClean="0">
                <a:solidFill>
                  <a:srgbClr val="0000FF"/>
                </a:solidFill>
                <a:latin typeface="Arial" charset="0"/>
              </a:rPr>
              <a:t>quantity</a:t>
            </a:r>
            <a:r>
              <a:rPr lang="en-US" sz="2000" i="1" smtClean="0">
                <a:latin typeface="Arial" charset="0"/>
              </a:rPr>
              <a:t>, </a:t>
            </a:r>
            <a:r>
              <a:rPr lang="en-US" sz="2000" smtClean="0">
                <a:latin typeface="Arial" charset="0"/>
              </a:rPr>
              <a:t>and actual processes occur in the direction of decreasing quality of energy.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Classical thermodynamics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A </a:t>
            </a:r>
            <a:r>
              <a:rPr lang="en-US" sz="2000" smtClean="0">
                <a:solidFill>
                  <a:srgbClr val="0000FF"/>
                </a:solidFill>
                <a:latin typeface="Arial" charset="0"/>
              </a:rPr>
              <a:t>macroscopic approach</a:t>
            </a:r>
            <a:r>
              <a:rPr lang="en-US" sz="2000" smtClean="0">
                <a:latin typeface="Arial" charset="0"/>
              </a:rPr>
              <a:t> to the study of thermodynamics that does not require a knowledge of the behavior of individual particles. 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smtClean="0">
                <a:latin typeface="Arial" charset="0"/>
              </a:rPr>
              <a:t>It provides a direct and easy way to the solution of engineering problems and it is used in this text. 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Statistical thermodynamics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A </a:t>
            </a:r>
            <a:r>
              <a:rPr lang="en-US" sz="2000" smtClean="0">
                <a:solidFill>
                  <a:srgbClr val="0000FF"/>
                </a:solidFill>
                <a:latin typeface="Arial" charset="0"/>
              </a:rPr>
              <a:t>microscopic approach</a:t>
            </a:r>
            <a:r>
              <a:rPr lang="en-US" sz="2000" smtClean="0">
                <a:latin typeface="Arial" charset="0"/>
              </a:rPr>
              <a:t>, based on the average behavior of large groups of individual particles.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smtClean="0">
                <a:latin typeface="Arial" charset="0"/>
              </a:rPr>
              <a:t>It is used in this text only in the supporting role.</a:t>
            </a:r>
          </a:p>
        </p:txBody>
      </p:sp>
      <p:pic>
        <p:nvPicPr>
          <p:cNvPr id="512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2925" y="76200"/>
            <a:ext cx="3263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344863"/>
            <a:ext cx="321945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D6FFE-5161-439F-9553-84CFF05F9B7B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7650"/>
            <a:ext cx="2805113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381250"/>
            <a:ext cx="3705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28600"/>
            <a:ext cx="42672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The Manometer</a:t>
            </a:r>
            <a:endParaRPr lang="en-US" sz="2800" b="0" smtClean="0"/>
          </a:p>
        </p:txBody>
      </p:sp>
      <p:sp>
        <p:nvSpPr>
          <p:cNvPr id="41990" name="Rectangle 20"/>
          <p:cNvSpPr>
            <a:spLocks noChangeArrowheads="1"/>
          </p:cNvSpPr>
          <p:nvPr/>
        </p:nvSpPr>
        <p:spPr bwMode="auto">
          <a:xfrm>
            <a:off x="3733800" y="838200"/>
            <a:ext cx="487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It is commonly used to measure small and moderate pressure differences. A manometer contains one or more fluids such as mercury, water, alcohol, or oil.</a:t>
            </a:r>
          </a:p>
        </p:txBody>
      </p:sp>
      <p:pic>
        <p:nvPicPr>
          <p:cNvPr id="4199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195888"/>
            <a:ext cx="2438400" cy="366712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3C2F2A-EC18-4697-A47E-4C3CBA5AF5E9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43011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4748213"/>
            <a:ext cx="4387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638800"/>
            <a:ext cx="4733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6096000"/>
            <a:ext cx="29067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" y="323850"/>
            <a:ext cx="39719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14325"/>
            <a:ext cx="41148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C00F6-107A-4DFB-96F0-A5E6CA8D141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8768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Other Pressure Measurement Devices</a:t>
            </a:r>
            <a:endParaRPr lang="en-US" sz="2800" b="0" smtClean="0"/>
          </a:p>
        </p:txBody>
      </p:sp>
      <p:sp>
        <p:nvSpPr>
          <p:cNvPr id="44036" name="Rectangle 13"/>
          <p:cNvSpPr>
            <a:spLocks noChangeArrowheads="1"/>
          </p:cNvSpPr>
          <p:nvPr/>
        </p:nvSpPr>
        <p:spPr bwMode="auto">
          <a:xfrm>
            <a:off x="152400" y="990600"/>
            <a:ext cx="5181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Tx/>
              <a:buChar char="•"/>
            </a:pPr>
            <a:r>
              <a:rPr lang="en-US" b="1">
                <a:solidFill>
                  <a:srgbClr val="CC00CC"/>
                </a:solidFill>
              </a:rPr>
              <a:t>Bourdon tube</a:t>
            </a:r>
            <a:r>
              <a:rPr lang="en-US">
                <a:solidFill>
                  <a:srgbClr val="CC00CC"/>
                </a:solidFill>
              </a:rPr>
              <a:t>:</a:t>
            </a:r>
            <a:r>
              <a:rPr lang="en-US"/>
              <a:t> Consists of a hollow metal tube bent like a hook whose end is closed and connected to a dial indicator needle.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Tx/>
              <a:buChar char="•"/>
            </a:pPr>
            <a:r>
              <a:rPr lang="en-US" b="1">
                <a:solidFill>
                  <a:srgbClr val="CC00CC"/>
                </a:solidFill>
              </a:rPr>
              <a:t>Pressure transducers</a:t>
            </a:r>
            <a:r>
              <a:rPr lang="en-US">
                <a:solidFill>
                  <a:srgbClr val="CC00CC"/>
                </a:solidFill>
              </a:rPr>
              <a:t>:</a:t>
            </a:r>
            <a:r>
              <a:rPr lang="en-US"/>
              <a:t> Use various techniques to convert the pressure effect to an electrical effect such as a change in voltage, resistance, or capacitance. 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Tx/>
              <a:buChar char="•"/>
            </a:pPr>
            <a:r>
              <a:rPr lang="en-US"/>
              <a:t>Pressure transducers are smaller and faster, and they can be more sensitive, reliable, and precise than their mechanical counterparts.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Tx/>
              <a:buChar char="•"/>
            </a:pPr>
            <a:r>
              <a:rPr lang="en-US" b="1">
                <a:solidFill>
                  <a:srgbClr val="CC00CC"/>
                </a:solidFill>
              </a:rPr>
              <a:t>Strain-gage pressure transducers:</a:t>
            </a:r>
            <a:r>
              <a:rPr lang="en-US" b="1"/>
              <a:t> </a:t>
            </a:r>
            <a:r>
              <a:rPr lang="en-US"/>
              <a:t>Work by having a diaphragm deflect between two chambers open to the pressure inputs.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FontTx/>
              <a:buChar char="•"/>
            </a:pPr>
            <a:r>
              <a:rPr lang="en-US" b="1">
                <a:solidFill>
                  <a:srgbClr val="CC00CC"/>
                </a:solidFill>
              </a:rPr>
              <a:t>Piezoelectric transducers</a:t>
            </a:r>
            <a:r>
              <a:rPr lang="en-US">
                <a:solidFill>
                  <a:srgbClr val="CC00CC"/>
                </a:solidFill>
              </a:rPr>
              <a:t>:</a:t>
            </a:r>
            <a:r>
              <a:rPr lang="en-US"/>
              <a:t> Also called </a:t>
            </a:r>
            <a:r>
              <a:rPr lang="en-US">
                <a:solidFill>
                  <a:srgbClr val="CC00CC"/>
                </a:solidFill>
              </a:rPr>
              <a:t>solid-state pressure transducers</a:t>
            </a:r>
            <a:r>
              <a:rPr lang="en-US"/>
              <a:t>, work on the principle that an electric potential is generated in a crystalline substance when it is subjected to mechanical pressure.</a:t>
            </a:r>
          </a:p>
        </p:txBody>
      </p: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19063"/>
            <a:ext cx="3181350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3CD565-7133-40F3-89C6-7C67CCCF7EE6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313" y="642938"/>
            <a:ext cx="49053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B9E79-0817-47EA-9591-69FF2A25263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438"/>
            <a:ext cx="6019800" cy="63976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PROBLEM-SOLVING TECHNIQUE</a:t>
            </a:r>
            <a:endParaRPr lang="en-US" sz="2800" b="0" smtClean="0">
              <a:solidFill>
                <a:srgbClr val="C00000"/>
              </a:solidFill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3152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Step 1: Problem Statement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Step 2: Schematic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Step 3: Assumptions and Approximations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Step 4: Physical Laws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Step 5: Properties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Step 6: Calculations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Step 7: Reasoning, Verification, and Discussion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685800" y="4327525"/>
            <a:ext cx="75438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CC00CC"/>
                </a:solidFill>
              </a:rPr>
              <a:t>EES (Engineering Equation Solver)</a:t>
            </a:r>
            <a:r>
              <a:rPr lang="en-US" sz="2000" b="1">
                <a:solidFill>
                  <a:srgbClr val="CC00CC"/>
                </a:solidFill>
              </a:rPr>
              <a:t> </a:t>
            </a:r>
            <a:r>
              <a:rPr lang="en-US" sz="2000">
                <a:solidFill>
                  <a:srgbClr val="CC00CC"/>
                </a:solidFill>
              </a:rPr>
              <a:t>(Pronounced as ease):</a:t>
            </a:r>
            <a:r>
              <a:rPr lang="en-US" sz="2000" b="1"/>
              <a:t> </a:t>
            </a:r>
            <a:r>
              <a:rPr lang="en-US" sz="2000"/>
              <a:t>EES is a program that solves systems of linear or nonlinear algebraic or differential equations numerically. It has a large library of built-in thermodynamic property functions as well as mathematical functions. Unlike some software packages, EES does not solve engineering problems; it only solves the equations supplied by the user.</a:t>
            </a:r>
            <a:endParaRPr lang="en-US" sz="2000"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B6D9FD-4C70-4DD5-9A98-E01890A93AD7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3848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00013"/>
            <a:ext cx="40671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6365B5-628C-4AE6-8E62-B1AB50D540CA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28700"/>
            <a:ext cx="425926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66775"/>
            <a:ext cx="44259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3E6C47-11DF-430A-898D-8AC8E78128C6}" type="slidenum">
              <a:rPr lang="en-US" smtClean="0"/>
              <a:pPr/>
              <a:t>47</a:t>
            </a:fld>
            <a:endParaRPr lang="en-US" smtClean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80963"/>
            <a:ext cx="35718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116C3-1CF3-4FA8-B9F9-006FBC7BD4DA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81000" y="300038"/>
            <a:ext cx="5422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A Remark on Significant Digits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381000" y="974725"/>
            <a:ext cx="39624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200"/>
              <a:t>In engineering calculations, the information given is not known to more</a:t>
            </a:r>
            <a:r>
              <a:rPr lang="tr-TR" sz="2200"/>
              <a:t> </a:t>
            </a:r>
            <a:r>
              <a:rPr lang="en-US" sz="2200"/>
              <a:t>than a certain number of significant digits, usually three digits. </a:t>
            </a:r>
            <a:endParaRPr lang="tr-TR" sz="220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200">
                <a:solidFill>
                  <a:srgbClr val="3333FF"/>
                </a:solidFill>
              </a:rPr>
              <a:t>Consequently,</a:t>
            </a:r>
            <a:r>
              <a:rPr lang="tr-TR" sz="2200">
                <a:solidFill>
                  <a:srgbClr val="3333FF"/>
                </a:solidFill>
              </a:rPr>
              <a:t> </a:t>
            </a:r>
            <a:r>
              <a:rPr lang="en-US" sz="2200">
                <a:solidFill>
                  <a:srgbClr val="3333FF"/>
                </a:solidFill>
              </a:rPr>
              <a:t>the results obtained cannot possibly be accurate to more significant</a:t>
            </a:r>
            <a:r>
              <a:rPr lang="tr-TR" sz="2200">
                <a:solidFill>
                  <a:srgbClr val="3333FF"/>
                </a:solidFill>
              </a:rPr>
              <a:t> </a:t>
            </a:r>
            <a:r>
              <a:rPr lang="en-US" sz="2200">
                <a:solidFill>
                  <a:srgbClr val="3333FF"/>
                </a:solidFill>
              </a:rPr>
              <a:t>digits. </a:t>
            </a:r>
            <a:endParaRPr lang="tr-TR" sz="2200">
              <a:solidFill>
                <a:srgbClr val="3333FF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200"/>
              <a:t>Reporting results in more significant digits implies greater accuracy</a:t>
            </a:r>
            <a:r>
              <a:rPr lang="tr-TR" sz="2200"/>
              <a:t> </a:t>
            </a:r>
            <a:r>
              <a:rPr lang="en-US" sz="2200"/>
              <a:t>than exists, and it should be avoided.</a:t>
            </a:r>
          </a:p>
        </p:txBody>
      </p: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152525"/>
            <a:ext cx="42672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105400"/>
            <a:ext cx="4457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A4D160-B367-4DC2-BAFC-A61D9495AB6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0" y="304800"/>
            <a:ext cx="2209800" cy="563563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6019800" cy="670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Thermodynamics and energy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Application areas of thermodynamics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Importance of dimensions and units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Some SI and English units, Dimensional homogeneity, Unity conversion ratios</a:t>
            </a:r>
            <a:r>
              <a:rPr lang="en-US" sz="18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Systems and control volumes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Properties of a system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Continuum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Density and specific gravity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State and equilibrium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The state postulate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Processes and cycles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The steady-flow process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Temperature and the zeroth law of thermodynamics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Temperature scales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ITS-90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Pressure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Variation of pressure with depth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The manometer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solidFill>
                  <a:srgbClr val="CC00CC"/>
                </a:solidFill>
                <a:latin typeface="Arial" charset="0"/>
              </a:rPr>
              <a:t>Other pressure measurement devices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The barometer and atmospheric pressure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smtClean="0">
                <a:latin typeface="Arial" charset="0"/>
              </a:rPr>
              <a:t>Problem solving technique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3214D3-CB61-4A38-9CEC-8C3AF6AEFF7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Application Areas of Thermodynamics</a:t>
            </a:r>
            <a:endParaRPr lang="en-US" sz="2800" b="0" smtClean="0"/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228600" y="5638800"/>
            <a:ext cx="594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All activities in nature involve some interaction between energy and matter;</a:t>
            </a:r>
            <a:r>
              <a:rPr lang="tr-TR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thus, it is hard to imagine an area that does not relate to thermodynamics</a:t>
            </a:r>
            <a:r>
              <a:rPr lang="tr-TR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in some manner.</a:t>
            </a:r>
          </a:p>
        </p:txBody>
      </p:sp>
      <p:pic>
        <p:nvPicPr>
          <p:cNvPr id="614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27622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5048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276600"/>
            <a:ext cx="24098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8850" y="3200400"/>
            <a:ext cx="24955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696FC3-64DD-4FD3-9D97-C61C7F44F94D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717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66675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884396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38ACE3-D36A-4D30-B148-9A8A2A9D221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620000" cy="6096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00000"/>
                </a:solidFill>
              </a:rPr>
              <a:t>IMPORTANCE OF DIMENSIONS AND UNITS</a:t>
            </a:r>
            <a:endParaRPr lang="en-US" sz="2800" b="0" smtClean="0">
              <a:solidFill>
                <a:srgbClr val="C000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315200" cy="54102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000" smtClean="0">
                <a:latin typeface="Arial" charset="0"/>
              </a:rPr>
              <a:t>Any physical quantity can be characterized by </a:t>
            </a: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dimensions</a:t>
            </a:r>
            <a:r>
              <a:rPr lang="en-US" sz="2000" smtClean="0">
                <a:latin typeface="Arial" charset="0"/>
              </a:rPr>
              <a:t>. 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smtClean="0">
                <a:latin typeface="Arial" charset="0"/>
              </a:rPr>
              <a:t>The magnitudes assigned to the dimensions are called </a:t>
            </a: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units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. 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smtClean="0">
                <a:latin typeface="Arial" charset="0"/>
              </a:rPr>
              <a:t>Some basic dimensions such as mass </a:t>
            </a:r>
            <a:r>
              <a:rPr lang="en-US" sz="2000" i="1" smtClean="0">
                <a:latin typeface="Arial" charset="0"/>
              </a:rPr>
              <a:t>m</a:t>
            </a:r>
            <a:r>
              <a:rPr lang="en-US" sz="2000" smtClean="0">
                <a:latin typeface="Arial" charset="0"/>
              </a:rPr>
              <a:t>, length </a:t>
            </a:r>
            <a:r>
              <a:rPr lang="en-US" sz="2000" i="1" smtClean="0">
                <a:latin typeface="Arial" charset="0"/>
              </a:rPr>
              <a:t>L</a:t>
            </a:r>
            <a:r>
              <a:rPr lang="en-US" sz="2000" smtClean="0">
                <a:latin typeface="Arial" charset="0"/>
              </a:rPr>
              <a:t>, time </a:t>
            </a:r>
            <a:r>
              <a:rPr lang="en-US" sz="2000" i="1" smtClean="0">
                <a:latin typeface="Arial" charset="0"/>
              </a:rPr>
              <a:t>t</a:t>
            </a:r>
            <a:r>
              <a:rPr lang="en-US" sz="2000" smtClean="0">
                <a:latin typeface="Arial" charset="0"/>
              </a:rPr>
              <a:t>, and temperature </a:t>
            </a:r>
            <a:r>
              <a:rPr lang="en-US" sz="2000" i="1" smtClean="0">
                <a:latin typeface="Arial" charset="0"/>
              </a:rPr>
              <a:t>T </a:t>
            </a:r>
            <a:r>
              <a:rPr lang="en-US" sz="2000" smtClean="0">
                <a:latin typeface="Arial" charset="0"/>
              </a:rPr>
              <a:t>are selected as </a:t>
            </a: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primary</a:t>
            </a:r>
            <a:r>
              <a:rPr lang="en-US" sz="2000" b="1" smtClean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or </a:t>
            </a: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fundamental dimensions</a:t>
            </a:r>
            <a:r>
              <a:rPr lang="en-US" sz="2000" smtClean="0">
                <a:latin typeface="Arial" charset="0"/>
              </a:rPr>
              <a:t>, while others such as velocity </a:t>
            </a:r>
            <a:r>
              <a:rPr lang="en-US" sz="2000" i="1" smtClean="0">
                <a:latin typeface="Arial" charset="0"/>
              </a:rPr>
              <a:t>V</a:t>
            </a:r>
            <a:r>
              <a:rPr lang="en-US" sz="2000" smtClean="0">
                <a:latin typeface="Arial" charset="0"/>
              </a:rPr>
              <a:t>, energy </a:t>
            </a:r>
            <a:r>
              <a:rPr lang="en-US" sz="2000" i="1" smtClean="0">
                <a:latin typeface="Arial" charset="0"/>
              </a:rPr>
              <a:t>E</a:t>
            </a:r>
            <a:r>
              <a:rPr lang="en-US" sz="2000" smtClean="0">
                <a:latin typeface="Arial" charset="0"/>
              </a:rPr>
              <a:t>, and volume </a:t>
            </a:r>
            <a:r>
              <a:rPr lang="en-US" sz="2000" i="1" smtClean="0">
                <a:latin typeface="Arial" charset="0"/>
              </a:rPr>
              <a:t>V </a:t>
            </a:r>
            <a:r>
              <a:rPr lang="en-US" sz="2000" smtClean="0">
                <a:latin typeface="Arial" charset="0"/>
              </a:rPr>
              <a:t>are expressed in terms of the primary dimensions and are called </a:t>
            </a: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secondary dimensions</a:t>
            </a:r>
            <a:r>
              <a:rPr lang="en-US" sz="2000" smtClean="0">
                <a:latin typeface="Arial" charset="0"/>
              </a:rPr>
              <a:t>, or </a:t>
            </a: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derived dimensions</a:t>
            </a:r>
            <a:r>
              <a:rPr lang="en-US" sz="20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Metric SI system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A simple and logical system based on a decimal relationship between the various units.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b="1" smtClean="0">
                <a:solidFill>
                  <a:srgbClr val="CC00CC"/>
                </a:solidFill>
                <a:latin typeface="Arial" charset="0"/>
              </a:rPr>
              <a:t>English system</a:t>
            </a:r>
            <a:r>
              <a:rPr lang="en-US" sz="2000" smtClean="0">
                <a:solidFill>
                  <a:srgbClr val="CC00CC"/>
                </a:solidFill>
                <a:latin typeface="Arial" charset="0"/>
              </a:rPr>
              <a:t>:</a:t>
            </a:r>
            <a:r>
              <a:rPr lang="en-US" sz="2000" smtClean="0">
                <a:latin typeface="Arial" charset="0"/>
              </a:rPr>
              <a:t> It has no apparent systematic numerical base, and various units in this system are related to each other rather arbitrarily.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E8D82-87F1-49B8-B62F-16765957E3FD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571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8600"/>
            <a:ext cx="35433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BFF86F-F58E-4228-87C4-3281279D27B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2971800" cy="762000"/>
          </a:xfrm>
        </p:spPr>
        <p:txBody>
          <a:bodyPr/>
          <a:lstStyle/>
          <a:p>
            <a:pPr eaLnBrk="1" hangingPunct="1"/>
            <a:r>
              <a:rPr lang="en-US" sz="2800" smtClean="0"/>
              <a:t>Some SI and English Units</a:t>
            </a:r>
            <a:endParaRPr lang="en-US" sz="2800" b="0" smtClean="0"/>
          </a:p>
        </p:txBody>
      </p:sp>
      <p:sp>
        <p:nvSpPr>
          <p:cNvPr id="10244" name="Rectangle 19"/>
          <p:cNvSpPr>
            <a:spLocks noChangeArrowheads="1"/>
          </p:cNvSpPr>
          <p:nvPr/>
        </p:nvSpPr>
        <p:spPr bwMode="auto">
          <a:xfrm>
            <a:off x="457200" y="5029200"/>
            <a:ext cx="320040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900"/>
              <a:t>Work = Force </a:t>
            </a:r>
            <a:r>
              <a:rPr lang="en-US" sz="1900">
                <a:sym typeface="Symbol" pitchFamily="18" charset="2"/>
              </a:rPr>
              <a:t> Distance</a:t>
            </a:r>
          </a:p>
          <a:p>
            <a:pPr algn="ctr"/>
            <a:r>
              <a:rPr lang="en-US" sz="1900">
                <a:sym typeface="Symbol" pitchFamily="18" charset="2"/>
              </a:rPr>
              <a:t>1 J = 1 N</a:t>
            </a:r>
            <a:r>
              <a:rPr lang="en-US" sz="1900">
                <a:cs typeface="Arial" charset="0"/>
                <a:sym typeface="Symbol" pitchFamily="18" charset="2"/>
              </a:rPr>
              <a:t>∙m</a:t>
            </a:r>
          </a:p>
          <a:p>
            <a:pPr algn="ctr"/>
            <a:r>
              <a:rPr lang="en-US" sz="1900">
                <a:cs typeface="Arial" charset="0"/>
                <a:sym typeface="Symbol" pitchFamily="18" charset="2"/>
              </a:rPr>
              <a:t>1 cal = 4.1868 J</a:t>
            </a:r>
          </a:p>
          <a:p>
            <a:pPr algn="ctr"/>
            <a:r>
              <a:rPr lang="en-US" sz="1900">
                <a:cs typeface="Arial" charset="0"/>
                <a:sym typeface="Symbol" pitchFamily="18" charset="2"/>
              </a:rPr>
              <a:t>1 Btu = 1.0551 kJ</a:t>
            </a:r>
            <a:endParaRPr lang="en-US" sz="1900">
              <a:cs typeface="Arial" charset="0"/>
            </a:endParaRPr>
          </a:p>
        </p:txBody>
      </p:sp>
      <p:pic>
        <p:nvPicPr>
          <p:cNvPr id="10245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31813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25336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210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0575" y="466725"/>
            <a:ext cx="41624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429000"/>
            <a:ext cx="3857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2733</Words>
  <Application>Microsoft Office PowerPoint</Application>
  <PresentationFormat>Ekran Gösterisi (4:3)</PresentationFormat>
  <Paragraphs>240</Paragraphs>
  <Slides>49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4" baseType="lpstr">
      <vt:lpstr>Arial</vt:lpstr>
      <vt:lpstr>Times New Roman</vt:lpstr>
      <vt:lpstr>Wingdings</vt:lpstr>
      <vt:lpstr>Symbol</vt:lpstr>
      <vt:lpstr>Default Design</vt:lpstr>
      <vt:lpstr>CHAPTER 1 INTRODUCTION AND  BASIC CONCEPTS</vt:lpstr>
      <vt:lpstr>Slayt 2</vt:lpstr>
      <vt:lpstr>THERMODYNAMICS AND ENERGY</vt:lpstr>
      <vt:lpstr>Slayt 4</vt:lpstr>
      <vt:lpstr>Application Areas of Thermodynamics</vt:lpstr>
      <vt:lpstr>Slayt 6</vt:lpstr>
      <vt:lpstr>IMPORTANCE OF DIMENSIONS AND UNITS</vt:lpstr>
      <vt:lpstr>Slayt 8</vt:lpstr>
      <vt:lpstr>Some SI and English Units</vt:lpstr>
      <vt:lpstr>Slayt 10</vt:lpstr>
      <vt:lpstr>Slayt 11</vt:lpstr>
      <vt:lpstr>Unity Conversion Ratios</vt:lpstr>
      <vt:lpstr>Slayt 13</vt:lpstr>
      <vt:lpstr>Slayt 14</vt:lpstr>
      <vt:lpstr>SYSTEMS AND CONTROL VOLUMES</vt:lpstr>
      <vt:lpstr>Slayt 16</vt:lpstr>
      <vt:lpstr>Slayt 17</vt:lpstr>
      <vt:lpstr>PROPERTIES OF A SYSTEM</vt:lpstr>
      <vt:lpstr>Continuum</vt:lpstr>
      <vt:lpstr>DENSITY AND SPECIFIC GRAVITY</vt:lpstr>
      <vt:lpstr>STATE AND EQUILIBRIUM</vt:lpstr>
      <vt:lpstr>The State Postulate</vt:lpstr>
      <vt:lpstr>PROCESSES AND CYCLES</vt:lpstr>
      <vt:lpstr>Slayt 24</vt:lpstr>
      <vt:lpstr>The Steady-Flow Process</vt:lpstr>
      <vt:lpstr>Slayt 26</vt:lpstr>
      <vt:lpstr>TEMPERATURE AND THE ZEROTH LAW OF THERMODYNAMICS</vt:lpstr>
      <vt:lpstr>Temperature Scales</vt:lpstr>
      <vt:lpstr>Slayt 29</vt:lpstr>
      <vt:lpstr>Slayt 30</vt:lpstr>
      <vt:lpstr>Slayt 31</vt:lpstr>
      <vt:lpstr>PRESSURE</vt:lpstr>
      <vt:lpstr>Slayt 33</vt:lpstr>
      <vt:lpstr>Variation of Pressure with Depth</vt:lpstr>
      <vt:lpstr>Slayt 35</vt:lpstr>
      <vt:lpstr>Slayt 36</vt:lpstr>
      <vt:lpstr>Slayt 37</vt:lpstr>
      <vt:lpstr>PRESSURE MEASUREMENT DEVICES</vt:lpstr>
      <vt:lpstr>Slayt 39</vt:lpstr>
      <vt:lpstr>The Manometer</vt:lpstr>
      <vt:lpstr>Slayt 41</vt:lpstr>
      <vt:lpstr>Other Pressure Measurement Devices</vt:lpstr>
      <vt:lpstr>Slayt 43</vt:lpstr>
      <vt:lpstr>PROBLEM-SOLVING TECHNIQUE</vt:lpstr>
      <vt:lpstr>Slayt 45</vt:lpstr>
      <vt:lpstr>Slayt 46</vt:lpstr>
      <vt:lpstr>Slayt 47</vt:lpstr>
      <vt:lpstr>Slayt 48</vt:lpstr>
      <vt:lpstr>Summary</vt:lpstr>
    </vt:vector>
  </TitlesOfParts>
  <Company>DC-UOIT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Toshiba</cp:lastModifiedBy>
  <cp:revision>288</cp:revision>
  <dcterms:created xsi:type="dcterms:W3CDTF">2007-03-22T19:44:56Z</dcterms:created>
  <dcterms:modified xsi:type="dcterms:W3CDTF">2014-01-28T18:31:34Z</dcterms:modified>
</cp:coreProperties>
</file>