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337" r:id="rId2"/>
    <p:sldId id="257" r:id="rId3"/>
    <p:sldId id="258" r:id="rId4"/>
    <p:sldId id="289" r:id="rId5"/>
    <p:sldId id="325" r:id="rId6"/>
    <p:sldId id="290" r:id="rId7"/>
    <p:sldId id="326" r:id="rId8"/>
    <p:sldId id="292" r:id="rId9"/>
    <p:sldId id="294" r:id="rId10"/>
    <p:sldId id="293" r:id="rId11"/>
    <p:sldId id="291" r:id="rId12"/>
    <p:sldId id="323" r:id="rId13"/>
    <p:sldId id="327" r:id="rId14"/>
    <p:sldId id="295" r:id="rId15"/>
    <p:sldId id="301" r:id="rId16"/>
    <p:sldId id="300" r:id="rId17"/>
    <p:sldId id="299" r:id="rId18"/>
    <p:sldId id="298" r:id="rId19"/>
    <p:sldId id="297" r:id="rId20"/>
    <p:sldId id="296" r:id="rId21"/>
    <p:sldId id="305" r:id="rId22"/>
    <p:sldId id="304" r:id="rId23"/>
    <p:sldId id="303" r:id="rId24"/>
    <p:sldId id="302" r:id="rId25"/>
    <p:sldId id="306" r:id="rId26"/>
    <p:sldId id="307" r:id="rId27"/>
    <p:sldId id="328" r:id="rId28"/>
    <p:sldId id="308" r:id="rId29"/>
    <p:sldId id="309" r:id="rId30"/>
    <p:sldId id="330" r:id="rId31"/>
    <p:sldId id="329" r:id="rId32"/>
    <p:sldId id="311" r:id="rId33"/>
    <p:sldId id="312" r:id="rId34"/>
    <p:sldId id="313" r:id="rId35"/>
    <p:sldId id="331" r:id="rId36"/>
    <p:sldId id="314" r:id="rId37"/>
    <p:sldId id="332" r:id="rId38"/>
    <p:sldId id="315" r:id="rId39"/>
    <p:sldId id="316" r:id="rId40"/>
    <p:sldId id="317" r:id="rId41"/>
    <p:sldId id="333" r:id="rId42"/>
    <p:sldId id="318" r:id="rId43"/>
    <p:sldId id="334" r:id="rId44"/>
    <p:sldId id="319" r:id="rId45"/>
    <p:sldId id="335" r:id="rId46"/>
    <p:sldId id="320" r:id="rId47"/>
    <p:sldId id="321" r:id="rId48"/>
    <p:sldId id="336" r:id="rId49"/>
    <p:sldId id="322"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CC"/>
    <a:srgbClr val="3333FF"/>
    <a:srgbClr val="800080"/>
    <a:srgbClr val="CC00CC"/>
    <a:srgbClr val="FF0066"/>
    <a:srgbClr val="A50021"/>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7DF8B7-AEF4-4274-83E7-D2FC942FB6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06B8A-C8B3-437F-ACAF-B542DF3732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7436B-72AF-47F1-B75C-20E6FBFDBC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9F575F-DDF7-4383-8E7F-A276EB484A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E7CAD-5F39-408B-A599-8DF20FE1C9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1957E-D0CB-4804-A973-96B38B61EC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68F63-506D-43E5-BBC2-319C0D2AF4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BE1E15-E6FB-452E-8F0C-CBE091EFDF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13B04F-B390-4D65-AFA7-251DB7A9A7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8AAB76-866E-4BEA-B04D-7C2C88E9E8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090630-920A-42C2-A719-A1500A1E22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A43EB-96DC-4D6F-9E06-042DED066B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27F1877-65DA-4617-9014-6686C5BC2E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mn-lt"/>
        </a:defRPr>
      </a:lvl3pPr>
      <a:lvl4pPr marL="1600200" indent="-228600" algn="l" rtl="0" eaLnBrk="0" fontAlgn="base" hangingPunct="0">
        <a:spcBef>
          <a:spcPct val="20000"/>
        </a:spcBef>
        <a:spcAft>
          <a:spcPct val="20000"/>
        </a:spcAft>
        <a:buChar char="–"/>
        <a:defRPr sz="2000">
          <a:solidFill>
            <a:schemeClr val="tx1"/>
          </a:solidFill>
          <a:latin typeface="+mn-lt"/>
        </a:defRPr>
      </a:lvl4pPr>
      <a:lvl5pPr marL="2057400" indent="-228600" algn="l" rtl="0" eaLnBrk="0" fontAlgn="base" hangingPunct="0">
        <a:spcBef>
          <a:spcPct val="20000"/>
        </a:spcBef>
        <a:spcAft>
          <a:spcPct val="20000"/>
        </a:spcAft>
        <a:buChar char="»"/>
        <a:defRPr sz="2000">
          <a:solidFill>
            <a:schemeClr val="tx1"/>
          </a:solidFill>
          <a:latin typeface="+mn-lt"/>
        </a:defRPr>
      </a:lvl5pPr>
      <a:lvl6pPr marL="2514600" indent="-228600" algn="l" rtl="0" fontAlgn="base">
        <a:spcBef>
          <a:spcPct val="20000"/>
        </a:spcBef>
        <a:spcAft>
          <a:spcPct val="20000"/>
        </a:spcAft>
        <a:buChar char="»"/>
        <a:defRPr sz="2000">
          <a:solidFill>
            <a:schemeClr val="tx1"/>
          </a:solidFill>
          <a:latin typeface="+mn-lt"/>
        </a:defRPr>
      </a:lvl6pPr>
      <a:lvl7pPr marL="2971800" indent="-228600" algn="l" rtl="0" fontAlgn="base">
        <a:spcBef>
          <a:spcPct val="20000"/>
        </a:spcBef>
        <a:spcAft>
          <a:spcPct val="20000"/>
        </a:spcAft>
        <a:buChar char="»"/>
        <a:defRPr sz="2000">
          <a:solidFill>
            <a:schemeClr val="tx1"/>
          </a:solidFill>
          <a:latin typeface="+mn-lt"/>
        </a:defRPr>
      </a:lvl7pPr>
      <a:lvl8pPr marL="3429000" indent="-228600" algn="l" rtl="0" fontAlgn="base">
        <a:spcBef>
          <a:spcPct val="20000"/>
        </a:spcBef>
        <a:spcAft>
          <a:spcPct val="20000"/>
        </a:spcAft>
        <a:buChar char="»"/>
        <a:defRPr sz="2000">
          <a:solidFill>
            <a:schemeClr val="tx1"/>
          </a:solidFill>
          <a:latin typeface="+mn-lt"/>
        </a:defRPr>
      </a:lvl8pPr>
      <a:lvl9pPr marL="3886200" indent="-228600" algn="l" rtl="0" fontAlgn="base">
        <a:spcBef>
          <a:spcPct val="20000"/>
        </a:spcBef>
        <a:spcAft>
          <a:spcPct val="2000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wmf"/></Relationships>
</file>

<file path=ppt/slides/_rels/slide22.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wmf"/></Relationships>
</file>

<file path=ppt/slides/_rels/slide2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wmf"/><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wmf"/><Relationship Id="rId4" Type="http://schemas.openxmlformats.org/officeDocument/2006/relationships/image" Target="../media/image83.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slides/_rels/slide39.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3.png"/><Relationship Id="rId2" Type="http://schemas.openxmlformats.org/officeDocument/2006/relationships/image" Target="../media/image108.wmf"/><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wmf"/><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438400"/>
            <a:ext cx="76200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a:t>
            </a:r>
            <a:r>
              <a:rPr lang="tr-TR" sz="2800" smtClean="0">
                <a:solidFill>
                  <a:srgbClr val="C00000"/>
                </a:solidFill>
              </a:rPr>
              <a:t>2</a:t>
            </a:r>
            <a:r>
              <a:rPr lang="en-US" b="0" smtClean="0"/>
              <a:t/>
            </a:r>
            <a:br>
              <a:rPr lang="en-US" b="0" smtClean="0"/>
            </a:br>
            <a:r>
              <a:rPr lang="en-US" sz="3200" smtClean="0">
                <a:solidFill>
                  <a:srgbClr val="A50021"/>
                </a:solidFill>
              </a:rPr>
              <a:t> </a:t>
            </a:r>
            <a:r>
              <a:rPr lang="en-US" sz="3200" smtClean="0">
                <a:solidFill>
                  <a:srgbClr val="0066FF"/>
                </a:solidFill>
              </a:rPr>
              <a:t>ENERGY, ENERGY TRANSFER, AND GENERAL ENERGY ANALYSIS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latin typeface="Arial" charset="0"/>
              </a:rPr>
              <a:t>Lecture slides by</a:t>
            </a:r>
          </a:p>
          <a:p>
            <a:pPr eaLnBrk="1" hangingPunct="1">
              <a:spcBef>
                <a:spcPts val="300"/>
              </a:spcBef>
              <a:spcAft>
                <a:spcPts val="300"/>
              </a:spcAft>
              <a:defRPr/>
            </a:pPr>
            <a:r>
              <a:rPr lang="tr-TR" sz="2000" b="1" dirty="0" smtClean="0">
                <a:solidFill>
                  <a:srgbClr val="996633"/>
                </a:solidFill>
                <a:latin typeface="Arial" charset="0"/>
              </a:rPr>
              <a:t>Mehmet </a:t>
            </a:r>
            <a:r>
              <a:rPr lang="tr-TR" sz="2000" b="1" dirty="0" err="1" smtClean="0">
                <a:solidFill>
                  <a:srgbClr val="996633"/>
                </a:solidFill>
                <a:latin typeface="Arial" charset="0"/>
              </a:rPr>
              <a:t>Kanoglu</a:t>
            </a:r>
            <a:endParaRPr lang="tr-TR" sz="1800" b="1" dirty="0" smtClean="0">
              <a:solidFill>
                <a:srgbClr val="996633"/>
              </a:solidFill>
              <a:latin typeface="Arial" charset="0"/>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p:cNvSpPr>
          <p:nvPr>
            <p:ph type="sldNum" sz="quarter" idx="12"/>
          </p:nvPr>
        </p:nvSpPr>
        <p:spPr>
          <a:noFill/>
        </p:spPr>
        <p:txBody>
          <a:bodyPr/>
          <a:lstStyle/>
          <a:p>
            <a:fld id="{B5FA3C30-DAF0-470C-AB74-950E6F2C9ED1}" type="slidenum">
              <a:rPr lang="en-US" smtClean="0"/>
              <a:pPr/>
              <a:t>10</a:t>
            </a:fld>
            <a:endParaRPr lang="en-US" smtClean="0"/>
          </a:p>
        </p:txBody>
      </p:sp>
      <p:sp>
        <p:nvSpPr>
          <p:cNvPr id="11267" name="Rectangle 2"/>
          <p:cNvSpPr>
            <a:spLocks noGrp="1" noChangeArrowheads="1"/>
          </p:cNvSpPr>
          <p:nvPr>
            <p:ph type="title"/>
          </p:nvPr>
        </p:nvSpPr>
        <p:spPr>
          <a:xfrm>
            <a:off x="228600" y="274638"/>
            <a:ext cx="7772400" cy="487362"/>
          </a:xfrm>
        </p:spPr>
        <p:txBody>
          <a:bodyPr/>
          <a:lstStyle/>
          <a:p>
            <a:pPr eaLnBrk="1" hangingPunct="1"/>
            <a:r>
              <a:rPr lang="en-US" sz="2800" smtClean="0"/>
              <a:t>More on Nuclear Energy</a:t>
            </a:r>
          </a:p>
        </p:txBody>
      </p:sp>
      <p:sp>
        <p:nvSpPr>
          <p:cNvPr id="11268" name="Rectangle 6"/>
          <p:cNvSpPr>
            <a:spLocks noChangeArrowheads="1"/>
          </p:cNvSpPr>
          <p:nvPr/>
        </p:nvSpPr>
        <p:spPr bwMode="auto">
          <a:xfrm>
            <a:off x="152400" y="868363"/>
            <a:ext cx="4495800" cy="5532437"/>
          </a:xfrm>
          <a:prstGeom prst="rect">
            <a:avLst/>
          </a:prstGeom>
          <a:noFill/>
          <a:ln w="9525">
            <a:noFill/>
            <a:miter lim="800000"/>
            <a:headEnd/>
            <a:tailEnd/>
          </a:ln>
        </p:spPr>
        <p:txBody>
          <a:bodyPr>
            <a:spAutoFit/>
          </a:bodyPr>
          <a:lstStyle/>
          <a:p>
            <a:pPr marL="342900" indent="-342900">
              <a:spcBef>
                <a:spcPct val="20000"/>
              </a:spcBef>
              <a:spcAft>
                <a:spcPct val="20000"/>
              </a:spcAft>
              <a:buClr>
                <a:srgbClr val="FF3300"/>
              </a:buClr>
              <a:buFontTx/>
              <a:buChar char="•"/>
            </a:pPr>
            <a:r>
              <a:rPr lang="en-US"/>
              <a:t>The best known </a:t>
            </a:r>
            <a:r>
              <a:rPr lang="en-US" b="1">
                <a:solidFill>
                  <a:srgbClr val="CC00CC"/>
                </a:solidFill>
              </a:rPr>
              <a:t>fission</a:t>
            </a:r>
            <a:r>
              <a:rPr lang="en-US" b="1">
                <a:solidFill>
                  <a:srgbClr val="3333FF"/>
                </a:solidFill>
              </a:rPr>
              <a:t> </a:t>
            </a:r>
            <a:r>
              <a:rPr lang="en-US"/>
              <a:t>reaction involves the split of the uranium atom (the U-235 isotope) into other elements and is commonly used to generate electricity in nuclear power plants (440 of them in 2004, generating 363,000 MW worldwide), to power nuclear submarines and aircraft carriers, and even to power spacecraft as well as building nuclear bombs.</a:t>
            </a:r>
          </a:p>
          <a:p>
            <a:pPr marL="342900" indent="-342900">
              <a:spcBef>
                <a:spcPct val="20000"/>
              </a:spcBef>
              <a:spcAft>
                <a:spcPct val="20000"/>
              </a:spcAft>
              <a:buClr>
                <a:srgbClr val="FF3300"/>
              </a:buClr>
              <a:buFontTx/>
              <a:buChar char="•"/>
            </a:pPr>
            <a:r>
              <a:rPr lang="en-US"/>
              <a:t>Nuclear energy by </a:t>
            </a:r>
            <a:r>
              <a:rPr lang="en-US" b="1">
                <a:solidFill>
                  <a:srgbClr val="CC00CC"/>
                </a:solidFill>
              </a:rPr>
              <a:t>fusion</a:t>
            </a:r>
            <a:r>
              <a:rPr lang="en-US">
                <a:solidFill>
                  <a:srgbClr val="CC00CC"/>
                </a:solidFill>
              </a:rPr>
              <a:t> </a:t>
            </a:r>
            <a:r>
              <a:rPr lang="en-US"/>
              <a:t>is released when two small nuclei combine into a larger one.</a:t>
            </a:r>
          </a:p>
          <a:p>
            <a:pPr marL="342900" indent="-342900">
              <a:spcBef>
                <a:spcPct val="20000"/>
              </a:spcBef>
              <a:spcAft>
                <a:spcPct val="20000"/>
              </a:spcAft>
              <a:buClr>
                <a:srgbClr val="FF3300"/>
              </a:buClr>
              <a:buFontTx/>
              <a:buChar char="•"/>
            </a:pPr>
            <a:r>
              <a:rPr lang="en-US"/>
              <a:t>The uncontrolled fusion reaction was achieved in the early 1950s, but all the efforts since then to achieve controlled fusion by massive lasers, powerful magnetic fields, and electric currents to generate power have failed.</a:t>
            </a:r>
          </a:p>
        </p:txBody>
      </p:sp>
      <p:pic>
        <p:nvPicPr>
          <p:cNvPr id="11269" name="Picture 6"/>
          <p:cNvPicPr>
            <a:picLocks noChangeAspect="1" noChangeArrowheads="1"/>
          </p:cNvPicPr>
          <p:nvPr/>
        </p:nvPicPr>
        <p:blipFill>
          <a:blip r:embed="rId2"/>
          <a:srcRect/>
          <a:stretch>
            <a:fillRect/>
          </a:stretch>
        </p:blipFill>
        <p:spPr bwMode="auto">
          <a:xfrm>
            <a:off x="5400675" y="257175"/>
            <a:ext cx="3438525" cy="6343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p:spPr>
        <p:txBody>
          <a:bodyPr/>
          <a:lstStyle/>
          <a:p>
            <a:fld id="{20EF8F46-5F85-4292-BDC9-957A146DA968}" type="slidenum">
              <a:rPr lang="en-US" smtClean="0"/>
              <a:pPr/>
              <a:t>11</a:t>
            </a:fld>
            <a:endParaRPr lang="en-US" smtClean="0"/>
          </a:p>
        </p:txBody>
      </p:sp>
      <p:sp>
        <p:nvSpPr>
          <p:cNvPr id="12291" name="Rectangle 2"/>
          <p:cNvSpPr>
            <a:spLocks noGrp="1" noChangeArrowheads="1"/>
          </p:cNvSpPr>
          <p:nvPr>
            <p:ph type="title"/>
          </p:nvPr>
        </p:nvSpPr>
        <p:spPr>
          <a:xfrm>
            <a:off x="457200" y="152400"/>
            <a:ext cx="8229600" cy="563563"/>
          </a:xfrm>
        </p:spPr>
        <p:txBody>
          <a:bodyPr/>
          <a:lstStyle/>
          <a:p>
            <a:pPr eaLnBrk="1" hangingPunct="1"/>
            <a:r>
              <a:rPr lang="en-US" sz="2800" smtClean="0"/>
              <a:t>Mechanical Energy</a:t>
            </a:r>
          </a:p>
        </p:txBody>
      </p:sp>
      <p:sp>
        <p:nvSpPr>
          <p:cNvPr id="12292" name="Rectangle 4"/>
          <p:cNvSpPr>
            <a:spLocks noChangeArrowheads="1"/>
          </p:cNvSpPr>
          <p:nvPr/>
        </p:nvSpPr>
        <p:spPr bwMode="auto">
          <a:xfrm>
            <a:off x="457200" y="762000"/>
            <a:ext cx="8458200" cy="1304925"/>
          </a:xfrm>
          <a:prstGeom prst="rect">
            <a:avLst/>
          </a:prstGeom>
          <a:noFill/>
          <a:ln w="9525">
            <a:noFill/>
            <a:miter lim="800000"/>
            <a:headEnd/>
            <a:tailEnd/>
          </a:ln>
        </p:spPr>
        <p:txBody>
          <a:bodyPr>
            <a:spAutoFit/>
          </a:bodyPr>
          <a:lstStyle/>
          <a:p>
            <a:pPr>
              <a:spcAft>
                <a:spcPct val="20000"/>
              </a:spcAft>
            </a:pPr>
            <a:r>
              <a:rPr lang="en-US" sz="1900" b="1">
                <a:solidFill>
                  <a:srgbClr val="CC00CC"/>
                </a:solidFill>
              </a:rPr>
              <a:t>Mechanical energy:</a:t>
            </a:r>
            <a:r>
              <a:rPr lang="en-US" sz="1900" b="1"/>
              <a:t> </a:t>
            </a:r>
            <a:r>
              <a:rPr lang="en-US" sz="1900"/>
              <a:t>The form of energy that can be converted to mechanical work completely and directly by an ideal mechanical device such as an ideal turbine.    </a:t>
            </a:r>
          </a:p>
          <a:p>
            <a:pPr>
              <a:spcAft>
                <a:spcPct val="20000"/>
              </a:spcAft>
            </a:pPr>
            <a:r>
              <a:rPr lang="en-US" sz="1900" b="1">
                <a:solidFill>
                  <a:srgbClr val="CC00CC"/>
                </a:solidFill>
              </a:rPr>
              <a:t>Kinetic and potential energies:</a:t>
            </a:r>
            <a:r>
              <a:rPr lang="en-US" sz="1900"/>
              <a:t> The familiar forms of mechanical energy.</a:t>
            </a:r>
          </a:p>
        </p:txBody>
      </p:sp>
      <p:pic>
        <p:nvPicPr>
          <p:cNvPr id="12293" name="Picture 5"/>
          <p:cNvPicPr>
            <a:picLocks noChangeAspect="1" noChangeArrowheads="1"/>
          </p:cNvPicPr>
          <p:nvPr/>
        </p:nvPicPr>
        <p:blipFill>
          <a:blip r:embed="rId2"/>
          <a:srcRect/>
          <a:stretch>
            <a:fillRect/>
          </a:stretch>
        </p:blipFill>
        <p:spPr bwMode="auto">
          <a:xfrm>
            <a:off x="533400" y="2209800"/>
            <a:ext cx="2709863" cy="771525"/>
          </a:xfrm>
          <a:prstGeom prst="rect">
            <a:avLst/>
          </a:prstGeom>
          <a:noFill/>
          <a:ln w="9525">
            <a:noFill/>
            <a:miter lim="800000"/>
            <a:headEnd/>
            <a:tailEnd/>
          </a:ln>
        </p:spPr>
      </p:pic>
      <p:pic>
        <p:nvPicPr>
          <p:cNvPr id="12294" name="Picture 6"/>
          <p:cNvPicPr>
            <a:picLocks noChangeAspect="1" noChangeArrowheads="1"/>
          </p:cNvPicPr>
          <p:nvPr/>
        </p:nvPicPr>
        <p:blipFill>
          <a:blip r:embed="rId3"/>
          <a:srcRect/>
          <a:stretch>
            <a:fillRect/>
          </a:stretch>
        </p:blipFill>
        <p:spPr bwMode="auto">
          <a:xfrm>
            <a:off x="533400" y="3124200"/>
            <a:ext cx="4535488" cy="801688"/>
          </a:xfrm>
          <a:prstGeom prst="rect">
            <a:avLst/>
          </a:prstGeom>
          <a:noFill/>
          <a:ln w="9525">
            <a:noFill/>
            <a:miter lim="800000"/>
            <a:headEnd/>
            <a:tailEnd/>
          </a:ln>
        </p:spPr>
      </p:pic>
      <p:pic>
        <p:nvPicPr>
          <p:cNvPr id="12295" name="Picture 7"/>
          <p:cNvPicPr>
            <a:picLocks noChangeAspect="1" noChangeArrowheads="1"/>
          </p:cNvPicPr>
          <p:nvPr/>
        </p:nvPicPr>
        <p:blipFill>
          <a:blip r:embed="rId4"/>
          <a:srcRect/>
          <a:stretch>
            <a:fillRect/>
          </a:stretch>
        </p:blipFill>
        <p:spPr bwMode="auto">
          <a:xfrm>
            <a:off x="533400" y="4519613"/>
            <a:ext cx="6980238" cy="814387"/>
          </a:xfrm>
          <a:prstGeom prst="rect">
            <a:avLst/>
          </a:prstGeom>
          <a:noFill/>
          <a:ln w="9525">
            <a:noFill/>
            <a:miter lim="800000"/>
            <a:headEnd/>
            <a:tailEnd/>
          </a:ln>
        </p:spPr>
      </p:pic>
      <p:pic>
        <p:nvPicPr>
          <p:cNvPr id="12296" name="Picture 8"/>
          <p:cNvPicPr>
            <a:picLocks noChangeAspect="1" noChangeArrowheads="1"/>
          </p:cNvPicPr>
          <p:nvPr/>
        </p:nvPicPr>
        <p:blipFill>
          <a:blip r:embed="rId5"/>
          <a:srcRect/>
          <a:stretch>
            <a:fillRect/>
          </a:stretch>
        </p:blipFill>
        <p:spPr bwMode="auto">
          <a:xfrm>
            <a:off x="533400" y="5788025"/>
            <a:ext cx="7497763" cy="765175"/>
          </a:xfrm>
          <a:prstGeom prst="rect">
            <a:avLst/>
          </a:prstGeom>
          <a:noFill/>
          <a:ln w="9525">
            <a:noFill/>
            <a:miter lim="800000"/>
            <a:headEnd/>
            <a:tailEnd/>
          </a:ln>
        </p:spPr>
      </p:pic>
      <p:sp>
        <p:nvSpPr>
          <p:cNvPr id="12297" name="Text Box 9"/>
          <p:cNvSpPr txBox="1">
            <a:spLocks noChangeArrowheads="1"/>
          </p:cNvSpPr>
          <p:nvPr/>
        </p:nvSpPr>
        <p:spPr bwMode="auto">
          <a:xfrm>
            <a:off x="3276600" y="2286000"/>
            <a:ext cx="28956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Mechanical energy of a flowing fluid per unit mass</a:t>
            </a:r>
          </a:p>
        </p:txBody>
      </p:sp>
      <p:sp>
        <p:nvSpPr>
          <p:cNvPr id="12298" name="Text Box 10"/>
          <p:cNvSpPr txBox="1">
            <a:spLocks noChangeArrowheads="1"/>
          </p:cNvSpPr>
          <p:nvPr/>
        </p:nvSpPr>
        <p:spPr bwMode="auto">
          <a:xfrm>
            <a:off x="5029200" y="3200400"/>
            <a:ext cx="28956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Rate of mechanical energy of a flowing fluid</a:t>
            </a:r>
          </a:p>
        </p:txBody>
      </p:sp>
      <p:sp>
        <p:nvSpPr>
          <p:cNvPr id="12299" name="Text Box 11"/>
          <p:cNvSpPr txBox="1">
            <a:spLocks noChangeArrowheads="1"/>
          </p:cNvSpPr>
          <p:nvPr/>
        </p:nvSpPr>
        <p:spPr bwMode="auto">
          <a:xfrm>
            <a:off x="457200" y="4114800"/>
            <a:ext cx="8305800" cy="366713"/>
          </a:xfrm>
          <a:prstGeom prst="rect">
            <a:avLst/>
          </a:prstGeom>
          <a:noFill/>
          <a:ln w="9525">
            <a:noFill/>
            <a:miter lim="800000"/>
            <a:headEnd/>
            <a:tailEnd/>
          </a:ln>
        </p:spPr>
        <p:txBody>
          <a:bodyPr>
            <a:spAutoFit/>
          </a:bodyPr>
          <a:lstStyle/>
          <a:p>
            <a:pPr>
              <a:spcBef>
                <a:spcPct val="50000"/>
              </a:spcBef>
            </a:pPr>
            <a:r>
              <a:rPr lang="en-US">
                <a:solidFill>
                  <a:srgbClr val="3333FF"/>
                </a:solidFill>
              </a:rPr>
              <a:t>Mechanical energy change of a fluid during incompressible flow per unit mass</a:t>
            </a:r>
          </a:p>
        </p:txBody>
      </p:sp>
      <p:sp>
        <p:nvSpPr>
          <p:cNvPr id="12300" name="Text Box 12"/>
          <p:cNvSpPr txBox="1">
            <a:spLocks noChangeArrowheads="1"/>
          </p:cNvSpPr>
          <p:nvPr/>
        </p:nvSpPr>
        <p:spPr bwMode="auto">
          <a:xfrm>
            <a:off x="457200" y="5424488"/>
            <a:ext cx="8229600" cy="366712"/>
          </a:xfrm>
          <a:prstGeom prst="rect">
            <a:avLst/>
          </a:prstGeom>
          <a:noFill/>
          <a:ln w="9525">
            <a:noFill/>
            <a:miter lim="800000"/>
            <a:headEnd/>
            <a:tailEnd/>
          </a:ln>
        </p:spPr>
        <p:txBody>
          <a:bodyPr>
            <a:spAutoFit/>
          </a:bodyPr>
          <a:lstStyle/>
          <a:p>
            <a:pPr>
              <a:spcBef>
                <a:spcPct val="50000"/>
              </a:spcBef>
            </a:pPr>
            <a:r>
              <a:rPr lang="en-US">
                <a:solidFill>
                  <a:srgbClr val="3333FF"/>
                </a:solidFill>
              </a:rPr>
              <a:t>Rate of mechanical energy change of a fluid during incompressible flow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98D8789B-F6A9-4286-8C0A-899B3D4C1513}" type="slidenum">
              <a:rPr lang="en-US" smtClean="0"/>
              <a:pPr/>
              <a:t>12</a:t>
            </a:fld>
            <a:endParaRPr lang="en-US" smtClean="0"/>
          </a:p>
        </p:txBody>
      </p:sp>
      <p:pic>
        <p:nvPicPr>
          <p:cNvPr id="13315" name="Picture 8"/>
          <p:cNvPicPr>
            <a:picLocks noChangeAspect="1" noChangeArrowheads="1"/>
          </p:cNvPicPr>
          <p:nvPr/>
        </p:nvPicPr>
        <p:blipFill>
          <a:blip r:embed="rId2"/>
          <a:srcRect/>
          <a:stretch>
            <a:fillRect/>
          </a:stretch>
        </p:blipFill>
        <p:spPr bwMode="auto">
          <a:xfrm>
            <a:off x="2362200" y="647700"/>
            <a:ext cx="4419600" cy="5562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Slayt Numarası Yer Tutucusu"/>
          <p:cNvSpPr>
            <a:spLocks noGrp="1"/>
          </p:cNvSpPr>
          <p:nvPr>
            <p:ph type="sldNum" sz="quarter" idx="12"/>
          </p:nvPr>
        </p:nvSpPr>
        <p:spPr>
          <a:noFill/>
        </p:spPr>
        <p:txBody>
          <a:bodyPr/>
          <a:lstStyle/>
          <a:p>
            <a:fld id="{7C43680E-BE5A-4C40-B4A2-95DBC38EC7E2}" type="slidenum">
              <a:rPr lang="en-US" smtClean="0"/>
              <a:pPr/>
              <a:t>13</a:t>
            </a:fld>
            <a:endParaRPr lang="en-US" smtClean="0"/>
          </a:p>
        </p:txBody>
      </p:sp>
      <p:pic>
        <p:nvPicPr>
          <p:cNvPr id="14339" name="Picture 2"/>
          <p:cNvPicPr>
            <a:picLocks noChangeAspect="1" noChangeArrowheads="1"/>
          </p:cNvPicPr>
          <p:nvPr/>
        </p:nvPicPr>
        <p:blipFill>
          <a:blip r:embed="rId2"/>
          <a:srcRect/>
          <a:stretch>
            <a:fillRect/>
          </a:stretch>
        </p:blipFill>
        <p:spPr bwMode="auto">
          <a:xfrm>
            <a:off x="304800" y="152400"/>
            <a:ext cx="4086225" cy="4591050"/>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4495800" y="152400"/>
            <a:ext cx="4276725" cy="3514725"/>
          </a:xfrm>
          <a:prstGeom prst="rect">
            <a:avLst/>
          </a:prstGeom>
          <a:noFill/>
          <a:ln w="9525">
            <a:noFill/>
            <a:miter lim="800000"/>
            <a:headEnd/>
            <a:tailEnd/>
          </a:ln>
        </p:spPr>
      </p:pic>
      <p:pic>
        <p:nvPicPr>
          <p:cNvPr id="14341" name="Picture 5"/>
          <p:cNvPicPr>
            <a:picLocks noChangeAspect="1" noChangeArrowheads="1"/>
          </p:cNvPicPr>
          <p:nvPr/>
        </p:nvPicPr>
        <p:blipFill>
          <a:blip r:embed="rId4"/>
          <a:srcRect/>
          <a:stretch>
            <a:fillRect/>
          </a:stretch>
        </p:blipFill>
        <p:spPr bwMode="auto">
          <a:xfrm>
            <a:off x="5383213" y="3686175"/>
            <a:ext cx="3379787" cy="30956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p:spPr>
        <p:txBody>
          <a:bodyPr/>
          <a:lstStyle/>
          <a:p>
            <a:fld id="{E93E502F-9809-49E6-8D40-032E0BAB4CE3}" type="slidenum">
              <a:rPr lang="en-US" smtClean="0"/>
              <a:pPr/>
              <a:t>14</a:t>
            </a:fld>
            <a:endParaRPr lang="en-US" smtClean="0"/>
          </a:p>
        </p:txBody>
      </p:sp>
      <p:sp>
        <p:nvSpPr>
          <p:cNvPr id="15363" name="Rectangle 2"/>
          <p:cNvSpPr>
            <a:spLocks noGrp="1" noChangeArrowheads="1"/>
          </p:cNvSpPr>
          <p:nvPr>
            <p:ph type="title"/>
          </p:nvPr>
        </p:nvSpPr>
        <p:spPr>
          <a:xfrm>
            <a:off x="533400" y="198438"/>
            <a:ext cx="6248400" cy="563562"/>
          </a:xfrm>
          <a:solidFill>
            <a:srgbClr val="92D050"/>
          </a:solidFill>
        </p:spPr>
        <p:txBody>
          <a:bodyPr/>
          <a:lstStyle/>
          <a:p>
            <a:pPr eaLnBrk="1" hangingPunct="1"/>
            <a:r>
              <a:rPr lang="en-US" sz="3200" smtClean="0">
                <a:solidFill>
                  <a:srgbClr val="C00000"/>
                </a:solidFill>
              </a:rPr>
              <a:t>ENERGY TRANSFER BY HEAT</a:t>
            </a:r>
            <a:endParaRPr lang="en-US" sz="3200" b="0" smtClean="0">
              <a:solidFill>
                <a:srgbClr val="C00000"/>
              </a:solidFill>
            </a:endParaRPr>
          </a:p>
        </p:txBody>
      </p:sp>
      <p:sp>
        <p:nvSpPr>
          <p:cNvPr id="15364" name="Rectangle 8"/>
          <p:cNvSpPr>
            <a:spLocks noChangeArrowheads="1"/>
          </p:cNvSpPr>
          <p:nvPr/>
        </p:nvSpPr>
        <p:spPr bwMode="auto">
          <a:xfrm>
            <a:off x="457200" y="822325"/>
            <a:ext cx="3886200" cy="1616075"/>
          </a:xfrm>
          <a:prstGeom prst="rect">
            <a:avLst/>
          </a:prstGeom>
          <a:noFill/>
          <a:ln w="9525">
            <a:noFill/>
            <a:miter lim="800000"/>
            <a:headEnd/>
            <a:tailEnd/>
          </a:ln>
        </p:spPr>
        <p:txBody>
          <a:bodyPr>
            <a:spAutoFit/>
          </a:bodyPr>
          <a:lstStyle/>
          <a:p>
            <a:pPr>
              <a:spcBef>
                <a:spcPct val="10000"/>
              </a:spcBef>
              <a:spcAft>
                <a:spcPct val="10000"/>
              </a:spcAft>
              <a:buClr>
                <a:srgbClr val="FF0000"/>
              </a:buClr>
            </a:pPr>
            <a:r>
              <a:rPr lang="en-US" sz="2000" b="1">
                <a:solidFill>
                  <a:srgbClr val="CC00CC"/>
                </a:solidFill>
              </a:rPr>
              <a:t>Heat</a:t>
            </a:r>
            <a:r>
              <a:rPr lang="en-US" sz="2000">
                <a:solidFill>
                  <a:srgbClr val="CC00CC"/>
                </a:solidFill>
              </a:rPr>
              <a:t>:</a:t>
            </a:r>
            <a:r>
              <a:rPr lang="en-US" sz="2000" b="1"/>
              <a:t> </a:t>
            </a:r>
            <a:r>
              <a:rPr lang="en-US" sz="2000"/>
              <a:t>The form of energy that is transferred between two systems (or a system and its surroundings) by virtue of a temperature difference.</a:t>
            </a:r>
          </a:p>
        </p:txBody>
      </p:sp>
      <p:pic>
        <p:nvPicPr>
          <p:cNvPr id="15365" name="Picture 8"/>
          <p:cNvPicPr>
            <a:picLocks noChangeAspect="1" noChangeArrowheads="1"/>
          </p:cNvPicPr>
          <p:nvPr/>
        </p:nvPicPr>
        <p:blipFill>
          <a:blip r:embed="rId2"/>
          <a:srcRect/>
          <a:stretch>
            <a:fillRect/>
          </a:stretch>
        </p:blipFill>
        <p:spPr bwMode="auto">
          <a:xfrm>
            <a:off x="533400" y="2590800"/>
            <a:ext cx="3467100" cy="4086225"/>
          </a:xfrm>
          <a:prstGeom prst="rect">
            <a:avLst/>
          </a:prstGeom>
          <a:noFill/>
          <a:ln w="9525">
            <a:noFill/>
            <a:miter lim="800000"/>
            <a:headEnd/>
            <a:tailEnd/>
          </a:ln>
        </p:spPr>
      </p:pic>
      <p:pic>
        <p:nvPicPr>
          <p:cNvPr id="15366" name="Picture 9"/>
          <p:cNvPicPr>
            <a:picLocks noChangeAspect="1" noChangeArrowheads="1"/>
          </p:cNvPicPr>
          <p:nvPr/>
        </p:nvPicPr>
        <p:blipFill>
          <a:blip r:embed="rId3"/>
          <a:srcRect/>
          <a:stretch>
            <a:fillRect/>
          </a:stretch>
        </p:blipFill>
        <p:spPr bwMode="auto">
          <a:xfrm>
            <a:off x="4448175" y="1476375"/>
            <a:ext cx="4162425" cy="51530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p:cNvSpPr>
            <a:spLocks noGrp="1"/>
          </p:cNvSpPr>
          <p:nvPr>
            <p:ph type="sldNum" sz="quarter" idx="12"/>
          </p:nvPr>
        </p:nvSpPr>
        <p:spPr>
          <a:noFill/>
        </p:spPr>
        <p:txBody>
          <a:bodyPr/>
          <a:lstStyle/>
          <a:p>
            <a:fld id="{A787DC4D-DE7C-4A15-9674-F34C82E86FFF}" type="slidenum">
              <a:rPr lang="en-US" smtClean="0"/>
              <a:pPr/>
              <a:t>15</a:t>
            </a:fld>
            <a:endParaRPr lang="en-US" smtClean="0"/>
          </a:p>
        </p:txBody>
      </p:sp>
      <p:grpSp>
        <p:nvGrpSpPr>
          <p:cNvPr id="16387" name="Group 26"/>
          <p:cNvGrpSpPr>
            <a:grpSpLocks/>
          </p:cNvGrpSpPr>
          <p:nvPr/>
        </p:nvGrpSpPr>
        <p:grpSpPr bwMode="auto">
          <a:xfrm>
            <a:off x="228600" y="228600"/>
            <a:ext cx="5562600" cy="2595563"/>
            <a:chOff x="144" y="96"/>
            <a:chExt cx="3504" cy="1635"/>
          </a:xfrm>
        </p:grpSpPr>
        <p:pic>
          <p:nvPicPr>
            <p:cNvPr id="16391" name="Picture 13"/>
            <p:cNvPicPr>
              <a:picLocks noChangeAspect="1" noChangeArrowheads="1"/>
            </p:cNvPicPr>
            <p:nvPr/>
          </p:nvPicPr>
          <p:blipFill>
            <a:blip r:embed="rId2"/>
            <a:srcRect/>
            <a:stretch>
              <a:fillRect/>
            </a:stretch>
          </p:blipFill>
          <p:spPr bwMode="auto">
            <a:xfrm>
              <a:off x="144" y="96"/>
              <a:ext cx="1551" cy="424"/>
            </a:xfrm>
            <a:prstGeom prst="rect">
              <a:avLst/>
            </a:prstGeom>
            <a:noFill/>
            <a:ln w="9525">
              <a:noFill/>
              <a:miter lim="800000"/>
              <a:headEnd/>
              <a:tailEnd/>
            </a:ln>
          </p:spPr>
        </p:pic>
        <p:pic>
          <p:nvPicPr>
            <p:cNvPr id="16392" name="Picture 14"/>
            <p:cNvPicPr>
              <a:picLocks noChangeAspect="1" noChangeArrowheads="1"/>
            </p:cNvPicPr>
            <p:nvPr/>
          </p:nvPicPr>
          <p:blipFill>
            <a:blip r:embed="rId3"/>
            <a:srcRect/>
            <a:stretch>
              <a:fillRect/>
            </a:stretch>
          </p:blipFill>
          <p:spPr bwMode="auto">
            <a:xfrm>
              <a:off x="150" y="1152"/>
              <a:ext cx="1722" cy="579"/>
            </a:xfrm>
            <a:prstGeom prst="rect">
              <a:avLst/>
            </a:prstGeom>
            <a:noFill/>
            <a:ln w="9525">
              <a:noFill/>
              <a:miter lim="800000"/>
              <a:headEnd/>
              <a:tailEnd/>
            </a:ln>
          </p:spPr>
        </p:pic>
        <p:pic>
          <p:nvPicPr>
            <p:cNvPr id="16393" name="Picture 15"/>
            <p:cNvPicPr>
              <a:picLocks noChangeAspect="1" noChangeArrowheads="1"/>
            </p:cNvPicPr>
            <p:nvPr/>
          </p:nvPicPr>
          <p:blipFill>
            <a:blip r:embed="rId4"/>
            <a:srcRect/>
            <a:stretch>
              <a:fillRect/>
            </a:stretch>
          </p:blipFill>
          <p:spPr bwMode="auto">
            <a:xfrm>
              <a:off x="144" y="704"/>
              <a:ext cx="1567" cy="256"/>
            </a:xfrm>
            <a:prstGeom prst="rect">
              <a:avLst/>
            </a:prstGeom>
            <a:noFill/>
            <a:ln w="9525">
              <a:noFill/>
              <a:miter lim="800000"/>
              <a:headEnd/>
              <a:tailEnd/>
            </a:ln>
          </p:spPr>
        </p:pic>
        <p:sp>
          <p:nvSpPr>
            <p:cNvPr id="16394" name="Text Box 17"/>
            <p:cNvSpPr txBox="1">
              <a:spLocks noChangeArrowheads="1"/>
            </p:cNvSpPr>
            <p:nvPr/>
          </p:nvSpPr>
          <p:spPr bwMode="auto">
            <a:xfrm>
              <a:off x="1680" y="124"/>
              <a:ext cx="1104" cy="404"/>
            </a:xfrm>
            <a:prstGeom prst="rect">
              <a:avLst/>
            </a:prstGeom>
            <a:noFill/>
            <a:ln w="9525">
              <a:noFill/>
              <a:miter lim="800000"/>
              <a:headEnd/>
              <a:tailEnd/>
            </a:ln>
          </p:spPr>
          <p:txBody>
            <a:bodyPr>
              <a:spAutoFit/>
            </a:bodyPr>
            <a:lstStyle/>
            <a:p>
              <a:pPr>
                <a:spcBef>
                  <a:spcPct val="50000"/>
                </a:spcBef>
              </a:pPr>
              <a:r>
                <a:rPr lang="en-US"/>
                <a:t>Heat transfer per unit mass</a:t>
              </a:r>
            </a:p>
          </p:txBody>
        </p:sp>
        <p:sp>
          <p:nvSpPr>
            <p:cNvPr id="16395" name="Text Box 18"/>
            <p:cNvSpPr txBox="1">
              <a:spLocks noChangeArrowheads="1"/>
            </p:cNvSpPr>
            <p:nvPr/>
          </p:nvSpPr>
          <p:spPr bwMode="auto">
            <a:xfrm>
              <a:off x="1872" y="1151"/>
              <a:ext cx="1776" cy="577"/>
            </a:xfrm>
            <a:prstGeom prst="rect">
              <a:avLst/>
            </a:prstGeom>
            <a:noFill/>
            <a:ln w="9525">
              <a:noFill/>
              <a:miter lim="800000"/>
              <a:headEnd/>
              <a:tailEnd/>
            </a:ln>
          </p:spPr>
          <p:txBody>
            <a:bodyPr>
              <a:spAutoFit/>
            </a:bodyPr>
            <a:lstStyle/>
            <a:p>
              <a:pPr>
                <a:spcBef>
                  <a:spcPct val="50000"/>
                </a:spcBef>
              </a:pPr>
              <a:r>
                <a:rPr lang="en-US"/>
                <a:t>Amount of heat transfer when heat transfer rate changes with time</a:t>
              </a:r>
            </a:p>
          </p:txBody>
        </p:sp>
        <p:sp>
          <p:nvSpPr>
            <p:cNvPr id="16396" name="Text Box 19"/>
            <p:cNvSpPr txBox="1">
              <a:spLocks noChangeArrowheads="1"/>
            </p:cNvSpPr>
            <p:nvPr/>
          </p:nvSpPr>
          <p:spPr bwMode="auto">
            <a:xfrm>
              <a:off x="1728" y="528"/>
              <a:ext cx="1680" cy="577"/>
            </a:xfrm>
            <a:prstGeom prst="rect">
              <a:avLst/>
            </a:prstGeom>
            <a:noFill/>
            <a:ln w="9525">
              <a:noFill/>
              <a:miter lim="800000"/>
              <a:headEnd/>
              <a:tailEnd/>
            </a:ln>
          </p:spPr>
          <p:txBody>
            <a:bodyPr>
              <a:spAutoFit/>
            </a:bodyPr>
            <a:lstStyle/>
            <a:p>
              <a:pPr>
                <a:spcBef>
                  <a:spcPct val="50000"/>
                </a:spcBef>
              </a:pPr>
              <a:r>
                <a:rPr lang="en-US"/>
                <a:t>Amount of heat transfer when heat transfer rate is constant</a:t>
              </a:r>
            </a:p>
          </p:txBody>
        </p:sp>
      </p:grpSp>
      <p:pic>
        <p:nvPicPr>
          <p:cNvPr id="16388" name="Picture 16"/>
          <p:cNvPicPr>
            <a:picLocks noChangeAspect="1" noChangeArrowheads="1"/>
          </p:cNvPicPr>
          <p:nvPr/>
        </p:nvPicPr>
        <p:blipFill>
          <a:blip r:embed="rId5"/>
          <a:srcRect/>
          <a:stretch>
            <a:fillRect/>
          </a:stretch>
        </p:blipFill>
        <p:spPr bwMode="auto">
          <a:xfrm>
            <a:off x="228600" y="2895600"/>
            <a:ext cx="3429000" cy="3867150"/>
          </a:xfrm>
          <a:prstGeom prst="rect">
            <a:avLst/>
          </a:prstGeom>
          <a:noFill/>
          <a:ln w="9525">
            <a:noFill/>
            <a:miter lim="800000"/>
            <a:headEnd/>
            <a:tailEnd/>
          </a:ln>
        </p:spPr>
      </p:pic>
      <p:pic>
        <p:nvPicPr>
          <p:cNvPr id="16389" name="Picture 17"/>
          <p:cNvPicPr>
            <a:picLocks noChangeAspect="1" noChangeArrowheads="1"/>
          </p:cNvPicPr>
          <p:nvPr/>
        </p:nvPicPr>
        <p:blipFill>
          <a:blip r:embed="rId6"/>
          <a:srcRect/>
          <a:stretch>
            <a:fillRect/>
          </a:stretch>
        </p:blipFill>
        <p:spPr bwMode="auto">
          <a:xfrm>
            <a:off x="5991225" y="3429000"/>
            <a:ext cx="3000375" cy="3352800"/>
          </a:xfrm>
          <a:prstGeom prst="rect">
            <a:avLst/>
          </a:prstGeom>
          <a:noFill/>
          <a:ln w="9525">
            <a:noFill/>
            <a:miter lim="800000"/>
            <a:headEnd/>
            <a:tailEnd/>
          </a:ln>
        </p:spPr>
      </p:pic>
      <p:pic>
        <p:nvPicPr>
          <p:cNvPr id="16390" name="Picture 18"/>
          <p:cNvPicPr>
            <a:picLocks noChangeAspect="1" noChangeArrowheads="1"/>
          </p:cNvPicPr>
          <p:nvPr/>
        </p:nvPicPr>
        <p:blipFill>
          <a:blip r:embed="rId7"/>
          <a:srcRect/>
          <a:stretch>
            <a:fillRect/>
          </a:stretch>
        </p:blipFill>
        <p:spPr bwMode="auto">
          <a:xfrm>
            <a:off x="5676900" y="28575"/>
            <a:ext cx="3314700" cy="3324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Slayt Numarası Yer Tutucusu"/>
          <p:cNvSpPr>
            <a:spLocks noGrp="1"/>
          </p:cNvSpPr>
          <p:nvPr>
            <p:ph type="sldNum" sz="quarter" idx="12"/>
          </p:nvPr>
        </p:nvSpPr>
        <p:spPr>
          <a:noFill/>
        </p:spPr>
        <p:txBody>
          <a:bodyPr/>
          <a:lstStyle/>
          <a:p>
            <a:fld id="{82FE3412-2646-4DDF-873C-4AAFEF423C03}" type="slidenum">
              <a:rPr lang="en-US" smtClean="0"/>
              <a:pPr/>
              <a:t>16</a:t>
            </a:fld>
            <a:endParaRPr lang="en-US" smtClean="0"/>
          </a:p>
        </p:txBody>
      </p:sp>
      <p:sp>
        <p:nvSpPr>
          <p:cNvPr id="17411" name="Rectangle 2"/>
          <p:cNvSpPr>
            <a:spLocks noGrp="1" noChangeArrowheads="1"/>
          </p:cNvSpPr>
          <p:nvPr>
            <p:ph type="title"/>
          </p:nvPr>
        </p:nvSpPr>
        <p:spPr>
          <a:xfrm>
            <a:off x="381000" y="152400"/>
            <a:ext cx="5791200" cy="563563"/>
          </a:xfrm>
        </p:spPr>
        <p:txBody>
          <a:bodyPr/>
          <a:lstStyle/>
          <a:p>
            <a:pPr eaLnBrk="1" hangingPunct="1"/>
            <a:r>
              <a:rPr lang="en-US" sz="3000" smtClean="0"/>
              <a:t>Historical Background on Heat</a:t>
            </a:r>
            <a:endParaRPr lang="en-US" sz="3000" b="0" smtClean="0"/>
          </a:p>
        </p:txBody>
      </p:sp>
      <p:sp>
        <p:nvSpPr>
          <p:cNvPr id="17412" name="Rectangle 3"/>
          <p:cNvSpPr>
            <a:spLocks noGrp="1" noChangeArrowheads="1"/>
          </p:cNvSpPr>
          <p:nvPr>
            <p:ph type="body" idx="1"/>
          </p:nvPr>
        </p:nvSpPr>
        <p:spPr>
          <a:xfrm>
            <a:off x="228600" y="762000"/>
            <a:ext cx="4572000" cy="5943600"/>
          </a:xfrm>
        </p:spPr>
        <p:txBody>
          <a:bodyPr/>
          <a:lstStyle/>
          <a:p>
            <a:pPr eaLnBrk="1" hangingPunct="1">
              <a:spcBef>
                <a:spcPct val="10000"/>
              </a:spcBef>
              <a:spcAft>
                <a:spcPct val="10000"/>
              </a:spcAft>
            </a:pPr>
            <a:r>
              <a:rPr lang="en-US" sz="1800" b="1" smtClean="0">
                <a:solidFill>
                  <a:srgbClr val="CC00CC"/>
                </a:solidFill>
                <a:latin typeface="Arial" charset="0"/>
              </a:rPr>
              <a:t>Kinetic theory</a:t>
            </a:r>
            <a:r>
              <a:rPr lang="en-US" sz="1800" smtClean="0">
                <a:solidFill>
                  <a:srgbClr val="CC00CC"/>
                </a:solidFill>
                <a:latin typeface="Arial" charset="0"/>
              </a:rPr>
              <a:t>:</a:t>
            </a:r>
            <a:r>
              <a:rPr lang="en-US" sz="1800" smtClean="0">
                <a:latin typeface="Arial" charset="0"/>
              </a:rPr>
              <a:t> Treats molecules as tiny balls that are in motion and thus possess kinetic energy. </a:t>
            </a:r>
          </a:p>
          <a:p>
            <a:pPr eaLnBrk="1" hangingPunct="1">
              <a:spcBef>
                <a:spcPct val="10000"/>
              </a:spcBef>
              <a:spcAft>
                <a:spcPct val="10000"/>
              </a:spcAft>
            </a:pPr>
            <a:r>
              <a:rPr lang="en-US" sz="1800" b="1" smtClean="0">
                <a:solidFill>
                  <a:srgbClr val="CC00CC"/>
                </a:solidFill>
                <a:latin typeface="Arial" charset="0"/>
              </a:rPr>
              <a:t>Heat</a:t>
            </a:r>
            <a:r>
              <a:rPr lang="en-US" sz="1800" smtClean="0">
                <a:solidFill>
                  <a:srgbClr val="CC00CC"/>
                </a:solidFill>
                <a:latin typeface="Arial" charset="0"/>
              </a:rPr>
              <a:t>:</a:t>
            </a:r>
            <a:r>
              <a:rPr lang="en-US" sz="1800" smtClean="0">
                <a:latin typeface="Arial" charset="0"/>
              </a:rPr>
              <a:t> The energy associated with the random motion of atoms and molecules.</a:t>
            </a:r>
          </a:p>
          <a:p>
            <a:pPr eaLnBrk="1" hangingPunct="1">
              <a:spcBef>
                <a:spcPct val="10000"/>
              </a:spcBef>
              <a:spcAft>
                <a:spcPct val="10000"/>
              </a:spcAft>
              <a:buFontTx/>
              <a:buNone/>
            </a:pPr>
            <a:r>
              <a:rPr lang="en-US" sz="2000" b="1" smtClean="0">
                <a:solidFill>
                  <a:srgbClr val="0066FF"/>
                </a:solidFill>
                <a:latin typeface="Arial" charset="0"/>
              </a:rPr>
              <a:t>Heat transfer mechanisms:</a:t>
            </a:r>
            <a:r>
              <a:rPr lang="en-US" sz="2000" smtClean="0">
                <a:solidFill>
                  <a:srgbClr val="0066FF"/>
                </a:solidFill>
                <a:latin typeface="Arial" charset="0"/>
              </a:rPr>
              <a:t> </a:t>
            </a:r>
          </a:p>
          <a:p>
            <a:pPr eaLnBrk="1" hangingPunct="1">
              <a:spcBef>
                <a:spcPct val="10000"/>
              </a:spcBef>
              <a:spcAft>
                <a:spcPct val="10000"/>
              </a:spcAft>
            </a:pPr>
            <a:r>
              <a:rPr lang="en-US" sz="1800" b="1" smtClean="0">
                <a:solidFill>
                  <a:srgbClr val="CC00CC"/>
                </a:solidFill>
                <a:latin typeface="Arial" charset="0"/>
              </a:rPr>
              <a:t>Conduction:</a:t>
            </a:r>
            <a:r>
              <a:rPr lang="en-US" sz="1800" b="1" smtClean="0">
                <a:latin typeface="Arial" charset="0"/>
              </a:rPr>
              <a:t> </a:t>
            </a:r>
            <a:r>
              <a:rPr lang="en-US" sz="1800" smtClean="0">
                <a:latin typeface="Arial" charset="0"/>
              </a:rPr>
              <a:t>The transfer of energy from the more energetic particles of a substance to the adjacent less energetic ones as a result of interaction between particles. </a:t>
            </a:r>
          </a:p>
          <a:p>
            <a:pPr eaLnBrk="1" hangingPunct="1">
              <a:spcBef>
                <a:spcPct val="10000"/>
              </a:spcBef>
              <a:spcAft>
                <a:spcPct val="10000"/>
              </a:spcAft>
            </a:pPr>
            <a:r>
              <a:rPr lang="en-US" sz="1800" b="1" smtClean="0">
                <a:solidFill>
                  <a:srgbClr val="CC00CC"/>
                </a:solidFill>
                <a:latin typeface="Arial" charset="0"/>
              </a:rPr>
              <a:t>Convection:</a:t>
            </a:r>
            <a:r>
              <a:rPr lang="en-US" sz="1800" b="1" smtClean="0">
                <a:latin typeface="Arial" charset="0"/>
              </a:rPr>
              <a:t> </a:t>
            </a:r>
            <a:r>
              <a:rPr lang="en-US" sz="1800" smtClean="0">
                <a:latin typeface="Arial" charset="0"/>
              </a:rPr>
              <a:t>The transfer of energy between a solid surface and the adjacent fluid that is in motion, and it involves the combined effects of conduction and fluid motion. </a:t>
            </a:r>
          </a:p>
          <a:p>
            <a:pPr eaLnBrk="1" hangingPunct="1">
              <a:spcBef>
                <a:spcPct val="10000"/>
              </a:spcBef>
              <a:spcAft>
                <a:spcPct val="10000"/>
              </a:spcAft>
            </a:pPr>
            <a:r>
              <a:rPr lang="en-US" sz="1800" b="1" smtClean="0">
                <a:solidFill>
                  <a:srgbClr val="CC00CC"/>
                </a:solidFill>
                <a:latin typeface="Arial" charset="0"/>
              </a:rPr>
              <a:t>Radiation:</a:t>
            </a:r>
            <a:r>
              <a:rPr lang="en-US" sz="1800" b="1" smtClean="0">
                <a:latin typeface="Arial" charset="0"/>
              </a:rPr>
              <a:t> </a:t>
            </a:r>
            <a:r>
              <a:rPr lang="en-US" sz="1800" smtClean="0">
                <a:latin typeface="Arial" charset="0"/>
              </a:rPr>
              <a:t>The transfer of energy due to the emission of electromagnetic waves (or photons).</a:t>
            </a:r>
          </a:p>
        </p:txBody>
      </p:sp>
      <p:pic>
        <p:nvPicPr>
          <p:cNvPr id="17413" name="Picture 6"/>
          <p:cNvPicPr>
            <a:picLocks noChangeAspect="1" noChangeArrowheads="1"/>
          </p:cNvPicPr>
          <p:nvPr/>
        </p:nvPicPr>
        <p:blipFill>
          <a:blip r:embed="rId2"/>
          <a:srcRect/>
          <a:stretch>
            <a:fillRect/>
          </a:stretch>
        </p:blipFill>
        <p:spPr bwMode="auto">
          <a:xfrm>
            <a:off x="4876800" y="933450"/>
            <a:ext cx="3886200" cy="4476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Slayt Numarası Yer Tutucusu"/>
          <p:cNvSpPr>
            <a:spLocks noGrp="1"/>
          </p:cNvSpPr>
          <p:nvPr>
            <p:ph type="sldNum" sz="quarter" idx="12"/>
          </p:nvPr>
        </p:nvSpPr>
        <p:spPr>
          <a:noFill/>
        </p:spPr>
        <p:txBody>
          <a:bodyPr/>
          <a:lstStyle/>
          <a:p>
            <a:fld id="{5D10CE73-9D99-48D2-8C96-20A94CFD2B7D}" type="slidenum">
              <a:rPr lang="en-US" smtClean="0"/>
              <a:pPr/>
              <a:t>17</a:t>
            </a:fld>
            <a:endParaRPr lang="en-US" smtClean="0"/>
          </a:p>
        </p:txBody>
      </p:sp>
      <p:sp>
        <p:nvSpPr>
          <p:cNvPr id="18435" name="Rectangle 2"/>
          <p:cNvSpPr>
            <a:spLocks noGrp="1" noChangeArrowheads="1"/>
          </p:cNvSpPr>
          <p:nvPr>
            <p:ph type="title"/>
          </p:nvPr>
        </p:nvSpPr>
        <p:spPr>
          <a:xfrm>
            <a:off x="685800" y="152400"/>
            <a:ext cx="6477000" cy="639763"/>
          </a:xfrm>
          <a:solidFill>
            <a:srgbClr val="92D050"/>
          </a:solidFill>
        </p:spPr>
        <p:txBody>
          <a:bodyPr/>
          <a:lstStyle/>
          <a:p>
            <a:pPr eaLnBrk="1" hangingPunct="1"/>
            <a:r>
              <a:rPr lang="en-US" sz="3200" smtClean="0">
                <a:solidFill>
                  <a:srgbClr val="C00000"/>
                </a:solidFill>
              </a:rPr>
              <a:t>ENERGY TRANSFER BY WORK</a:t>
            </a:r>
            <a:endParaRPr lang="en-US" sz="3200" b="0" smtClean="0">
              <a:solidFill>
                <a:srgbClr val="C00000"/>
              </a:solidFill>
            </a:endParaRPr>
          </a:p>
        </p:txBody>
      </p:sp>
      <p:sp>
        <p:nvSpPr>
          <p:cNvPr id="18436" name="Rectangle 3"/>
          <p:cNvSpPr>
            <a:spLocks noGrp="1" noChangeArrowheads="1"/>
          </p:cNvSpPr>
          <p:nvPr>
            <p:ph type="body" idx="1"/>
          </p:nvPr>
        </p:nvSpPr>
        <p:spPr>
          <a:xfrm>
            <a:off x="304800" y="838200"/>
            <a:ext cx="8382000" cy="2209800"/>
          </a:xfrm>
        </p:spPr>
        <p:txBody>
          <a:bodyPr/>
          <a:lstStyle/>
          <a:p>
            <a:pPr eaLnBrk="1" hangingPunct="1">
              <a:lnSpc>
                <a:spcPct val="95000"/>
              </a:lnSpc>
              <a:spcBef>
                <a:spcPct val="10000"/>
              </a:spcBef>
              <a:spcAft>
                <a:spcPct val="10000"/>
              </a:spcAft>
            </a:pPr>
            <a:r>
              <a:rPr lang="en-US" sz="1800" b="1" smtClean="0">
                <a:solidFill>
                  <a:srgbClr val="CC00CC"/>
                </a:solidFill>
                <a:latin typeface="Arial" charset="0"/>
              </a:rPr>
              <a:t>Work</a:t>
            </a:r>
            <a:r>
              <a:rPr lang="en-US" sz="1800" smtClean="0">
                <a:solidFill>
                  <a:srgbClr val="CC00CC"/>
                </a:solidFill>
                <a:latin typeface="Arial" charset="0"/>
              </a:rPr>
              <a:t>:</a:t>
            </a:r>
            <a:r>
              <a:rPr lang="en-US" sz="1800" i="1" smtClean="0">
                <a:latin typeface="Arial" charset="0"/>
              </a:rPr>
              <a:t> </a:t>
            </a:r>
            <a:r>
              <a:rPr lang="en-US" sz="1800" smtClean="0">
                <a:latin typeface="Arial" charset="0"/>
              </a:rPr>
              <a:t>The energy transfer associated with a force acting through a distance. </a:t>
            </a:r>
          </a:p>
          <a:p>
            <a:pPr lvl="1" eaLnBrk="1" hangingPunct="1">
              <a:lnSpc>
                <a:spcPct val="95000"/>
              </a:lnSpc>
              <a:spcBef>
                <a:spcPct val="10000"/>
              </a:spcBef>
              <a:spcAft>
                <a:spcPct val="10000"/>
              </a:spcAft>
            </a:pPr>
            <a:r>
              <a:rPr lang="en-US" sz="1800" b="1" smtClean="0">
                <a:solidFill>
                  <a:srgbClr val="0066FF"/>
                </a:solidFill>
                <a:latin typeface="Arial" charset="0"/>
              </a:rPr>
              <a:t>A rising piston, a rotating shaft</a:t>
            </a:r>
            <a:r>
              <a:rPr lang="en-US" sz="1800" b="1" smtClean="0">
                <a:latin typeface="Arial" charset="0"/>
              </a:rPr>
              <a:t>,</a:t>
            </a:r>
            <a:r>
              <a:rPr lang="en-US" sz="1800" b="1" smtClean="0">
                <a:solidFill>
                  <a:srgbClr val="33CC33"/>
                </a:solidFill>
                <a:latin typeface="Arial" charset="0"/>
              </a:rPr>
              <a:t> </a:t>
            </a:r>
            <a:r>
              <a:rPr lang="en-US" sz="1800" smtClean="0">
                <a:latin typeface="Arial" charset="0"/>
              </a:rPr>
              <a:t>and</a:t>
            </a:r>
            <a:r>
              <a:rPr lang="en-US" sz="1800" b="1" smtClean="0">
                <a:solidFill>
                  <a:srgbClr val="33CC33"/>
                </a:solidFill>
                <a:latin typeface="Arial" charset="0"/>
              </a:rPr>
              <a:t> </a:t>
            </a:r>
            <a:r>
              <a:rPr lang="en-US" sz="1800" b="1" smtClean="0">
                <a:solidFill>
                  <a:srgbClr val="0066FF"/>
                </a:solidFill>
                <a:latin typeface="Arial" charset="0"/>
              </a:rPr>
              <a:t>an electric wire crossing the system boundaries</a:t>
            </a:r>
            <a:r>
              <a:rPr lang="en-US" sz="1800" smtClean="0">
                <a:latin typeface="Arial" charset="0"/>
              </a:rPr>
              <a:t> are all associated with work interactions</a:t>
            </a:r>
          </a:p>
          <a:p>
            <a:pPr eaLnBrk="1" hangingPunct="1">
              <a:lnSpc>
                <a:spcPct val="95000"/>
              </a:lnSpc>
              <a:spcBef>
                <a:spcPct val="10000"/>
              </a:spcBef>
              <a:spcAft>
                <a:spcPct val="10000"/>
              </a:spcAft>
            </a:pPr>
            <a:r>
              <a:rPr lang="en-US" sz="1800" b="1" smtClean="0">
                <a:solidFill>
                  <a:srgbClr val="CC00CC"/>
                </a:solidFill>
                <a:latin typeface="Arial" charset="0"/>
              </a:rPr>
              <a:t>Formal sign convention</a:t>
            </a:r>
            <a:r>
              <a:rPr lang="en-US" sz="1800" smtClean="0">
                <a:solidFill>
                  <a:srgbClr val="CC00CC"/>
                </a:solidFill>
                <a:latin typeface="Arial" charset="0"/>
              </a:rPr>
              <a:t>:</a:t>
            </a:r>
            <a:r>
              <a:rPr lang="en-US" sz="1800" b="1" smtClean="0">
                <a:latin typeface="Arial" charset="0"/>
              </a:rPr>
              <a:t> </a:t>
            </a:r>
            <a:r>
              <a:rPr lang="en-US" sz="1800" i="1" smtClean="0">
                <a:latin typeface="Arial" charset="0"/>
              </a:rPr>
              <a:t>Heat transfer to a system and work done by a system are positive; heat transfer from a system and work done on a system are negative</a:t>
            </a:r>
            <a:r>
              <a:rPr lang="en-US" sz="1800" smtClean="0">
                <a:latin typeface="Arial" charset="0"/>
              </a:rPr>
              <a:t>.</a:t>
            </a:r>
          </a:p>
          <a:p>
            <a:pPr eaLnBrk="1" hangingPunct="1">
              <a:lnSpc>
                <a:spcPct val="95000"/>
              </a:lnSpc>
              <a:spcBef>
                <a:spcPct val="10000"/>
              </a:spcBef>
              <a:spcAft>
                <a:spcPct val="10000"/>
              </a:spcAft>
            </a:pPr>
            <a:r>
              <a:rPr lang="en-US" sz="1800" smtClean="0">
                <a:latin typeface="Arial" charset="0"/>
              </a:rPr>
              <a:t>Alternative to sign convention is to use the subscripts </a:t>
            </a:r>
            <a:r>
              <a:rPr lang="en-US" sz="1800" b="1" i="1" smtClean="0">
                <a:solidFill>
                  <a:srgbClr val="CC00CC"/>
                </a:solidFill>
                <a:latin typeface="Arial" charset="0"/>
              </a:rPr>
              <a:t>in</a:t>
            </a:r>
            <a:r>
              <a:rPr lang="en-US" sz="1800" i="1" smtClean="0">
                <a:latin typeface="Arial" charset="0"/>
              </a:rPr>
              <a:t> </a:t>
            </a:r>
            <a:r>
              <a:rPr lang="en-US" sz="1800" smtClean="0">
                <a:latin typeface="Arial" charset="0"/>
              </a:rPr>
              <a:t>and </a:t>
            </a:r>
            <a:r>
              <a:rPr lang="en-US" sz="1800" b="1" i="1" smtClean="0">
                <a:solidFill>
                  <a:srgbClr val="CC00CC"/>
                </a:solidFill>
                <a:latin typeface="Arial" charset="0"/>
              </a:rPr>
              <a:t>out</a:t>
            </a:r>
            <a:r>
              <a:rPr lang="en-US" sz="1800" i="1" smtClean="0">
                <a:latin typeface="Arial" charset="0"/>
              </a:rPr>
              <a:t> </a:t>
            </a:r>
            <a:r>
              <a:rPr lang="en-US" sz="1800" smtClean="0">
                <a:latin typeface="Arial" charset="0"/>
              </a:rPr>
              <a:t>to indicate direction. </a:t>
            </a:r>
            <a:r>
              <a:rPr lang="en-US" sz="1800" smtClean="0">
                <a:solidFill>
                  <a:srgbClr val="0066FF"/>
                </a:solidFill>
                <a:latin typeface="Arial" charset="0"/>
              </a:rPr>
              <a:t>This is the primary approach in this text.</a:t>
            </a:r>
          </a:p>
        </p:txBody>
      </p:sp>
      <p:sp>
        <p:nvSpPr>
          <p:cNvPr id="18437" name="Text Box 9"/>
          <p:cNvSpPr txBox="1">
            <a:spLocks noChangeArrowheads="1"/>
          </p:cNvSpPr>
          <p:nvPr/>
        </p:nvSpPr>
        <p:spPr bwMode="auto">
          <a:xfrm>
            <a:off x="3810000" y="3505200"/>
            <a:ext cx="1676400" cy="641350"/>
          </a:xfrm>
          <a:prstGeom prst="rect">
            <a:avLst/>
          </a:prstGeom>
          <a:noFill/>
          <a:ln w="9525">
            <a:noFill/>
            <a:miter lim="800000"/>
            <a:headEnd/>
            <a:tailEnd/>
          </a:ln>
        </p:spPr>
        <p:txBody>
          <a:bodyPr>
            <a:spAutoFit/>
          </a:bodyPr>
          <a:lstStyle/>
          <a:p>
            <a:pPr>
              <a:spcBef>
                <a:spcPct val="50000"/>
              </a:spcBef>
            </a:pPr>
            <a:r>
              <a:rPr lang="en-US"/>
              <a:t>Work done per unit mass</a:t>
            </a:r>
          </a:p>
        </p:txBody>
      </p:sp>
      <p:pic>
        <p:nvPicPr>
          <p:cNvPr id="18438" name="Picture 11"/>
          <p:cNvPicPr>
            <a:picLocks noChangeAspect="1" noChangeArrowheads="1"/>
          </p:cNvPicPr>
          <p:nvPr/>
        </p:nvPicPr>
        <p:blipFill>
          <a:blip r:embed="rId2"/>
          <a:srcRect/>
          <a:stretch>
            <a:fillRect/>
          </a:stretch>
        </p:blipFill>
        <p:spPr bwMode="auto">
          <a:xfrm>
            <a:off x="152400" y="3305175"/>
            <a:ext cx="3476625" cy="3400425"/>
          </a:xfrm>
          <a:prstGeom prst="rect">
            <a:avLst/>
          </a:prstGeom>
          <a:noFill/>
          <a:ln w="9525">
            <a:noFill/>
            <a:miter lim="800000"/>
            <a:headEnd/>
            <a:tailEnd/>
          </a:ln>
        </p:spPr>
      </p:pic>
      <p:pic>
        <p:nvPicPr>
          <p:cNvPr id="18439" name="Picture 13"/>
          <p:cNvPicPr>
            <a:picLocks noChangeAspect="1" noChangeArrowheads="1"/>
          </p:cNvPicPr>
          <p:nvPr/>
        </p:nvPicPr>
        <p:blipFill>
          <a:blip r:embed="rId3"/>
          <a:srcRect/>
          <a:stretch>
            <a:fillRect/>
          </a:stretch>
        </p:blipFill>
        <p:spPr bwMode="auto">
          <a:xfrm>
            <a:off x="6191250" y="3019425"/>
            <a:ext cx="2800350" cy="3762375"/>
          </a:xfrm>
          <a:prstGeom prst="rect">
            <a:avLst/>
          </a:prstGeom>
          <a:noFill/>
          <a:ln w="9525">
            <a:noFill/>
            <a:miter lim="800000"/>
            <a:headEnd/>
            <a:tailEnd/>
          </a:ln>
        </p:spPr>
      </p:pic>
      <p:pic>
        <p:nvPicPr>
          <p:cNvPr id="18440" name="Picture 6"/>
          <p:cNvPicPr>
            <a:picLocks noChangeAspect="1" noChangeArrowheads="1"/>
          </p:cNvPicPr>
          <p:nvPr/>
        </p:nvPicPr>
        <p:blipFill>
          <a:blip r:embed="rId4"/>
          <a:srcRect/>
          <a:stretch>
            <a:fillRect/>
          </a:stretch>
        </p:blipFill>
        <p:spPr bwMode="auto">
          <a:xfrm>
            <a:off x="3660775" y="4152900"/>
            <a:ext cx="2511425" cy="647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Slayt Numarası Yer Tutucusu"/>
          <p:cNvSpPr>
            <a:spLocks noGrp="1"/>
          </p:cNvSpPr>
          <p:nvPr>
            <p:ph type="sldNum" sz="quarter" idx="12"/>
          </p:nvPr>
        </p:nvSpPr>
        <p:spPr>
          <a:noFill/>
        </p:spPr>
        <p:txBody>
          <a:bodyPr/>
          <a:lstStyle/>
          <a:p>
            <a:fld id="{B7A0916F-9E72-4D9B-A274-642B9350B419}" type="slidenum">
              <a:rPr lang="en-US" smtClean="0"/>
              <a:pPr/>
              <a:t>18</a:t>
            </a:fld>
            <a:endParaRPr lang="en-US" smtClean="0"/>
          </a:p>
        </p:txBody>
      </p:sp>
      <p:sp>
        <p:nvSpPr>
          <p:cNvPr id="19459" name="Rectangle 3"/>
          <p:cNvSpPr>
            <a:spLocks noGrp="1" noChangeArrowheads="1"/>
          </p:cNvSpPr>
          <p:nvPr>
            <p:ph type="body" idx="1"/>
          </p:nvPr>
        </p:nvSpPr>
        <p:spPr>
          <a:xfrm>
            <a:off x="304800" y="228600"/>
            <a:ext cx="4800600" cy="4648200"/>
          </a:xfrm>
        </p:spPr>
        <p:txBody>
          <a:bodyPr/>
          <a:lstStyle/>
          <a:p>
            <a:pPr eaLnBrk="1" hangingPunct="1">
              <a:lnSpc>
                <a:spcPct val="80000"/>
              </a:lnSpc>
              <a:spcBef>
                <a:spcPct val="10000"/>
              </a:spcBef>
              <a:spcAft>
                <a:spcPct val="10000"/>
              </a:spcAft>
              <a:buFontTx/>
              <a:buNone/>
            </a:pPr>
            <a:r>
              <a:rPr lang="tr-TR" sz="2800" b="1" smtClean="0">
                <a:solidFill>
                  <a:srgbClr val="0066FF"/>
                </a:solidFill>
                <a:latin typeface="Arial" charset="0"/>
              </a:rPr>
              <a:t>    </a:t>
            </a:r>
            <a:r>
              <a:rPr lang="en-US" sz="2800" b="1" smtClean="0">
                <a:solidFill>
                  <a:srgbClr val="0066FF"/>
                </a:solidFill>
                <a:latin typeface="Arial" charset="0"/>
              </a:rPr>
              <a:t>Heat vs. Work</a:t>
            </a:r>
            <a:endParaRPr lang="en-US" sz="2800" smtClean="0">
              <a:solidFill>
                <a:srgbClr val="0066FF"/>
              </a:solidFill>
              <a:latin typeface="Arial" charset="0"/>
            </a:endParaRPr>
          </a:p>
          <a:p>
            <a:pPr eaLnBrk="1" hangingPunct="1">
              <a:spcBef>
                <a:spcPct val="10000"/>
              </a:spcBef>
              <a:spcAft>
                <a:spcPct val="10000"/>
              </a:spcAft>
            </a:pPr>
            <a:r>
              <a:rPr lang="en-US" sz="1800" smtClean="0">
                <a:latin typeface="Arial" charset="0"/>
              </a:rPr>
              <a:t>Both are recognized at the boundaries of a system as they cross the boundaries. That is, both heat and work are </a:t>
            </a:r>
            <a:r>
              <a:rPr lang="en-US" sz="1800" i="1" smtClean="0">
                <a:solidFill>
                  <a:srgbClr val="CC00CC"/>
                </a:solidFill>
                <a:latin typeface="Arial" charset="0"/>
              </a:rPr>
              <a:t>boundary</a:t>
            </a:r>
            <a:r>
              <a:rPr lang="en-US" sz="1800" i="1" smtClean="0">
                <a:latin typeface="Arial" charset="0"/>
              </a:rPr>
              <a:t> </a:t>
            </a:r>
            <a:r>
              <a:rPr lang="en-US" sz="1800" smtClean="0">
                <a:latin typeface="Arial" charset="0"/>
              </a:rPr>
              <a:t>phenomena.</a:t>
            </a:r>
          </a:p>
          <a:p>
            <a:pPr eaLnBrk="1" hangingPunct="1">
              <a:spcBef>
                <a:spcPct val="10000"/>
              </a:spcBef>
              <a:spcAft>
                <a:spcPct val="10000"/>
              </a:spcAft>
            </a:pPr>
            <a:r>
              <a:rPr lang="en-US" sz="1800" smtClean="0">
                <a:latin typeface="Arial" charset="0"/>
              </a:rPr>
              <a:t>Systems possess energy, but not heat or work.</a:t>
            </a:r>
          </a:p>
          <a:p>
            <a:pPr eaLnBrk="1" hangingPunct="1">
              <a:spcBef>
                <a:spcPct val="10000"/>
              </a:spcBef>
              <a:spcAft>
                <a:spcPct val="10000"/>
              </a:spcAft>
            </a:pPr>
            <a:r>
              <a:rPr lang="en-US" sz="1800" smtClean="0">
                <a:latin typeface="Arial" charset="0"/>
              </a:rPr>
              <a:t>Both are associated with a </a:t>
            </a:r>
            <a:r>
              <a:rPr lang="en-US" sz="1800" i="1" smtClean="0">
                <a:solidFill>
                  <a:srgbClr val="CC00CC"/>
                </a:solidFill>
                <a:latin typeface="Arial" charset="0"/>
              </a:rPr>
              <a:t>process</a:t>
            </a:r>
            <a:r>
              <a:rPr lang="en-US" sz="1800" i="1" smtClean="0">
                <a:latin typeface="Arial" charset="0"/>
              </a:rPr>
              <a:t>, </a:t>
            </a:r>
            <a:r>
              <a:rPr lang="en-US" sz="1800" smtClean="0">
                <a:latin typeface="Arial" charset="0"/>
              </a:rPr>
              <a:t>not a state. </a:t>
            </a:r>
          </a:p>
          <a:p>
            <a:pPr eaLnBrk="1" hangingPunct="1">
              <a:spcBef>
                <a:spcPct val="10000"/>
              </a:spcBef>
              <a:spcAft>
                <a:spcPct val="10000"/>
              </a:spcAft>
            </a:pPr>
            <a:r>
              <a:rPr lang="en-US" sz="1800" smtClean="0">
                <a:latin typeface="Arial" charset="0"/>
              </a:rPr>
              <a:t>Unlike properties, heat or work has no meaning at a state.</a:t>
            </a:r>
          </a:p>
          <a:p>
            <a:pPr eaLnBrk="1" hangingPunct="1">
              <a:spcBef>
                <a:spcPct val="10000"/>
              </a:spcBef>
              <a:spcAft>
                <a:spcPct val="10000"/>
              </a:spcAft>
            </a:pPr>
            <a:r>
              <a:rPr lang="en-US" sz="1800" smtClean="0">
                <a:latin typeface="Arial" charset="0"/>
              </a:rPr>
              <a:t>Both are </a:t>
            </a:r>
            <a:r>
              <a:rPr lang="en-US" sz="1800" i="1" smtClean="0">
                <a:solidFill>
                  <a:srgbClr val="CC00CC"/>
                </a:solidFill>
                <a:latin typeface="Arial" charset="0"/>
              </a:rPr>
              <a:t>path functions</a:t>
            </a:r>
            <a:r>
              <a:rPr lang="en-US" sz="1800" i="1" smtClean="0">
                <a:latin typeface="Arial" charset="0"/>
              </a:rPr>
              <a:t> </a:t>
            </a:r>
            <a:r>
              <a:rPr lang="en-US" sz="1800" smtClean="0">
                <a:latin typeface="Arial" charset="0"/>
              </a:rPr>
              <a:t>(i.e., their magnitudes depend on the path followed during a process as well as the end states).</a:t>
            </a:r>
          </a:p>
        </p:txBody>
      </p:sp>
      <p:pic>
        <p:nvPicPr>
          <p:cNvPr id="19460" name="Picture 6"/>
          <p:cNvPicPr>
            <a:picLocks noChangeAspect="1" noChangeArrowheads="1"/>
          </p:cNvPicPr>
          <p:nvPr/>
        </p:nvPicPr>
        <p:blipFill>
          <a:blip r:embed="rId2"/>
          <a:srcRect/>
          <a:stretch>
            <a:fillRect/>
          </a:stretch>
        </p:blipFill>
        <p:spPr bwMode="auto">
          <a:xfrm>
            <a:off x="473075" y="5613400"/>
            <a:ext cx="2955925" cy="863600"/>
          </a:xfrm>
          <a:prstGeom prst="rect">
            <a:avLst/>
          </a:prstGeom>
          <a:noFill/>
          <a:ln w="9525">
            <a:noFill/>
            <a:miter lim="800000"/>
            <a:headEnd/>
            <a:tailEnd/>
          </a:ln>
        </p:spPr>
      </p:pic>
      <p:pic>
        <p:nvPicPr>
          <p:cNvPr id="19461" name="Picture 7"/>
          <p:cNvPicPr>
            <a:picLocks noChangeAspect="1" noChangeArrowheads="1"/>
          </p:cNvPicPr>
          <p:nvPr/>
        </p:nvPicPr>
        <p:blipFill>
          <a:blip r:embed="rId3"/>
          <a:srcRect/>
          <a:stretch>
            <a:fillRect/>
          </a:stretch>
        </p:blipFill>
        <p:spPr bwMode="auto">
          <a:xfrm>
            <a:off x="5334000" y="5588000"/>
            <a:ext cx="3475038" cy="889000"/>
          </a:xfrm>
          <a:prstGeom prst="rect">
            <a:avLst/>
          </a:prstGeom>
          <a:noFill/>
          <a:ln w="9525">
            <a:noFill/>
            <a:miter lim="800000"/>
            <a:headEnd/>
            <a:tailEnd/>
          </a:ln>
        </p:spPr>
      </p:pic>
      <p:sp>
        <p:nvSpPr>
          <p:cNvPr id="19462" name="Text Box 8"/>
          <p:cNvSpPr txBox="1">
            <a:spLocks noChangeArrowheads="1"/>
          </p:cNvSpPr>
          <p:nvPr/>
        </p:nvSpPr>
        <p:spPr bwMode="auto">
          <a:xfrm>
            <a:off x="381000" y="4953000"/>
            <a:ext cx="3581400" cy="641350"/>
          </a:xfrm>
          <a:prstGeom prst="rect">
            <a:avLst/>
          </a:prstGeom>
          <a:noFill/>
          <a:ln w="9525">
            <a:noFill/>
            <a:miter lim="800000"/>
            <a:headEnd/>
            <a:tailEnd/>
          </a:ln>
        </p:spPr>
        <p:txBody>
          <a:bodyPr>
            <a:spAutoFit/>
          </a:bodyPr>
          <a:lstStyle/>
          <a:p>
            <a:pPr>
              <a:spcBef>
                <a:spcPct val="50000"/>
              </a:spcBef>
            </a:pPr>
            <a:r>
              <a:rPr lang="en-US">
                <a:solidFill>
                  <a:srgbClr val="CC00CC"/>
                </a:solidFill>
              </a:rPr>
              <a:t>Properties are point functions have exact differentials (</a:t>
            </a:r>
            <a:r>
              <a:rPr lang="en-US" i="1">
                <a:solidFill>
                  <a:srgbClr val="CC00CC"/>
                </a:solidFill>
                <a:latin typeface="Times New Roman" pitchFamily="18" charset="0"/>
              </a:rPr>
              <a:t>d </a:t>
            </a:r>
            <a:r>
              <a:rPr lang="en-US">
                <a:solidFill>
                  <a:srgbClr val="CC00CC"/>
                </a:solidFill>
              </a:rPr>
              <a:t>).</a:t>
            </a:r>
          </a:p>
        </p:txBody>
      </p:sp>
      <p:sp>
        <p:nvSpPr>
          <p:cNvPr id="19463" name="Text Box 9"/>
          <p:cNvSpPr txBox="1">
            <a:spLocks noChangeArrowheads="1"/>
          </p:cNvSpPr>
          <p:nvPr/>
        </p:nvSpPr>
        <p:spPr bwMode="auto">
          <a:xfrm>
            <a:off x="3581400" y="5561013"/>
            <a:ext cx="1752600" cy="915987"/>
          </a:xfrm>
          <a:prstGeom prst="rect">
            <a:avLst/>
          </a:prstGeom>
          <a:noFill/>
          <a:ln w="9525">
            <a:noFill/>
            <a:miter lim="800000"/>
            <a:headEnd/>
            <a:tailEnd/>
          </a:ln>
        </p:spPr>
        <p:txBody>
          <a:bodyPr>
            <a:spAutoFit/>
          </a:bodyPr>
          <a:lstStyle/>
          <a:p>
            <a:pPr algn="r">
              <a:spcBef>
                <a:spcPct val="50000"/>
              </a:spcBef>
            </a:pPr>
            <a:r>
              <a:rPr lang="en-US">
                <a:solidFill>
                  <a:srgbClr val="CC00CC"/>
                </a:solidFill>
              </a:rPr>
              <a:t>Path functions have inexact differentials (</a:t>
            </a:r>
            <a:r>
              <a:rPr lang="en-US" i="1">
                <a:solidFill>
                  <a:srgbClr val="CC00CC"/>
                </a:solidFill>
                <a:sym typeface="Symbol" pitchFamily="18" charset="2"/>
              </a:rPr>
              <a:t> </a:t>
            </a:r>
            <a:r>
              <a:rPr lang="en-US">
                <a:solidFill>
                  <a:srgbClr val="CC00CC"/>
                </a:solidFill>
              </a:rPr>
              <a:t>)</a:t>
            </a:r>
          </a:p>
        </p:txBody>
      </p:sp>
      <p:pic>
        <p:nvPicPr>
          <p:cNvPr id="19464" name="Picture 9"/>
          <p:cNvPicPr>
            <a:picLocks noChangeAspect="1" noChangeArrowheads="1"/>
          </p:cNvPicPr>
          <p:nvPr/>
        </p:nvPicPr>
        <p:blipFill>
          <a:blip r:embed="rId4"/>
          <a:srcRect/>
          <a:stretch>
            <a:fillRect/>
          </a:stretch>
        </p:blipFill>
        <p:spPr bwMode="auto">
          <a:xfrm>
            <a:off x="5362575" y="228600"/>
            <a:ext cx="3400425" cy="5095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a:noFill/>
        </p:spPr>
        <p:txBody>
          <a:bodyPr/>
          <a:lstStyle/>
          <a:p>
            <a:fld id="{151CF030-00AC-44E6-BF2D-4BD9F03F9F5B}" type="slidenum">
              <a:rPr lang="en-US" smtClean="0"/>
              <a:pPr/>
              <a:t>19</a:t>
            </a:fld>
            <a:endParaRPr lang="en-US" smtClean="0"/>
          </a:p>
        </p:txBody>
      </p:sp>
      <p:sp>
        <p:nvSpPr>
          <p:cNvPr id="20483" name="Rectangle 2"/>
          <p:cNvSpPr>
            <a:spLocks noGrp="1" noChangeArrowheads="1"/>
          </p:cNvSpPr>
          <p:nvPr>
            <p:ph type="title"/>
          </p:nvPr>
        </p:nvSpPr>
        <p:spPr>
          <a:xfrm>
            <a:off x="457200" y="274638"/>
            <a:ext cx="8229600" cy="639762"/>
          </a:xfrm>
        </p:spPr>
        <p:txBody>
          <a:bodyPr/>
          <a:lstStyle/>
          <a:p>
            <a:pPr eaLnBrk="1" hangingPunct="1"/>
            <a:r>
              <a:rPr lang="en-US" sz="3200" smtClean="0"/>
              <a:t>Electrical Work</a:t>
            </a:r>
          </a:p>
        </p:txBody>
      </p:sp>
      <p:pic>
        <p:nvPicPr>
          <p:cNvPr id="20484" name="Picture 6"/>
          <p:cNvPicPr>
            <a:picLocks noChangeAspect="1" noChangeArrowheads="1"/>
          </p:cNvPicPr>
          <p:nvPr/>
        </p:nvPicPr>
        <p:blipFill>
          <a:blip r:embed="rId2"/>
          <a:srcRect/>
          <a:stretch>
            <a:fillRect/>
          </a:stretch>
        </p:blipFill>
        <p:spPr bwMode="auto">
          <a:xfrm>
            <a:off x="533400" y="1524000"/>
            <a:ext cx="1203325" cy="327025"/>
          </a:xfrm>
          <a:prstGeom prst="rect">
            <a:avLst/>
          </a:prstGeom>
          <a:noFill/>
          <a:ln w="9525">
            <a:noFill/>
            <a:miter lim="800000"/>
            <a:headEnd/>
            <a:tailEnd/>
          </a:ln>
        </p:spPr>
      </p:pic>
      <p:pic>
        <p:nvPicPr>
          <p:cNvPr id="20485" name="Picture 7"/>
          <p:cNvPicPr>
            <a:picLocks noChangeAspect="1" noChangeArrowheads="1"/>
          </p:cNvPicPr>
          <p:nvPr/>
        </p:nvPicPr>
        <p:blipFill>
          <a:blip r:embed="rId3"/>
          <a:srcRect/>
          <a:stretch>
            <a:fillRect/>
          </a:stretch>
        </p:blipFill>
        <p:spPr bwMode="auto">
          <a:xfrm>
            <a:off x="533400" y="2514600"/>
            <a:ext cx="2289175" cy="388938"/>
          </a:xfrm>
          <a:prstGeom prst="rect">
            <a:avLst/>
          </a:prstGeom>
          <a:noFill/>
          <a:ln w="9525">
            <a:noFill/>
            <a:miter lim="800000"/>
            <a:headEnd/>
            <a:tailEnd/>
          </a:ln>
        </p:spPr>
      </p:pic>
      <p:pic>
        <p:nvPicPr>
          <p:cNvPr id="20486" name="Picture 8"/>
          <p:cNvPicPr>
            <a:picLocks noChangeAspect="1" noChangeArrowheads="1"/>
          </p:cNvPicPr>
          <p:nvPr/>
        </p:nvPicPr>
        <p:blipFill>
          <a:blip r:embed="rId4"/>
          <a:srcRect/>
          <a:stretch>
            <a:fillRect/>
          </a:stretch>
        </p:blipFill>
        <p:spPr bwMode="auto">
          <a:xfrm>
            <a:off x="546100" y="3911600"/>
            <a:ext cx="2882900" cy="889000"/>
          </a:xfrm>
          <a:prstGeom prst="rect">
            <a:avLst/>
          </a:prstGeom>
          <a:noFill/>
          <a:ln w="9525">
            <a:noFill/>
            <a:miter lim="800000"/>
            <a:headEnd/>
            <a:tailEnd/>
          </a:ln>
        </p:spPr>
      </p:pic>
      <p:pic>
        <p:nvPicPr>
          <p:cNvPr id="20487" name="Picture 9"/>
          <p:cNvPicPr>
            <a:picLocks noChangeAspect="1" noChangeArrowheads="1"/>
          </p:cNvPicPr>
          <p:nvPr/>
        </p:nvPicPr>
        <p:blipFill>
          <a:blip r:embed="rId5"/>
          <a:srcRect/>
          <a:stretch>
            <a:fillRect/>
          </a:stretch>
        </p:blipFill>
        <p:spPr bwMode="auto">
          <a:xfrm>
            <a:off x="541338" y="5819775"/>
            <a:ext cx="2659062" cy="352425"/>
          </a:xfrm>
          <a:prstGeom prst="rect">
            <a:avLst/>
          </a:prstGeom>
          <a:noFill/>
          <a:ln w="9525">
            <a:noFill/>
            <a:miter lim="800000"/>
            <a:headEnd/>
            <a:tailEnd/>
          </a:ln>
        </p:spPr>
      </p:pic>
      <p:sp>
        <p:nvSpPr>
          <p:cNvPr id="20488" name="Text Box 10"/>
          <p:cNvSpPr txBox="1">
            <a:spLocks noChangeArrowheads="1"/>
          </p:cNvSpPr>
          <p:nvPr/>
        </p:nvSpPr>
        <p:spPr bwMode="auto">
          <a:xfrm>
            <a:off x="457200" y="1066800"/>
            <a:ext cx="2057400" cy="396875"/>
          </a:xfrm>
          <a:prstGeom prst="rect">
            <a:avLst/>
          </a:prstGeom>
          <a:noFill/>
          <a:ln w="9525">
            <a:noFill/>
            <a:miter lim="800000"/>
            <a:headEnd/>
            <a:tailEnd/>
          </a:ln>
        </p:spPr>
        <p:txBody>
          <a:bodyPr>
            <a:spAutoFit/>
          </a:bodyPr>
          <a:lstStyle/>
          <a:p>
            <a:pPr>
              <a:spcBef>
                <a:spcPct val="50000"/>
              </a:spcBef>
            </a:pPr>
            <a:r>
              <a:rPr lang="en-US" sz="2000"/>
              <a:t>Electrical work</a:t>
            </a:r>
          </a:p>
        </p:txBody>
      </p:sp>
      <p:sp>
        <p:nvSpPr>
          <p:cNvPr id="20489" name="Text Box 11"/>
          <p:cNvSpPr txBox="1">
            <a:spLocks noChangeArrowheads="1"/>
          </p:cNvSpPr>
          <p:nvPr/>
        </p:nvSpPr>
        <p:spPr bwMode="auto">
          <a:xfrm>
            <a:off x="457200" y="2133600"/>
            <a:ext cx="2057400" cy="396875"/>
          </a:xfrm>
          <a:prstGeom prst="rect">
            <a:avLst/>
          </a:prstGeom>
          <a:noFill/>
          <a:ln w="9525">
            <a:noFill/>
            <a:miter lim="800000"/>
            <a:headEnd/>
            <a:tailEnd/>
          </a:ln>
        </p:spPr>
        <p:txBody>
          <a:bodyPr>
            <a:spAutoFit/>
          </a:bodyPr>
          <a:lstStyle/>
          <a:p>
            <a:pPr>
              <a:spcBef>
                <a:spcPct val="50000"/>
              </a:spcBef>
            </a:pPr>
            <a:r>
              <a:rPr lang="en-US" sz="2000"/>
              <a:t>Electrical power</a:t>
            </a:r>
          </a:p>
        </p:txBody>
      </p:sp>
      <p:sp>
        <p:nvSpPr>
          <p:cNvPr id="20490" name="Text Box 12"/>
          <p:cNvSpPr txBox="1">
            <a:spLocks noChangeArrowheads="1"/>
          </p:cNvSpPr>
          <p:nvPr/>
        </p:nvSpPr>
        <p:spPr bwMode="auto">
          <a:xfrm>
            <a:off x="457200" y="3200400"/>
            <a:ext cx="3505200" cy="701675"/>
          </a:xfrm>
          <a:prstGeom prst="rect">
            <a:avLst/>
          </a:prstGeom>
          <a:noFill/>
          <a:ln w="9525">
            <a:noFill/>
            <a:miter lim="800000"/>
            <a:headEnd/>
            <a:tailEnd/>
          </a:ln>
        </p:spPr>
        <p:txBody>
          <a:bodyPr>
            <a:spAutoFit/>
          </a:bodyPr>
          <a:lstStyle/>
          <a:p>
            <a:pPr>
              <a:spcBef>
                <a:spcPct val="50000"/>
              </a:spcBef>
            </a:pPr>
            <a:r>
              <a:rPr lang="en-US" sz="2000"/>
              <a:t>When potential difference and current change with time</a:t>
            </a:r>
          </a:p>
        </p:txBody>
      </p:sp>
      <p:sp>
        <p:nvSpPr>
          <p:cNvPr id="20491" name="Text Box 13"/>
          <p:cNvSpPr txBox="1">
            <a:spLocks noChangeArrowheads="1"/>
          </p:cNvSpPr>
          <p:nvPr/>
        </p:nvSpPr>
        <p:spPr bwMode="auto">
          <a:xfrm>
            <a:off x="457200" y="5105400"/>
            <a:ext cx="3352800" cy="701675"/>
          </a:xfrm>
          <a:prstGeom prst="rect">
            <a:avLst/>
          </a:prstGeom>
          <a:noFill/>
          <a:ln w="9525">
            <a:noFill/>
            <a:miter lim="800000"/>
            <a:headEnd/>
            <a:tailEnd/>
          </a:ln>
        </p:spPr>
        <p:txBody>
          <a:bodyPr>
            <a:spAutoFit/>
          </a:bodyPr>
          <a:lstStyle/>
          <a:p>
            <a:pPr>
              <a:spcBef>
                <a:spcPct val="50000"/>
              </a:spcBef>
            </a:pPr>
            <a:r>
              <a:rPr lang="en-US" sz="2000"/>
              <a:t>When potential difference and current remain constant</a:t>
            </a:r>
          </a:p>
        </p:txBody>
      </p:sp>
      <p:pic>
        <p:nvPicPr>
          <p:cNvPr id="20492" name="Picture 13"/>
          <p:cNvPicPr>
            <a:picLocks noChangeAspect="1" noChangeArrowheads="1"/>
          </p:cNvPicPr>
          <p:nvPr/>
        </p:nvPicPr>
        <p:blipFill>
          <a:blip r:embed="rId6"/>
          <a:srcRect/>
          <a:stretch>
            <a:fillRect/>
          </a:stretch>
        </p:blipFill>
        <p:spPr bwMode="auto">
          <a:xfrm>
            <a:off x="4114800" y="1228725"/>
            <a:ext cx="4695825" cy="3952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E44FECF2-8D3C-472C-978F-706526E765A9}" type="slidenum">
              <a:rPr lang="en-US" smtClean="0"/>
              <a:pPr/>
              <a:t>2</a:t>
            </a:fld>
            <a:endParaRPr lang="en-US" smtClean="0"/>
          </a:p>
        </p:txBody>
      </p:sp>
      <p:sp>
        <p:nvSpPr>
          <p:cNvPr id="3075" name="Rectangle 4"/>
          <p:cNvSpPr>
            <a:spLocks noChangeArrowheads="1"/>
          </p:cNvSpPr>
          <p:nvPr/>
        </p:nvSpPr>
        <p:spPr bwMode="auto">
          <a:xfrm>
            <a:off x="838200" y="207963"/>
            <a:ext cx="2235200" cy="579437"/>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5"/>
          <p:cNvSpPr>
            <a:spLocks noChangeArrowheads="1"/>
          </p:cNvSpPr>
          <p:nvPr/>
        </p:nvSpPr>
        <p:spPr bwMode="auto">
          <a:xfrm>
            <a:off x="533400" y="838200"/>
            <a:ext cx="8077200" cy="5629275"/>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1900"/>
              <a:t>Introduce the concept of energy and define its various forms.</a:t>
            </a:r>
          </a:p>
          <a:p>
            <a:pPr marL="342900" indent="-342900">
              <a:spcBef>
                <a:spcPct val="20000"/>
              </a:spcBef>
              <a:spcAft>
                <a:spcPct val="20000"/>
              </a:spcAft>
              <a:buClr>
                <a:srgbClr val="FF0000"/>
              </a:buClr>
              <a:buFontTx/>
              <a:buChar char="•"/>
            </a:pPr>
            <a:r>
              <a:rPr lang="en-US" sz="1900">
                <a:solidFill>
                  <a:srgbClr val="CC00CC"/>
                </a:solidFill>
              </a:rPr>
              <a:t>Discuss the nature of internal energy.</a:t>
            </a:r>
          </a:p>
          <a:p>
            <a:pPr marL="342900" indent="-342900">
              <a:spcBef>
                <a:spcPct val="20000"/>
              </a:spcBef>
              <a:spcAft>
                <a:spcPct val="20000"/>
              </a:spcAft>
              <a:buClr>
                <a:srgbClr val="FF0000"/>
              </a:buClr>
              <a:buFontTx/>
              <a:buChar char="•"/>
            </a:pPr>
            <a:r>
              <a:rPr lang="en-US" sz="1900"/>
              <a:t>Define the concept of heat and the terminology associated with energy transfer by heat.</a:t>
            </a:r>
          </a:p>
          <a:p>
            <a:pPr marL="342900" indent="-342900">
              <a:spcBef>
                <a:spcPct val="20000"/>
              </a:spcBef>
              <a:spcAft>
                <a:spcPct val="20000"/>
              </a:spcAft>
              <a:buClr>
                <a:srgbClr val="FF0000"/>
              </a:buClr>
              <a:buFontTx/>
              <a:buChar char="•"/>
            </a:pPr>
            <a:r>
              <a:rPr lang="en-US" sz="1900">
                <a:solidFill>
                  <a:srgbClr val="CC00CC"/>
                </a:solidFill>
              </a:rPr>
              <a:t>Discuss the three mechanisms of heat transfer: conduction, convection, and radiation.</a:t>
            </a:r>
          </a:p>
          <a:p>
            <a:pPr marL="342900" indent="-342900">
              <a:spcBef>
                <a:spcPct val="20000"/>
              </a:spcBef>
              <a:spcAft>
                <a:spcPct val="20000"/>
              </a:spcAft>
              <a:buClr>
                <a:srgbClr val="FF0000"/>
              </a:buClr>
              <a:buFontTx/>
              <a:buChar char="•"/>
            </a:pPr>
            <a:r>
              <a:rPr lang="en-US" sz="1900"/>
              <a:t>Define the concept of work, including electrical work and several forms of mechanical work. </a:t>
            </a:r>
          </a:p>
          <a:p>
            <a:pPr marL="342900" indent="-342900">
              <a:spcBef>
                <a:spcPct val="20000"/>
              </a:spcBef>
              <a:spcAft>
                <a:spcPct val="20000"/>
              </a:spcAft>
              <a:buClr>
                <a:srgbClr val="FF0000"/>
              </a:buClr>
              <a:buFontTx/>
              <a:buChar char="•"/>
            </a:pPr>
            <a:r>
              <a:rPr lang="en-US" sz="1900">
                <a:solidFill>
                  <a:srgbClr val="CC00CC"/>
                </a:solidFill>
              </a:rPr>
              <a:t>Introduce the first law of thermodynamics, energy balances, and mechanisms of energy transfer to or from a system.</a:t>
            </a:r>
            <a:r>
              <a:rPr lang="en-US" sz="1900"/>
              <a:t> </a:t>
            </a:r>
          </a:p>
          <a:p>
            <a:pPr marL="342900" indent="-342900">
              <a:spcBef>
                <a:spcPct val="20000"/>
              </a:spcBef>
              <a:spcAft>
                <a:spcPct val="20000"/>
              </a:spcAft>
              <a:buClr>
                <a:srgbClr val="FF0000"/>
              </a:buClr>
              <a:buFontTx/>
              <a:buChar char="•"/>
            </a:pPr>
            <a:r>
              <a:rPr lang="en-US" sz="1900"/>
              <a:t>Determine that a fluid flowing across a control surface of a control volume carries energy across the control surface in addition to any energy transfer across the control surface that may be in the form of heat and/or work.</a:t>
            </a:r>
          </a:p>
          <a:p>
            <a:pPr marL="342900" indent="-342900">
              <a:spcBef>
                <a:spcPct val="20000"/>
              </a:spcBef>
              <a:spcAft>
                <a:spcPct val="20000"/>
              </a:spcAft>
              <a:buClr>
                <a:srgbClr val="FF0000"/>
              </a:buClr>
              <a:buFontTx/>
              <a:buChar char="•"/>
            </a:pPr>
            <a:r>
              <a:rPr lang="en-US" sz="1900">
                <a:solidFill>
                  <a:srgbClr val="CC00CC"/>
                </a:solidFill>
              </a:rPr>
              <a:t>Define energy conversion efficiencies. </a:t>
            </a:r>
          </a:p>
          <a:p>
            <a:pPr marL="342900" indent="-342900">
              <a:spcBef>
                <a:spcPct val="20000"/>
              </a:spcBef>
              <a:spcAft>
                <a:spcPct val="20000"/>
              </a:spcAft>
              <a:buClr>
                <a:srgbClr val="FF0000"/>
              </a:buClr>
              <a:buFontTx/>
              <a:buChar char="•"/>
            </a:pPr>
            <a:r>
              <a:rPr lang="en-US" sz="1900"/>
              <a:t>Discuss the implications of energy conversion on the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p:cNvSpPr>
            <a:spLocks noGrp="1"/>
          </p:cNvSpPr>
          <p:nvPr>
            <p:ph type="sldNum" sz="quarter" idx="12"/>
          </p:nvPr>
        </p:nvSpPr>
        <p:spPr>
          <a:noFill/>
        </p:spPr>
        <p:txBody>
          <a:bodyPr/>
          <a:lstStyle/>
          <a:p>
            <a:fld id="{DCF07C35-E2CA-4A80-9F7E-9ED0905316A7}" type="slidenum">
              <a:rPr lang="en-US" smtClean="0"/>
              <a:pPr/>
              <a:t>20</a:t>
            </a:fld>
            <a:endParaRPr lang="en-US" smtClean="0"/>
          </a:p>
        </p:txBody>
      </p:sp>
      <p:sp>
        <p:nvSpPr>
          <p:cNvPr id="21507" name="Rectangle 2"/>
          <p:cNvSpPr>
            <a:spLocks noGrp="1" noChangeArrowheads="1"/>
          </p:cNvSpPr>
          <p:nvPr>
            <p:ph type="title"/>
          </p:nvPr>
        </p:nvSpPr>
        <p:spPr>
          <a:xfrm>
            <a:off x="685800" y="228600"/>
            <a:ext cx="6705600" cy="609600"/>
          </a:xfrm>
          <a:solidFill>
            <a:srgbClr val="92D050"/>
          </a:solidFill>
        </p:spPr>
        <p:txBody>
          <a:bodyPr/>
          <a:lstStyle/>
          <a:p>
            <a:pPr eaLnBrk="1" hangingPunct="1"/>
            <a:r>
              <a:rPr lang="en-US" sz="3200" smtClean="0">
                <a:solidFill>
                  <a:srgbClr val="C00000"/>
                </a:solidFill>
              </a:rPr>
              <a:t>MECHANICAL FORMS OF WORK</a:t>
            </a:r>
            <a:endParaRPr lang="en-US" sz="3200" b="0" smtClean="0">
              <a:solidFill>
                <a:srgbClr val="C00000"/>
              </a:solidFill>
            </a:endParaRPr>
          </a:p>
        </p:txBody>
      </p:sp>
      <p:sp>
        <p:nvSpPr>
          <p:cNvPr id="21508" name="Rectangle 3"/>
          <p:cNvSpPr>
            <a:spLocks noGrp="1" noChangeArrowheads="1"/>
          </p:cNvSpPr>
          <p:nvPr>
            <p:ph type="body" idx="1"/>
          </p:nvPr>
        </p:nvSpPr>
        <p:spPr>
          <a:xfrm>
            <a:off x="228600" y="990600"/>
            <a:ext cx="8077200" cy="1371600"/>
          </a:xfrm>
        </p:spPr>
        <p:txBody>
          <a:bodyPr/>
          <a:lstStyle/>
          <a:p>
            <a:pPr eaLnBrk="1" hangingPunct="1">
              <a:lnSpc>
                <a:spcPct val="95000"/>
              </a:lnSpc>
              <a:spcBef>
                <a:spcPct val="10000"/>
              </a:spcBef>
              <a:spcAft>
                <a:spcPct val="10000"/>
              </a:spcAft>
            </a:pPr>
            <a:r>
              <a:rPr lang="en-US" sz="2000" smtClean="0">
                <a:latin typeface="Arial" charset="0"/>
              </a:rPr>
              <a:t>There are two requirements for a work interaction between a system and its surroundings to exist: </a:t>
            </a:r>
          </a:p>
          <a:p>
            <a:pPr lvl="1" eaLnBrk="1" hangingPunct="1">
              <a:lnSpc>
                <a:spcPct val="95000"/>
              </a:lnSpc>
              <a:spcBef>
                <a:spcPct val="10000"/>
              </a:spcBef>
              <a:spcAft>
                <a:spcPct val="10000"/>
              </a:spcAft>
            </a:pPr>
            <a:r>
              <a:rPr lang="en-US" sz="2000" smtClean="0">
                <a:latin typeface="Arial" charset="0"/>
              </a:rPr>
              <a:t>there must be a </a:t>
            </a:r>
            <a:r>
              <a:rPr lang="en-US" sz="2000" b="1" i="1" smtClean="0">
                <a:solidFill>
                  <a:srgbClr val="CC00CC"/>
                </a:solidFill>
                <a:latin typeface="Arial" charset="0"/>
              </a:rPr>
              <a:t>force</a:t>
            </a:r>
            <a:r>
              <a:rPr lang="en-US" sz="2000" i="1" smtClean="0">
                <a:latin typeface="Arial" charset="0"/>
              </a:rPr>
              <a:t> </a:t>
            </a:r>
            <a:r>
              <a:rPr lang="en-US" sz="2000" smtClean="0">
                <a:latin typeface="Arial" charset="0"/>
              </a:rPr>
              <a:t>acting on the boundary. </a:t>
            </a:r>
          </a:p>
          <a:p>
            <a:pPr lvl="1" eaLnBrk="1" hangingPunct="1">
              <a:lnSpc>
                <a:spcPct val="95000"/>
              </a:lnSpc>
              <a:spcBef>
                <a:spcPct val="10000"/>
              </a:spcBef>
              <a:spcAft>
                <a:spcPct val="10000"/>
              </a:spcAft>
            </a:pPr>
            <a:r>
              <a:rPr lang="en-US" sz="2000" smtClean="0">
                <a:latin typeface="Arial" charset="0"/>
              </a:rPr>
              <a:t>the boundary must </a:t>
            </a:r>
            <a:r>
              <a:rPr lang="en-US" sz="2000" b="1" i="1" smtClean="0">
                <a:solidFill>
                  <a:srgbClr val="CC00CC"/>
                </a:solidFill>
                <a:latin typeface="Arial" charset="0"/>
              </a:rPr>
              <a:t>move</a:t>
            </a:r>
            <a:r>
              <a:rPr lang="en-US" sz="2000" i="1" smtClean="0">
                <a:latin typeface="Arial" charset="0"/>
              </a:rPr>
              <a:t>.</a:t>
            </a:r>
            <a:endParaRPr lang="en-US" sz="2000" smtClean="0">
              <a:latin typeface="Arial" charset="0"/>
            </a:endParaRPr>
          </a:p>
          <a:p>
            <a:pPr eaLnBrk="1" hangingPunct="1">
              <a:lnSpc>
                <a:spcPct val="95000"/>
              </a:lnSpc>
              <a:spcBef>
                <a:spcPct val="10000"/>
              </a:spcBef>
              <a:spcAft>
                <a:spcPct val="10000"/>
              </a:spcAft>
            </a:pPr>
            <a:endParaRPr lang="en-US" sz="2000" smtClean="0">
              <a:latin typeface="Arial" charset="0"/>
            </a:endParaRPr>
          </a:p>
        </p:txBody>
      </p:sp>
      <p:grpSp>
        <p:nvGrpSpPr>
          <p:cNvPr id="21509" name="Group 13"/>
          <p:cNvGrpSpPr>
            <a:grpSpLocks/>
          </p:cNvGrpSpPr>
          <p:nvPr/>
        </p:nvGrpSpPr>
        <p:grpSpPr bwMode="auto">
          <a:xfrm>
            <a:off x="609600" y="2590800"/>
            <a:ext cx="2819400" cy="990600"/>
            <a:chOff x="48" y="1584"/>
            <a:chExt cx="1776" cy="624"/>
          </a:xfrm>
        </p:grpSpPr>
        <p:sp>
          <p:nvSpPr>
            <p:cNvPr id="21515" name="Rectangle 12"/>
            <p:cNvSpPr>
              <a:spLocks noChangeArrowheads="1"/>
            </p:cNvSpPr>
            <p:nvPr/>
          </p:nvSpPr>
          <p:spPr bwMode="auto">
            <a:xfrm>
              <a:off x="48" y="1584"/>
              <a:ext cx="1776" cy="624"/>
            </a:xfrm>
            <a:prstGeom prst="rect">
              <a:avLst/>
            </a:prstGeom>
            <a:solidFill>
              <a:schemeClr val="accent1"/>
            </a:solidFill>
            <a:ln w="9525">
              <a:solidFill>
                <a:schemeClr val="tx1"/>
              </a:solidFill>
              <a:miter lim="800000"/>
              <a:headEnd/>
              <a:tailEnd/>
            </a:ln>
          </p:spPr>
          <p:txBody>
            <a:bodyPr wrap="none" anchor="ctr"/>
            <a:lstStyle/>
            <a:p>
              <a:endParaRPr lang="tr-TR"/>
            </a:p>
          </p:txBody>
        </p:sp>
        <p:pic>
          <p:nvPicPr>
            <p:cNvPr id="21516" name="Picture 6"/>
            <p:cNvPicPr>
              <a:picLocks noChangeAspect="1" noChangeArrowheads="1"/>
            </p:cNvPicPr>
            <p:nvPr/>
          </p:nvPicPr>
          <p:blipFill>
            <a:blip r:embed="rId2"/>
            <a:srcRect/>
            <a:stretch>
              <a:fillRect/>
            </a:stretch>
          </p:blipFill>
          <p:spPr bwMode="auto">
            <a:xfrm>
              <a:off x="288" y="1872"/>
              <a:ext cx="1365" cy="222"/>
            </a:xfrm>
            <a:prstGeom prst="rect">
              <a:avLst/>
            </a:prstGeom>
            <a:noFill/>
            <a:ln w="9525">
              <a:noFill/>
              <a:miter lim="800000"/>
              <a:headEnd/>
              <a:tailEnd/>
            </a:ln>
          </p:spPr>
        </p:pic>
        <p:sp>
          <p:nvSpPr>
            <p:cNvPr id="21517" name="Text Box 8"/>
            <p:cNvSpPr txBox="1">
              <a:spLocks noChangeArrowheads="1"/>
            </p:cNvSpPr>
            <p:nvPr/>
          </p:nvSpPr>
          <p:spPr bwMode="auto">
            <a:xfrm>
              <a:off x="96" y="1584"/>
              <a:ext cx="1728" cy="231"/>
            </a:xfrm>
            <a:prstGeom prst="rect">
              <a:avLst/>
            </a:prstGeom>
            <a:noFill/>
            <a:ln w="9525">
              <a:noFill/>
              <a:miter lim="800000"/>
              <a:headEnd/>
              <a:tailEnd/>
            </a:ln>
          </p:spPr>
          <p:txBody>
            <a:bodyPr>
              <a:spAutoFit/>
            </a:bodyPr>
            <a:lstStyle/>
            <a:p>
              <a:pPr>
                <a:spcBef>
                  <a:spcPct val="50000"/>
                </a:spcBef>
              </a:pPr>
              <a:r>
                <a:rPr lang="en-US"/>
                <a:t>Work = Force </a:t>
              </a:r>
              <a:r>
                <a:rPr lang="en-US">
                  <a:sym typeface="Symbol" pitchFamily="18" charset="2"/>
                </a:rPr>
                <a:t> Distance</a:t>
              </a:r>
            </a:p>
          </p:txBody>
        </p:sp>
      </p:grpSp>
      <p:grpSp>
        <p:nvGrpSpPr>
          <p:cNvPr id="21510" name="Group 15"/>
          <p:cNvGrpSpPr>
            <a:grpSpLocks/>
          </p:cNvGrpSpPr>
          <p:nvPr/>
        </p:nvGrpSpPr>
        <p:grpSpPr bwMode="auto">
          <a:xfrm>
            <a:off x="533400" y="4114800"/>
            <a:ext cx="3048000" cy="1447800"/>
            <a:chOff x="1920" y="1584"/>
            <a:chExt cx="1920" cy="912"/>
          </a:xfrm>
        </p:grpSpPr>
        <p:sp>
          <p:nvSpPr>
            <p:cNvPr id="21512" name="Rectangle 14"/>
            <p:cNvSpPr>
              <a:spLocks noChangeArrowheads="1"/>
            </p:cNvSpPr>
            <p:nvPr/>
          </p:nvSpPr>
          <p:spPr bwMode="auto">
            <a:xfrm>
              <a:off x="1920" y="1584"/>
              <a:ext cx="1872" cy="912"/>
            </a:xfrm>
            <a:prstGeom prst="rect">
              <a:avLst/>
            </a:prstGeom>
            <a:solidFill>
              <a:schemeClr val="accent1"/>
            </a:solidFill>
            <a:ln w="9525">
              <a:solidFill>
                <a:schemeClr val="tx1"/>
              </a:solidFill>
              <a:miter lim="800000"/>
              <a:headEnd/>
              <a:tailEnd/>
            </a:ln>
          </p:spPr>
          <p:txBody>
            <a:bodyPr wrap="none" anchor="ctr"/>
            <a:lstStyle/>
            <a:p>
              <a:endParaRPr lang="tr-TR"/>
            </a:p>
          </p:txBody>
        </p:sp>
        <p:pic>
          <p:nvPicPr>
            <p:cNvPr id="21513" name="Picture 7"/>
            <p:cNvPicPr>
              <a:picLocks noChangeAspect="1" noChangeArrowheads="1"/>
            </p:cNvPicPr>
            <p:nvPr/>
          </p:nvPicPr>
          <p:blipFill>
            <a:blip r:embed="rId3"/>
            <a:srcRect/>
            <a:stretch>
              <a:fillRect/>
            </a:stretch>
          </p:blipFill>
          <p:spPr bwMode="auto">
            <a:xfrm>
              <a:off x="1968" y="1880"/>
              <a:ext cx="1753" cy="568"/>
            </a:xfrm>
            <a:prstGeom prst="rect">
              <a:avLst/>
            </a:prstGeom>
            <a:noFill/>
            <a:ln w="9525">
              <a:noFill/>
              <a:miter lim="800000"/>
              <a:headEnd/>
              <a:tailEnd/>
            </a:ln>
          </p:spPr>
        </p:pic>
        <p:sp>
          <p:nvSpPr>
            <p:cNvPr id="21514" name="Text Box 9"/>
            <p:cNvSpPr txBox="1">
              <a:spLocks noChangeArrowheads="1"/>
            </p:cNvSpPr>
            <p:nvPr/>
          </p:nvSpPr>
          <p:spPr bwMode="auto">
            <a:xfrm>
              <a:off x="1920" y="1593"/>
              <a:ext cx="1920" cy="231"/>
            </a:xfrm>
            <a:prstGeom prst="rect">
              <a:avLst/>
            </a:prstGeom>
            <a:noFill/>
            <a:ln w="9525">
              <a:noFill/>
              <a:miter lim="800000"/>
              <a:headEnd/>
              <a:tailEnd/>
            </a:ln>
          </p:spPr>
          <p:txBody>
            <a:bodyPr>
              <a:spAutoFit/>
            </a:bodyPr>
            <a:lstStyle/>
            <a:p>
              <a:pPr>
                <a:spcBef>
                  <a:spcPct val="50000"/>
                </a:spcBef>
              </a:pPr>
              <a:r>
                <a:rPr lang="en-US"/>
                <a:t>When force is not constant</a:t>
              </a:r>
              <a:endParaRPr lang="en-US">
                <a:sym typeface="Symbol" pitchFamily="18" charset="2"/>
              </a:endParaRPr>
            </a:p>
          </p:txBody>
        </p:sp>
      </p:grpSp>
      <p:pic>
        <p:nvPicPr>
          <p:cNvPr id="21511" name="Picture 16"/>
          <p:cNvPicPr>
            <a:picLocks noChangeAspect="1" noChangeArrowheads="1"/>
          </p:cNvPicPr>
          <p:nvPr/>
        </p:nvPicPr>
        <p:blipFill>
          <a:blip r:embed="rId4"/>
          <a:srcRect/>
          <a:stretch>
            <a:fillRect/>
          </a:stretch>
        </p:blipFill>
        <p:spPr bwMode="auto">
          <a:xfrm>
            <a:off x="4114800" y="2590800"/>
            <a:ext cx="4591050" cy="30765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Slayt Numarası Yer Tutucusu"/>
          <p:cNvSpPr>
            <a:spLocks noGrp="1"/>
          </p:cNvSpPr>
          <p:nvPr>
            <p:ph type="sldNum" sz="quarter" idx="12"/>
          </p:nvPr>
        </p:nvSpPr>
        <p:spPr>
          <a:noFill/>
        </p:spPr>
        <p:txBody>
          <a:bodyPr/>
          <a:lstStyle/>
          <a:p>
            <a:fld id="{3BEE7FD7-88B4-4937-990D-26F8F65B5334}" type="slidenum">
              <a:rPr lang="en-US" smtClean="0"/>
              <a:pPr/>
              <a:t>21</a:t>
            </a:fld>
            <a:endParaRPr lang="en-US" smtClean="0"/>
          </a:p>
        </p:txBody>
      </p:sp>
      <p:sp>
        <p:nvSpPr>
          <p:cNvPr id="22531" name="Rectangle 2"/>
          <p:cNvSpPr>
            <a:spLocks noGrp="1" noChangeArrowheads="1"/>
          </p:cNvSpPr>
          <p:nvPr>
            <p:ph type="title"/>
          </p:nvPr>
        </p:nvSpPr>
        <p:spPr>
          <a:xfrm>
            <a:off x="762000" y="304800"/>
            <a:ext cx="1676400" cy="1066800"/>
          </a:xfrm>
        </p:spPr>
        <p:txBody>
          <a:bodyPr/>
          <a:lstStyle/>
          <a:p>
            <a:pPr eaLnBrk="1" hangingPunct="1"/>
            <a:r>
              <a:rPr lang="en-US" sz="3200" smtClean="0"/>
              <a:t>Shaft Work</a:t>
            </a:r>
          </a:p>
        </p:txBody>
      </p:sp>
      <p:sp>
        <p:nvSpPr>
          <p:cNvPr id="22532" name="Rectangle 8"/>
          <p:cNvSpPr>
            <a:spLocks noChangeArrowheads="1"/>
          </p:cNvSpPr>
          <p:nvPr/>
        </p:nvSpPr>
        <p:spPr bwMode="auto">
          <a:xfrm>
            <a:off x="2819400" y="227013"/>
            <a:ext cx="2743200" cy="915987"/>
          </a:xfrm>
          <a:prstGeom prst="rect">
            <a:avLst/>
          </a:prstGeom>
          <a:noFill/>
          <a:ln w="9525">
            <a:noFill/>
            <a:miter lim="800000"/>
            <a:headEnd/>
            <a:tailEnd/>
          </a:ln>
        </p:spPr>
        <p:txBody>
          <a:bodyPr>
            <a:spAutoFit/>
          </a:bodyPr>
          <a:lstStyle/>
          <a:p>
            <a:pPr algn="r"/>
            <a:r>
              <a:rPr lang="en-US">
                <a:solidFill>
                  <a:srgbClr val="0066FF"/>
                </a:solidFill>
              </a:rPr>
              <a:t>A force </a:t>
            </a:r>
            <a:r>
              <a:rPr lang="en-US" i="1">
                <a:solidFill>
                  <a:srgbClr val="0066FF"/>
                </a:solidFill>
              </a:rPr>
              <a:t>F </a:t>
            </a:r>
            <a:r>
              <a:rPr lang="en-US">
                <a:solidFill>
                  <a:srgbClr val="0066FF"/>
                </a:solidFill>
              </a:rPr>
              <a:t>acting through a moment arm </a:t>
            </a:r>
            <a:r>
              <a:rPr lang="en-US" i="1">
                <a:solidFill>
                  <a:srgbClr val="0066FF"/>
                </a:solidFill>
              </a:rPr>
              <a:t>r </a:t>
            </a:r>
            <a:r>
              <a:rPr lang="en-US">
                <a:solidFill>
                  <a:srgbClr val="0066FF"/>
                </a:solidFill>
              </a:rPr>
              <a:t>generates a torque T</a:t>
            </a:r>
          </a:p>
        </p:txBody>
      </p:sp>
      <p:sp>
        <p:nvSpPr>
          <p:cNvPr id="22533" name="Rectangle 9"/>
          <p:cNvSpPr>
            <a:spLocks noChangeArrowheads="1"/>
          </p:cNvSpPr>
          <p:nvPr/>
        </p:nvSpPr>
        <p:spPr bwMode="auto">
          <a:xfrm>
            <a:off x="2819400" y="1295400"/>
            <a:ext cx="4191000" cy="366713"/>
          </a:xfrm>
          <a:prstGeom prst="rect">
            <a:avLst/>
          </a:prstGeom>
          <a:noFill/>
          <a:ln w="9525">
            <a:noFill/>
            <a:miter lim="800000"/>
            <a:headEnd/>
            <a:tailEnd/>
          </a:ln>
        </p:spPr>
        <p:txBody>
          <a:bodyPr>
            <a:spAutoFit/>
          </a:bodyPr>
          <a:lstStyle/>
          <a:p>
            <a:pPr algn="r"/>
            <a:r>
              <a:rPr lang="en-US">
                <a:solidFill>
                  <a:srgbClr val="0066FF"/>
                </a:solidFill>
              </a:rPr>
              <a:t>This force acts through a distance </a:t>
            </a:r>
            <a:r>
              <a:rPr lang="en-US" i="1">
                <a:solidFill>
                  <a:srgbClr val="0066FF"/>
                </a:solidFill>
              </a:rPr>
              <a:t>s</a:t>
            </a:r>
            <a:endParaRPr lang="en-US">
              <a:solidFill>
                <a:srgbClr val="0066FF"/>
              </a:solidFill>
            </a:endParaRPr>
          </a:p>
        </p:txBody>
      </p:sp>
      <p:sp>
        <p:nvSpPr>
          <p:cNvPr id="22534" name="Rectangle 10"/>
          <p:cNvSpPr>
            <a:spLocks noChangeArrowheads="1"/>
          </p:cNvSpPr>
          <p:nvPr/>
        </p:nvSpPr>
        <p:spPr bwMode="auto">
          <a:xfrm>
            <a:off x="1295400" y="2711450"/>
            <a:ext cx="4267200" cy="641350"/>
          </a:xfrm>
          <a:prstGeom prst="rect">
            <a:avLst/>
          </a:prstGeom>
          <a:noFill/>
          <a:ln w="9525">
            <a:noFill/>
            <a:miter lim="800000"/>
            <a:headEnd/>
            <a:tailEnd/>
          </a:ln>
        </p:spPr>
        <p:txBody>
          <a:bodyPr>
            <a:spAutoFit/>
          </a:bodyPr>
          <a:lstStyle/>
          <a:p>
            <a:pPr algn="r"/>
            <a:r>
              <a:rPr lang="en-US">
                <a:solidFill>
                  <a:srgbClr val="0066FF"/>
                </a:solidFill>
              </a:rPr>
              <a:t>The power transmitted through the shaft is the shaft work done per unit time</a:t>
            </a:r>
          </a:p>
        </p:txBody>
      </p:sp>
      <p:pic>
        <p:nvPicPr>
          <p:cNvPr id="22535" name="Picture 13"/>
          <p:cNvPicPr>
            <a:picLocks noChangeAspect="1" noChangeArrowheads="1"/>
          </p:cNvPicPr>
          <p:nvPr/>
        </p:nvPicPr>
        <p:blipFill>
          <a:blip r:embed="rId2"/>
          <a:srcRect/>
          <a:stretch>
            <a:fillRect/>
          </a:stretch>
        </p:blipFill>
        <p:spPr bwMode="auto">
          <a:xfrm>
            <a:off x="5638800" y="304800"/>
            <a:ext cx="2857500" cy="673100"/>
          </a:xfrm>
          <a:prstGeom prst="rect">
            <a:avLst/>
          </a:prstGeom>
          <a:noFill/>
          <a:ln w="9525">
            <a:noFill/>
            <a:miter lim="800000"/>
            <a:headEnd/>
            <a:tailEnd/>
          </a:ln>
        </p:spPr>
      </p:pic>
      <p:pic>
        <p:nvPicPr>
          <p:cNvPr id="22536" name="Picture 14"/>
          <p:cNvPicPr>
            <a:picLocks noChangeAspect="1" noChangeArrowheads="1"/>
          </p:cNvPicPr>
          <p:nvPr/>
        </p:nvPicPr>
        <p:blipFill>
          <a:blip r:embed="rId3"/>
          <a:srcRect/>
          <a:stretch>
            <a:fillRect/>
          </a:stretch>
        </p:blipFill>
        <p:spPr bwMode="auto">
          <a:xfrm>
            <a:off x="7083425" y="1295400"/>
            <a:ext cx="1450975" cy="357188"/>
          </a:xfrm>
          <a:prstGeom prst="rect">
            <a:avLst/>
          </a:prstGeom>
          <a:noFill/>
          <a:ln w="9525">
            <a:noFill/>
            <a:miter lim="800000"/>
            <a:headEnd/>
            <a:tailEnd/>
          </a:ln>
        </p:spPr>
      </p:pic>
      <p:pic>
        <p:nvPicPr>
          <p:cNvPr id="22537" name="Picture 15"/>
          <p:cNvPicPr>
            <a:picLocks noChangeAspect="1" noChangeArrowheads="1"/>
          </p:cNvPicPr>
          <p:nvPr/>
        </p:nvPicPr>
        <p:blipFill>
          <a:blip r:embed="rId4"/>
          <a:srcRect/>
          <a:stretch>
            <a:fillRect/>
          </a:stretch>
        </p:blipFill>
        <p:spPr bwMode="auto">
          <a:xfrm>
            <a:off x="3124200" y="1855788"/>
            <a:ext cx="5400675" cy="735012"/>
          </a:xfrm>
          <a:prstGeom prst="rect">
            <a:avLst/>
          </a:prstGeom>
          <a:noFill/>
          <a:ln w="9525">
            <a:noFill/>
            <a:miter lim="800000"/>
            <a:headEnd/>
            <a:tailEnd/>
          </a:ln>
        </p:spPr>
      </p:pic>
      <p:pic>
        <p:nvPicPr>
          <p:cNvPr id="22538" name="Picture 16"/>
          <p:cNvPicPr>
            <a:picLocks noChangeAspect="1" noChangeArrowheads="1"/>
          </p:cNvPicPr>
          <p:nvPr/>
        </p:nvPicPr>
        <p:blipFill>
          <a:blip r:embed="rId5"/>
          <a:srcRect/>
          <a:stretch>
            <a:fillRect/>
          </a:stretch>
        </p:blipFill>
        <p:spPr bwMode="auto">
          <a:xfrm>
            <a:off x="5627688" y="2819400"/>
            <a:ext cx="2906712" cy="388938"/>
          </a:xfrm>
          <a:prstGeom prst="rect">
            <a:avLst/>
          </a:prstGeom>
          <a:noFill/>
          <a:ln w="9525">
            <a:noFill/>
            <a:miter lim="800000"/>
            <a:headEnd/>
            <a:tailEnd/>
          </a:ln>
        </p:spPr>
      </p:pic>
      <p:sp>
        <p:nvSpPr>
          <p:cNvPr id="22539" name="Rectangle 17"/>
          <p:cNvSpPr>
            <a:spLocks noChangeArrowheads="1"/>
          </p:cNvSpPr>
          <p:nvPr/>
        </p:nvSpPr>
        <p:spPr bwMode="auto">
          <a:xfrm>
            <a:off x="2203450" y="1905000"/>
            <a:ext cx="844550" cy="701675"/>
          </a:xfrm>
          <a:prstGeom prst="rect">
            <a:avLst/>
          </a:prstGeom>
          <a:noFill/>
          <a:ln w="9525">
            <a:noFill/>
            <a:miter lim="800000"/>
            <a:headEnd/>
            <a:tailEnd/>
          </a:ln>
        </p:spPr>
        <p:txBody>
          <a:bodyPr>
            <a:spAutoFit/>
          </a:bodyPr>
          <a:lstStyle/>
          <a:p>
            <a:pPr algn="r"/>
            <a:r>
              <a:rPr lang="en-US" sz="2000">
                <a:solidFill>
                  <a:srgbClr val="0066FF"/>
                </a:solidFill>
              </a:rPr>
              <a:t>Shaft work</a:t>
            </a:r>
          </a:p>
        </p:txBody>
      </p:sp>
      <p:pic>
        <p:nvPicPr>
          <p:cNvPr id="22540" name="Picture 15"/>
          <p:cNvPicPr>
            <a:picLocks noChangeAspect="1" noChangeArrowheads="1"/>
          </p:cNvPicPr>
          <p:nvPr/>
        </p:nvPicPr>
        <p:blipFill>
          <a:blip r:embed="rId6"/>
          <a:srcRect/>
          <a:stretch>
            <a:fillRect/>
          </a:stretch>
        </p:blipFill>
        <p:spPr bwMode="auto">
          <a:xfrm>
            <a:off x="1381125" y="3400425"/>
            <a:ext cx="3038475" cy="3381375"/>
          </a:xfrm>
          <a:prstGeom prst="rect">
            <a:avLst/>
          </a:prstGeom>
          <a:noFill/>
          <a:ln w="9525">
            <a:noFill/>
            <a:miter lim="800000"/>
            <a:headEnd/>
            <a:tailEnd/>
          </a:ln>
        </p:spPr>
      </p:pic>
      <p:pic>
        <p:nvPicPr>
          <p:cNvPr id="22541" name="Picture 16"/>
          <p:cNvPicPr>
            <a:picLocks noChangeAspect="1" noChangeArrowheads="1"/>
          </p:cNvPicPr>
          <p:nvPr/>
        </p:nvPicPr>
        <p:blipFill>
          <a:blip r:embed="rId7"/>
          <a:srcRect/>
          <a:stretch>
            <a:fillRect/>
          </a:stretch>
        </p:blipFill>
        <p:spPr bwMode="auto">
          <a:xfrm>
            <a:off x="4981575" y="3409950"/>
            <a:ext cx="3629025" cy="3371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Slayt Numarası Yer Tutucusu"/>
          <p:cNvSpPr>
            <a:spLocks noGrp="1"/>
          </p:cNvSpPr>
          <p:nvPr>
            <p:ph type="sldNum" sz="quarter" idx="12"/>
          </p:nvPr>
        </p:nvSpPr>
        <p:spPr>
          <a:noFill/>
        </p:spPr>
        <p:txBody>
          <a:bodyPr/>
          <a:lstStyle/>
          <a:p>
            <a:fld id="{DF5C6A74-B255-4144-9B67-60CBCD7D7B8F}" type="slidenum">
              <a:rPr lang="en-US" smtClean="0"/>
              <a:pPr/>
              <a:t>22</a:t>
            </a:fld>
            <a:endParaRPr lang="en-US" smtClean="0"/>
          </a:p>
        </p:txBody>
      </p:sp>
      <p:sp>
        <p:nvSpPr>
          <p:cNvPr id="23555" name="Rectangle 2"/>
          <p:cNvSpPr>
            <a:spLocks noGrp="1" noChangeArrowheads="1"/>
          </p:cNvSpPr>
          <p:nvPr>
            <p:ph type="title"/>
          </p:nvPr>
        </p:nvSpPr>
        <p:spPr>
          <a:xfrm>
            <a:off x="457200" y="76200"/>
            <a:ext cx="8229600" cy="563563"/>
          </a:xfrm>
        </p:spPr>
        <p:txBody>
          <a:bodyPr/>
          <a:lstStyle/>
          <a:p>
            <a:pPr algn="r" eaLnBrk="1" hangingPunct="1"/>
            <a:r>
              <a:rPr lang="en-US" sz="3200" smtClean="0"/>
              <a:t>Spring Work</a:t>
            </a:r>
          </a:p>
        </p:txBody>
      </p:sp>
      <p:pic>
        <p:nvPicPr>
          <p:cNvPr id="23556" name="Picture 6"/>
          <p:cNvPicPr>
            <a:picLocks noChangeAspect="1" noChangeArrowheads="1"/>
          </p:cNvPicPr>
          <p:nvPr/>
        </p:nvPicPr>
        <p:blipFill>
          <a:blip r:embed="rId2"/>
          <a:srcRect/>
          <a:stretch>
            <a:fillRect/>
          </a:stretch>
        </p:blipFill>
        <p:spPr bwMode="auto">
          <a:xfrm>
            <a:off x="381000" y="1143000"/>
            <a:ext cx="1870075" cy="346075"/>
          </a:xfrm>
          <a:prstGeom prst="rect">
            <a:avLst/>
          </a:prstGeom>
          <a:noFill/>
          <a:ln w="9525">
            <a:noFill/>
            <a:miter lim="800000"/>
            <a:headEnd/>
            <a:tailEnd/>
          </a:ln>
        </p:spPr>
      </p:pic>
      <p:pic>
        <p:nvPicPr>
          <p:cNvPr id="23557" name="Picture 7"/>
          <p:cNvPicPr>
            <a:picLocks noChangeAspect="1" noChangeArrowheads="1"/>
          </p:cNvPicPr>
          <p:nvPr/>
        </p:nvPicPr>
        <p:blipFill>
          <a:blip r:embed="rId3"/>
          <a:srcRect/>
          <a:stretch>
            <a:fillRect/>
          </a:stretch>
        </p:blipFill>
        <p:spPr bwMode="auto">
          <a:xfrm>
            <a:off x="381000" y="2209800"/>
            <a:ext cx="2190750" cy="357188"/>
          </a:xfrm>
          <a:prstGeom prst="rect">
            <a:avLst/>
          </a:prstGeom>
          <a:noFill/>
          <a:ln w="9525">
            <a:noFill/>
            <a:miter lim="800000"/>
            <a:headEnd/>
            <a:tailEnd/>
          </a:ln>
        </p:spPr>
      </p:pic>
      <p:pic>
        <p:nvPicPr>
          <p:cNvPr id="23558" name="Picture 8"/>
          <p:cNvPicPr>
            <a:picLocks noChangeAspect="1" noChangeArrowheads="1"/>
          </p:cNvPicPr>
          <p:nvPr/>
        </p:nvPicPr>
        <p:blipFill>
          <a:blip r:embed="rId4"/>
          <a:srcRect/>
          <a:stretch>
            <a:fillRect/>
          </a:stretch>
        </p:blipFill>
        <p:spPr bwMode="auto">
          <a:xfrm>
            <a:off x="5065713" y="1066800"/>
            <a:ext cx="3697287" cy="406400"/>
          </a:xfrm>
          <a:prstGeom prst="rect">
            <a:avLst/>
          </a:prstGeom>
          <a:noFill/>
          <a:ln w="9525">
            <a:noFill/>
            <a:miter lim="800000"/>
            <a:headEnd/>
            <a:tailEnd/>
          </a:ln>
        </p:spPr>
      </p:pic>
      <p:sp>
        <p:nvSpPr>
          <p:cNvPr id="23559" name="Rectangle 9"/>
          <p:cNvSpPr>
            <a:spLocks noChangeArrowheads="1"/>
          </p:cNvSpPr>
          <p:nvPr/>
        </p:nvSpPr>
        <p:spPr bwMode="auto">
          <a:xfrm>
            <a:off x="304800" y="152400"/>
            <a:ext cx="4572000" cy="915988"/>
          </a:xfrm>
          <a:prstGeom prst="rect">
            <a:avLst/>
          </a:prstGeom>
          <a:noFill/>
          <a:ln w="9525">
            <a:noFill/>
            <a:miter lim="800000"/>
            <a:headEnd/>
            <a:tailEnd/>
          </a:ln>
        </p:spPr>
        <p:txBody>
          <a:bodyPr>
            <a:spAutoFit/>
          </a:bodyPr>
          <a:lstStyle/>
          <a:p>
            <a:r>
              <a:rPr lang="en-US"/>
              <a:t>When the length of the spring changes by</a:t>
            </a:r>
          </a:p>
          <a:p>
            <a:r>
              <a:rPr lang="en-US"/>
              <a:t>a differential amount </a:t>
            </a:r>
            <a:r>
              <a:rPr lang="en-US" i="1"/>
              <a:t>dx </a:t>
            </a:r>
            <a:r>
              <a:rPr lang="en-US"/>
              <a:t>under the influence of a force </a:t>
            </a:r>
            <a:r>
              <a:rPr lang="en-US" i="1"/>
              <a:t>F</a:t>
            </a:r>
            <a:r>
              <a:rPr lang="en-US"/>
              <a:t>, the work done is</a:t>
            </a:r>
          </a:p>
        </p:txBody>
      </p:sp>
      <p:sp>
        <p:nvSpPr>
          <p:cNvPr id="23560" name="Rectangle 10"/>
          <p:cNvSpPr>
            <a:spLocks noChangeArrowheads="1"/>
          </p:cNvSpPr>
          <p:nvPr/>
        </p:nvSpPr>
        <p:spPr bwMode="auto">
          <a:xfrm>
            <a:off x="304800" y="1524000"/>
            <a:ext cx="4572000" cy="641350"/>
          </a:xfrm>
          <a:prstGeom prst="rect">
            <a:avLst/>
          </a:prstGeom>
          <a:noFill/>
          <a:ln w="9525">
            <a:noFill/>
            <a:miter lim="800000"/>
            <a:headEnd/>
            <a:tailEnd/>
          </a:ln>
        </p:spPr>
        <p:txBody>
          <a:bodyPr>
            <a:spAutoFit/>
          </a:bodyPr>
          <a:lstStyle/>
          <a:p>
            <a:r>
              <a:rPr lang="en-US"/>
              <a:t>For linear elastic springs, the displacement </a:t>
            </a:r>
            <a:r>
              <a:rPr lang="en-US" i="1"/>
              <a:t>x </a:t>
            </a:r>
            <a:r>
              <a:rPr lang="en-US"/>
              <a:t>is proportional to the force applied</a:t>
            </a:r>
          </a:p>
        </p:txBody>
      </p:sp>
      <p:sp>
        <p:nvSpPr>
          <p:cNvPr id="23561" name="Rectangle 11"/>
          <p:cNvSpPr>
            <a:spLocks noChangeArrowheads="1"/>
          </p:cNvSpPr>
          <p:nvPr/>
        </p:nvSpPr>
        <p:spPr bwMode="auto">
          <a:xfrm>
            <a:off x="2590800" y="2209800"/>
            <a:ext cx="2743200" cy="366713"/>
          </a:xfrm>
          <a:prstGeom prst="rect">
            <a:avLst/>
          </a:prstGeom>
          <a:noFill/>
          <a:ln w="9525">
            <a:noFill/>
            <a:miter lim="800000"/>
            <a:headEnd/>
            <a:tailEnd/>
          </a:ln>
        </p:spPr>
        <p:txBody>
          <a:bodyPr>
            <a:spAutoFit/>
          </a:bodyPr>
          <a:lstStyle/>
          <a:p>
            <a:r>
              <a:rPr lang="en-US" i="1"/>
              <a:t>k: </a:t>
            </a:r>
            <a:r>
              <a:rPr lang="en-US"/>
              <a:t>spring constant (kN/m)</a:t>
            </a:r>
          </a:p>
        </p:txBody>
      </p:sp>
      <p:sp>
        <p:nvSpPr>
          <p:cNvPr id="23562" name="Rectangle 12"/>
          <p:cNvSpPr>
            <a:spLocks noChangeArrowheads="1"/>
          </p:cNvSpPr>
          <p:nvPr/>
        </p:nvSpPr>
        <p:spPr bwMode="auto">
          <a:xfrm>
            <a:off x="4953000" y="685800"/>
            <a:ext cx="3581400" cy="366713"/>
          </a:xfrm>
          <a:prstGeom prst="rect">
            <a:avLst/>
          </a:prstGeom>
          <a:noFill/>
          <a:ln w="9525">
            <a:noFill/>
            <a:miter lim="800000"/>
            <a:headEnd/>
            <a:tailEnd/>
          </a:ln>
        </p:spPr>
        <p:txBody>
          <a:bodyPr>
            <a:spAutoFit/>
          </a:bodyPr>
          <a:lstStyle/>
          <a:p>
            <a:r>
              <a:rPr lang="en-US"/>
              <a:t>Substituting and integrating yield</a:t>
            </a:r>
          </a:p>
        </p:txBody>
      </p:sp>
      <p:sp>
        <p:nvSpPr>
          <p:cNvPr id="23563" name="Rectangle 13"/>
          <p:cNvSpPr>
            <a:spLocks noChangeArrowheads="1"/>
          </p:cNvSpPr>
          <p:nvPr/>
        </p:nvSpPr>
        <p:spPr bwMode="auto">
          <a:xfrm>
            <a:off x="5029200" y="1447800"/>
            <a:ext cx="3581400" cy="641350"/>
          </a:xfrm>
          <a:prstGeom prst="rect">
            <a:avLst/>
          </a:prstGeom>
          <a:noFill/>
          <a:ln w="9525">
            <a:noFill/>
            <a:miter lim="800000"/>
            <a:headEnd/>
            <a:tailEnd/>
          </a:ln>
        </p:spPr>
        <p:txBody>
          <a:bodyPr>
            <a:spAutoFit/>
          </a:bodyPr>
          <a:lstStyle/>
          <a:p>
            <a:r>
              <a:rPr lang="en-US" i="1">
                <a:solidFill>
                  <a:srgbClr val="CC00CC"/>
                </a:solidFill>
              </a:rPr>
              <a:t>x</a:t>
            </a:r>
            <a:r>
              <a:rPr lang="en-US" baseline="-25000">
                <a:solidFill>
                  <a:srgbClr val="CC00CC"/>
                </a:solidFill>
              </a:rPr>
              <a:t>1</a:t>
            </a:r>
            <a:r>
              <a:rPr lang="en-US">
                <a:solidFill>
                  <a:srgbClr val="CC00CC"/>
                </a:solidFill>
              </a:rPr>
              <a:t> and </a:t>
            </a:r>
            <a:r>
              <a:rPr lang="en-US" i="1">
                <a:solidFill>
                  <a:srgbClr val="CC00CC"/>
                </a:solidFill>
              </a:rPr>
              <a:t>x</a:t>
            </a:r>
            <a:r>
              <a:rPr lang="en-US" baseline="-25000">
                <a:solidFill>
                  <a:srgbClr val="CC00CC"/>
                </a:solidFill>
              </a:rPr>
              <a:t>2</a:t>
            </a:r>
            <a:r>
              <a:rPr lang="en-US">
                <a:solidFill>
                  <a:srgbClr val="CC00CC"/>
                </a:solidFill>
              </a:rPr>
              <a:t>:</a:t>
            </a:r>
            <a:r>
              <a:rPr lang="en-US"/>
              <a:t> the initial and the final displacements</a:t>
            </a:r>
          </a:p>
        </p:txBody>
      </p:sp>
      <p:pic>
        <p:nvPicPr>
          <p:cNvPr id="23564" name="Picture 17"/>
          <p:cNvPicPr>
            <a:picLocks noChangeAspect="1" noChangeArrowheads="1"/>
          </p:cNvPicPr>
          <p:nvPr/>
        </p:nvPicPr>
        <p:blipFill>
          <a:blip r:embed="rId5"/>
          <a:srcRect/>
          <a:stretch>
            <a:fillRect/>
          </a:stretch>
        </p:blipFill>
        <p:spPr bwMode="auto">
          <a:xfrm>
            <a:off x="381000" y="2667000"/>
            <a:ext cx="2968625" cy="4114800"/>
          </a:xfrm>
          <a:prstGeom prst="rect">
            <a:avLst/>
          </a:prstGeom>
          <a:noFill/>
          <a:ln w="9525">
            <a:noFill/>
            <a:miter lim="800000"/>
            <a:headEnd/>
            <a:tailEnd/>
          </a:ln>
        </p:spPr>
      </p:pic>
      <p:pic>
        <p:nvPicPr>
          <p:cNvPr id="23565" name="Picture 19"/>
          <p:cNvPicPr>
            <a:picLocks noChangeAspect="1" noChangeArrowheads="1"/>
          </p:cNvPicPr>
          <p:nvPr/>
        </p:nvPicPr>
        <p:blipFill>
          <a:blip r:embed="rId6"/>
          <a:srcRect/>
          <a:stretch>
            <a:fillRect/>
          </a:stretch>
        </p:blipFill>
        <p:spPr bwMode="auto">
          <a:xfrm>
            <a:off x="5334000" y="2117725"/>
            <a:ext cx="3657600" cy="46545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Slayt Numarası Yer Tutucusu"/>
          <p:cNvSpPr>
            <a:spLocks noGrp="1"/>
          </p:cNvSpPr>
          <p:nvPr>
            <p:ph type="sldNum" sz="quarter" idx="12"/>
          </p:nvPr>
        </p:nvSpPr>
        <p:spPr>
          <a:noFill/>
        </p:spPr>
        <p:txBody>
          <a:bodyPr/>
          <a:lstStyle/>
          <a:p>
            <a:fld id="{73D7746E-0774-4BE3-8D88-7EF42D0E1CDA}" type="slidenum">
              <a:rPr lang="en-US" smtClean="0"/>
              <a:pPr/>
              <a:t>23</a:t>
            </a:fld>
            <a:endParaRPr lang="en-US" smtClean="0"/>
          </a:p>
        </p:txBody>
      </p:sp>
      <p:sp>
        <p:nvSpPr>
          <p:cNvPr id="24579" name="Rectangle 2"/>
          <p:cNvSpPr>
            <a:spLocks noGrp="1" noChangeArrowheads="1"/>
          </p:cNvSpPr>
          <p:nvPr>
            <p:ph type="title"/>
          </p:nvPr>
        </p:nvSpPr>
        <p:spPr>
          <a:xfrm>
            <a:off x="228600" y="1447800"/>
            <a:ext cx="4419600" cy="381000"/>
          </a:xfrm>
        </p:spPr>
        <p:txBody>
          <a:bodyPr/>
          <a:lstStyle/>
          <a:p>
            <a:pPr eaLnBrk="1" hangingPunct="1"/>
            <a:r>
              <a:rPr lang="en-US" sz="2000" smtClean="0"/>
              <a:t>Work Done on Elastic Solid Bars</a:t>
            </a:r>
            <a:endParaRPr lang="en-US" sz="2000" b="0" smtClean="0"/>
          </a:p>
        </p:txBody>
      </p:sp>
      <p:pic>
        <p:nvPicPr>
          <p:cNvPr id="24580" name="Picture 9"/>
          <p:cNvPicPr>
            <a:picLocks noChangeAspect="1" noChangeArrowheads="1"/>
          </p:cNvPicPr>
          <p:nvPr/>
        </p:nvPicPr>
        <p:blipFill>
          <a:blip r:embed="rId2"/>
          <a:srcRect/>
          <a:stretch>
            <a:fillRect/>
          </a:stretch>
        </p:blipFill>
        <p:spPr bwMode="auto">
          <a:xfrm>
            <a:off x="152400" y="1905000"/>
            <a:ext cx="4930775" cy="931863"/>
          </a:xfrm>
          <a:prstGeom prst="rect">
            <a:avLst/>
          </a:prstGeom>
          <a:noFill/>
          <a:ln w="9525">
            <a:noFill/>
            <a:miter lim="800000"/>
            <a:headEnd/>
            <a:tailEnd/>
          </a:ln>
        </p:spPr>
      </p:pic>
      <p:pic>
        <p:nvPicPr>
          <p:cNvPr id="24581" name="Picture 10"/>
          <p:cNvPicPr>
            <a:picLocks noChangeAspect="1" noChangeArrowheads="1"/>
          </p:cNvPicPr>
          <p:nvPr/>
        </p:nvPicPr>
        <p:blipFill>
          <a:blip r:embed="rId3"/>
          <a:srcRect/>
          <a:stretch>
            <a:fillRect/>
          </a:stretch>
        </p:blipFill>
        <p:spPr bwMode="auto">
          <a:xfrm>
            <a:off x="5486400" y="304800"/>
            <a:ext cx="3425825" cy="869950"/>
          </a:xfrm>
          <a:prstGeom prst="rect">
            <a:avLst/>
          </a:prstGeom>
          <a:noFill/>
          <a:ln w="9525">
            <a:noFill/>
            <a:miter lim="800000"/>
            <a:headEnd/>
            <a:tailEnd/>
          </a:ln>
        </p:spPr>
      </p:pic>
      <p:sp>
        <p:nvSpPr>
          <p:cNvPr id="24582" name="Rectangle 11"/>
          <p:cNvSpPr>
            <a:spLocks noChangeArrowheads="1"/>
          </p:cNvSpPr>
          <p:nvPr/>
        </p:nvSpPr>
        <p:spPr bwMode="auto">
          <a:xfrm>
            <a:off x="2286000" y="457200"/>
            <a:ext cx="3124200" cy="685800"/>
          </a:xfrm>
          <a:prstGeom prst="rect">
            <a:avLst/>
          </a:prstGeom>
          <a:noFill/>
          <a:ln w="9525">
            <a:noFill/>
            <a:miter lim="800000"/>
            <a:headEnd/>
            <a:tailEnd/>
          </a:ln>
        </p:spPr>
        <p:txBody>
          <a:bodyPr anchor="ctr"/>
          <a:lstStyle/>
          <a:p>
            <a:pPr algn="r"/>
            <a:r>
              <a:rPr lang="en-US" sz="2000" b="1">
                <a:solidFill>
                  <a:srgbClr val="FF0000"/>
                </a:solidFill>
              </a:rPr>
              <a:t>Work Associated with the Stretching of a Liquid Film</a:t>
            </a:r>
          </a:p>
        </p:txBody>
      </p:sp>
      <p:pic>
        <p:nvPicPr>
          <p:cNvPr id="24583" name="Picture 9"/>
          <p:cNvPicPr>
            <a:picLocks noChangeAspect="1" noChangeArrowheads="1"/>
          </p:cNvPicPr>
          <p:nvPr/>
        </p:nvPicPr>
        <p:blipFill>
          <a:blip r:embed="rId4"/>
          <a:srcRect/>
          <a:stretch>
            <a:fillRect/>
          </a:stretch>
        </p:blipFill>
        <p:spPr bwMode="auto">
          <a:xfrm>
            <a:off x="333375" y="2971800"/>
            <a:ext cx="3857625" cy="3749675"/>
          </a:xfrm>
          <a:prstGeom prst="rect">
            <a:avLst/>
          </a:prstGeom>
          <a:noFill/>
          <a:ln w="9525">
            <a:noFill/>
            <a:miter lim="800000"/>
            <a:headEnd/>
            <a:tailEnd/>
          </a:ln>
        </p:spPr>
      </p:pic>
      <p:pic>
        <p:nvPicPr>
          <p:cNvPr id="24584" name="Picture 10"/>
          <p:cNvPicPr>
            <a:picLocks noChangeAspect="1" noChangeArrowheads="1"/>
          </p:cNvPicPr>
          <p:nvPr/>
        </p:nvPicPr>
        <p:blipFill>
          <a:blip r:embed="rId5"/>
          <a:srcRect/>
          <a:stretch>
            <a:fillRect/>
          </a:stretch>
        </p:blipFill>
        <p:spPr bwMode="auto">
          <a:xfrm>
            <a:off x="5143500" y="1295400"/>
            <a:ext cx="3848100" cy="54197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a:spLocks noGrp="1"/>
          </p:cNvSpPr>
          <p:nvPr>
            <p:ph type="sldNum" sz="quarter" idx="12"/>
          </p:nvPr>
        </p:nvSpPr>
        <p:spPr>
          <a:noFill/>
        </p:spPr>
        <p:txBody>
          <a:bodyPr/>
          <a:lstStyle/>
          <a:p>
            <a:fld id="{D0A1EABC-7365-4E4B-A212-0462CD19547C}" type="slidenum">
              <a:rPr lang="en-US" smtClean="0"/>
              <a:pPr/>
              <a:t>24</a:t>
            </a:fld>
            <a:endParaRPr lang="en-US" smtClean="0"/>
          </a:p>
        </p:txBody>
      </p:sp>
      <p:sp>
        <p:nvSpPr>
          <p:cNvPr id="25603" name="Rectangle 2"/>
          <p:cNvSpPr>
            <a:spLocks noGrp="1" noChangeArrowheads="1"/>
          </p:cNvSpPr>
          <p:nvPr>
            <p:ph type="title"/>
          </p:nvPr>
        </p:nvSpPr>
        <p:spPr>
          <a:xfrm>
            <a:off x="381000" y="198438"/>
            <a:ext cx="8077200" cy="411162"/>
          </a:xfrm>
        </p:spPr>
        <p:txBody>
          <a:bodyPr/>
          <a:lstStyle/>
          <a:p>
            <a:pPr eaLnBrk="1" hangingPunct="1"/>
            <a:r>
              <a:rPr lang="en-US" sz="2400" smtClean="0"/>
              <a:t>Work Done to Raise or to Accelerate a Body</a:t>
            </a:r>
            <a:endParaRPr lang="en-US" sz="2400" b="0" smtClean="0"/>
          </a:p>
        </p:txBody>
      </p:sp>
      <p:sp>
        <p:nvSpPr>
          <p:cNvPr id="25604" name="Rectangle 7"/>
          <p:cNvSpPr>
            <a:spLocks noChangeArrowheads="1"/>
          </p:cNvSpPr>
          <p:nvPr/>
        </p:nvSpPr>
        <p:spPr bwMode="auto">
          <a:xfrm>
            <a:off x="228600" y="2209800"/>
            <a:ext cx="5029200" cy="411163"/>
          </a:xfrm>
          <a:prstGeom prst="rect">
            <a:avLst/>
          </a:prstGeom>
          <a:noFill/>
          <a:ln w="9525">
            <a:noFill/>
            <a:miter lim="800000"/>
            <a:headEnd/>
            <a:tailEnd/>
          </a:ln>
        </p:spPr>
        <p:txBody>
          <a:bodyPr anchor="ctr"/>
          <a:lstStyle/>
          <a:p>
            <a:r>
              <a:rPr lang="en-US" sz="2400" b="1">
                <a:solidFill>
                  <a:srgbClr val="FF0000"/>
                </a:solidFill>
              </a:rPr>
              <a:t>Nonmechanical Forms of Work</a:t>
            </a:r>
          </a:p>
        </p:txBody>
      </p:sp>
      <p:sp>
        <p:nvSpPr>
          <p:cNvPr id="25605" name="Rectangle 4"/>
          <p:cNvSpPr>
            <a:spLocks noChangeArrowheads="1"/>
          </p:cNvSpPr>
          <p:nvPr/>
        </p:nvSpPr>
        <p:spPr bwMode="auto">
          <a:xfrm>
            <a:off x="381000" y="679450"/>
            <a:ext cx="6019800" cy="1301750"/>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66"/>
              </a:buClr>
              <a:buFontTx/>
              <a:buAutoNum type="arabicPeriod"/>
            </a:pPr>
            <a:r>
              <a:rPr lang="en-US"/>
              <a:t>The work transfer needed to raise a body is equal to the change in the potential energy of the body. </a:t>
            </a:r>
          </a:p>
          <a:p>
            <a:pPr marL="342900" indent="-342900">
              <a:spcBef>
                <a:spcPct val="20000"/>
              </a:spcBef>
              <a:spcAft>
                <a:spcPct val="20000"/>
              </a:spcAft>
              <a:buClr>
                <a:srgbClr val="FF0066"/>
              </a:buClr>
              <a:buFontTx/>
              <a:buAutoNum type="arabicPeriod"/>
            </a:pPr>
            <a:r>
              <a:rPr lang="en-US"/>
              <a:t>The work transfer needed to accelerate a body is equal to the change in the kinetic energy of the body.</a:t>
            </a:r>
          </a:p>
        </p:txBody>
      </p:sp>
      <p:sp>
        <p:nvSpPr>
          <p:cNvPr id="25606" name="Rectangle 8"/>
          <p:cNvSpPr>
            <a:spLocks noChangeArrowheads="1"/>
          </p:cNvSpPr>
          <p:nvPr/>
        </p:nvSpPr>
        <p:spPr bwMode="auto">
          <a:xfrm>
            <a:off x="304800" y="2743200"/>
            <a:ext cx="4648200" cy="3609975"/>
          </a:xfrm>
          <a:prstGeom prst="rect">
            <a:avLst/>
          </a:prstGeom>
          <a:noFill/>
          <a:ln w="9525">
            <a:noFill/>
            <a:miter lim="800000"/>
            <a:headEnd/>
            <a:tailEnd/>
          </a:ln>
        </p:spPr>
        <p:txBody>
          <a:bodyPr>
            <a:spAutoFit/>
          </a:bodyPr>
          <a:lstStyle/>
          <a:p>
            <a:pPr>
              <a:spcBef>
                <a:spcPct val="20000"/>
              </a:spcBef>
              <a:spcAft>
                <a:spcPct val="20000"/>
              </a:spcAft>
            </a:pPr>
            <a:r>
              <a:rPr lang="en-US" b="1">
                <a:solidFill>
                  <a:srgbClr val="CC00CC"/>
                </a:solidFill>
              </a:rPr>
              <a:t>Electrical work</a:t>
            </a:r>
            <a:r>
              <a:rPr lang="en-US">
                <a:solidFill>
                  <a:srgbClr val="CC00CC"/>
                </a:solidFill>
              </a:rPr>
              <a:t>:</a:t>
            </a:r>
            <a:r>
              <a:rPr lang="en-US"/>
              <a:t> The generalized force is the </a:t>
            </a:r>
            <a:r>
              <a:rPr lang="en-US" i="1">
                <a:solidFill>
                  <a:srgbClr val="0066FF"/>
                </a:solidFill>
              </a:rPr>
              <a:t>voltage</a:t>
            </a:r>
            <a:r>
              <a:rPr lang="en-US" i="1"/>
              <a:t> </a:t>
            </a:r>
            <a:r>
              <a:rPr lang="en-US"/>
              <a:t>(the electrical potential) and the generalized displacement is the </a:t>
            </a:r>
            <a:r>
              <a:rPr lang="en-US" i="1">
                <a:solidFill>
                  <a:srgbClr val="0066FF"/>
                </a:solidFill>
              </a:rPr>
              <a:t>electrical</a:t>
            </a:r>
            <a:r>
              <a:rPr lang="en-US" i="1">
                <a:solidFill>
                  <a:srgbClr val="33CC33"/>
                </a:solidFill>
              </a:rPr>
              <a:t> </a:t>
            </a:r>
            <a:r>
              <a:rPr lang="en-US" i="1">
                <a:solidFill>
                  <a:srgbClr val="0066FF"/>
                </a:solidFill>
              </a:rPr>
              <a:t>charge</a:t>
            </a:r>
            <a:r>
              <a:rPr lang="en-US" i="1">
                <a:solidFill>
                  <a:srgbClr val="33CC33"/>
                </a:solidFill>
              </a:rPr>
              <a:t>.</a:t>
            </a:r>
            <a:r>
              <a:rPr lang="en-US">
                <a:solidFill>
                  <a:srgbClr val="33CC33"/>
                </a:solidFill>
              </a:rPr>
              <a:t> </a:t>
            </a:r>
          </a:p>
          <a:p>
            <a:pPr>
              <a:spcBef>
                <a:spcPct val="20000"/>
              </a:spcBef>
              <a:spcAft>
                <a:spcPct val="20000"/>
              </a:spcAft>
            </a:pPr>
            <a:r>
              <a:rPr lang="en-US" b="1">
                <a:solidFill>
                  <a:srgbClr val="CC00CC"/>
                </a:solidFill>
              </a:rPr>
              <a:t>Magnetic work</a:t>
            </a:r>
            <a:r>
              <a:rPr lang="en-US">
                <a:solidFill>
                  <a:srgbClr val="CC00CC"/>
                </a:solidFill>
              </a:rPr>
              <a:t>:</a:t>
            </a:r>
            <a:r>
              <a:rPr lang="en-US"/>
              <a:t> The generalized force is the </a:t>
            </a:r>
            <a:r>
              <a:rPr lang="en-US" i="1">
                <a:solidFill>
                  <a:srgbClr val="0066FF"/>
                </a:solidFill>
              </a:rPr>
              <a:t>magnetic field strength</a:t>
            </a:r>
            <a:r>
              <a:rPr lang="en-US" i="1"/>
              <a:t> </a:t>
            </a:r>
            <a:r>
              <a:rPr lang="en-US"/>
              <a:t>and the generalized displacement is the total </a:t>
            </a:r>
            <a:r>
              <a:rPr lang="en-US" i="1">
                <a:solidFill>
                  <a:srgbClr val="0066FF"/>
                </a:solidFill>
              </a:rPr>
              <a:t>magnetic dipole moment</a:t>
            </a:r>
            <a:r>
              <a:rPr lang="en-US" i="1"/>
              <a:t>. </a:t>
            </a:r>
          </a:p>
          <a:p>
            <a:pPr>
              <a:spcBef>
                <a:spcPct val="20000"/>
              </a:spcBef>
              <a:spcAft>
                <a:spcPct val="20000"/>
              </a:spcAft>
            </a:pPr>
            <a:r>
              <a:rPr lang="en-US" b="1">
                <a:solidFill>
                  <a:srgbClr val="CC00CC"/>
                </a:solidFill>
              </a:rPr>
              <a:t>Electrical polarization work</a:t>
            </a:r>
            <a:r>
              <a:rPr lang="en-US">
                <a:solidFill>
                  <a:srgbClr val="CC00CC"/>
                </a:solidFill>
              </a:rPr>
              <a:t>:</a:t>
            </a:r>
            <a:r>
              <a:rPr lang="en-US"/>
              <a:t> The generalized force is the </a:t>
            </a:r>
            <a:r>
              <a:rPr lang="en-US" i="1">
                <a:solidFill>
                  <a:srgbClr val="0066FF"/>
                </a:solidFill>
              </a:rPr>
              <a:t>electric field strength</a:t>
            </a:r>
            <a:r>
              <a:rPr lang="en-US" i="1"/>
              <a:t> </a:t>
            </a:r>
            <a:r>
              <a:rPr lang="en-US"/>
              <a:t>and the generalized displacement is the </a:t>
            </a:r>
            <a:r>
              <a:rPr lang="en-US" i="1">
                <a:solidFill>
                  <a:srgbClr val="0066FF"/>
                </a:solidFill>
              </a:rPr>
              <a:t>polarization of the medium</a:t>
            </a:r>
            <a:r>
              <a:rPr lang="en-US" i="1"/>
              <a:t>.</a:t>
            </a:r>
          </a:p>
        </p:txBody>
      </p:sp>
      <p:pic>
        <p:nvPicPr>
          <p:cNvPr id="25607" name="Picture 8"/>
          <p:cNvPicPr>
            <a:picLocks noChangeAspect="1" noChangeArrowheads="1"/>
          </p:cNvPicPr>
          <p:nvPr/>
        </p:nvPicPr>
        <p:blipFill>
          <a:blip r:embed="rId2"/>
          <a:srcRect/>
          <a:stretch>
            <a:fillRect/>
          </a:stretch>
        </p:blipFill>
        <p:spPr bwMode="auto">
          <a:xfrm>
            <a:off x="5095875" y="2057400"/>
            <a:ext cx="3819525" cy="4686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p:cNvSpPr>
            <a:spLocks noGrp="1"/>
          </p:cNvSpPr>
          <p:nvPr>
            <p:ph type="sldNum" sz="quarter" idx="12"/>
          </p:nvPr>
        </p:nvSpPr>
        <p:spPr>
          <a:noFill/>
        </p:spPr>
        <p:txBody>
          <a:bodyPr/>
          <a:lstStyle/>
          <a:p>
            <a:fld id="{69E567D5-1B91-4F00-8902-BD9CD2502040}" type="slidenum">
              <a:rPr lang="en-US" smtClean="0"/>
              <a:pPr/>
              <a:t>25</a:t>
            </a:fld>
            <a:endParaRPr lang="en-US" smtClean="0"/>
          </a:p>
        </p:txBody>
      </p:sp>
      <p:sp>
        <p:nvSpPr>
          <p:cNvPr id="26627" name="Rectangle 2"/>
          <p:cNvSpPr>
            <a:spLocks noGrp="1" noChangeArrowheads="1"/>
          </p:cNvSpPr>
          <p:nvPr>
            <p:ph type="title"/>
          </p:nvPr>
        </p:nvSpPr>
        <p:spPr>
          <a:xfrm>
            <a:off x="457200" y="122238"/>
            <a:ext cx="8153400" cy="639762"/>
          </a:xfrm>
          <a:solidFill>
            <a:srgbClr val="92D050"/>
          </a:solidFill>
        </p:spPr>
        <p:txBody>
          <a:bodyPr/>
          <a:lstStyle/>
          <a:p>
            <a:pPr eaLnBrk="1" hangingPunct="1"/>
            <a:r>
              <a:rPr lang="en-US" sz="3200" smtClean="0">
                <a:solidFill>
                  <a:srgbClr val="C00000"/>
                </a:solidFill>
              </a:rPr>
              <a:t>THE FIRST LAW OF THERMODYNAMICS</a:t>
            </a:r>
            <a:endParaRPr lang="en-US" sz="3200" b="0" smtClean="0">
              <a:solidFill>
                <a:srgbClr val="C00000"/>
              </a:solidFill>
            </a:endParaRPr>
          </a:p>
        </p:txBody>
      </p:sp>
      <p:sp>
        <p:nvSpPr>
          <p:cNvPr id="26628" name="Rectangle 3"/>
          <p:cNvSpPr>
            <a:spLocks noGrp="1" noChangeArrowheads="1"/>
          </p:cNvSpPr>
          <p:nvPr>
            <p:ph type="body" idx="1"/>
          </p:nvPr>
        </p:nvSpPr>
        <p:spPr>
          <a:xfrm>
            <a:off x="152400" y="838200"/>
            <a:ext cx="8229600" cy="1905000"/>
          </a:xfrm>
        </p:spPr>
        <p:txBody>
          <a:bodyPr/>
          <a:lstStyle/>
          <a:p>
            <a:pPr eaLnBrk="1" hangingPunct="1">
              <a:spcBef>
                <a:spcPct val="10000"/>
              </a:spcBef>
              <a:spcAft>
                <a:spcPct val="10000"/>
              </a:spcAft>
            </a:pPr>
            <a:r>
              <a:rPr lang="en-US" sz="2000" b="1" smtClean="0">
                <a:solidFill>
                  <a:srgbClr val="CC00CC"/>
                </a:solidFill>
                <a:latin typeface="Arial" charset="0"/>
              </a:rPr>
              <a:t>The </a:t>
            </a:r>
            <a:r>
              <a:rPr lang="en-US" sz="2000" b="1" i="1" smtClean="0">
                <a:solidFill>
                  <a:srgbClr val="CC00CC"/>
                </a:solidFill>
                <a:latin typeface="Arial" charset="0"/>
              </a:rPr>
              <a:t>first law of thermodynamics </a:t>
            </a:r>
            <a:r>
              <a:rPr lang="en-US" sz="2000" b="1" smtClean="0">
                <a:solidFill>
                  <a:srgbClr val="CC00CC"/>
                </a:solidFill>
                <a:latin typeface="Arial" charset="0"/>
              </a:rPr>
              <a:t>(</a:t>
            </a:r>
            <a:r>
              <a:rPr lang="en-US" sz="2000" b="1" i="1" smtClean="0">
                <a:solidFill>
                  <a:srgbClr val="CC00CC"/>
                </a:solidFill>
                <a:latin typeface="Arial" charset="0"/>
              </a:rPr>
              <a:t>the conservation of energy principle</a:t>
            </a:r>
            <a:r>
              <a:rPr lang="en-US" sz="2000" b="1" smtClean="0">
                <a:solidFill>
                  <a:srgbClr val="CC00CC"/>
                </a:solidFill>
                <a:latin typeface="Arial" charset="0"/>
              </a:rPr>
              <a:t>)</a:t>
            </a:r>
            <a:r>
              <a:rPr lang="en-US" sz="2000" smtClean="0">
                <a:latin typeface="Arial" charset="0"/>
              </a:rPr>
              <a:t> provides a sound basis for studying the relationships among the various forms of energy and energy interactions. </a:t>
            </a:r>
          </a:p>
          <a:p>
            <a:pPr eaLnBrk="1" hangingPunct="1">
              <a:spcBef>
                <a:spcPct val="10000"/>
              </a:spcBef>
              <a:spcAft>
                <a:spcPct val="10000"/>
              </a:spcAft>
            </a:pPr>
            <a:r>
              <a:rPr lang="en-US" sz="2000" smtClean="0">
                <a:latin typeface="Arial" charset="0"/>
              </a:rPr>
              <a:t>The first law states that </a:t>
            </a:r>
            <a:r>
              <a:rPr lang="en-US" sz="2000" b="1" i="1" smtClean="0">
                <a:solidFill>
                  <a:srgbClr val="0066FF"/>
                </a:solidFill>
                <a:latin typeface="Arial" charset="0"/>
              </a:rPr>
              <a:t>energy can be neither created nor destroyed during a process; it can only change</a:t>
            </a:r>
            <a:r>
              <a:rPr lang="tr-TR" sz="2000" b="1" i="1" smtClean="0">
                <a:solidFill>
                  <a:srgbClr val="0066FF"/>
                </a:solidFill>
                <a:latin typeface="Arial" charset="0"/>
              </a:rPr>
              <a:t> </a:t>
            </a:r>
            <a:r>
              <a:rPr lang="en-US" sz="2000" b="1" i="1" smtClean="0">
                <a:solidFill>
                  <a:srgbClr val="0066FF"/>
                </a:solidFill>
                <a:latin typeface="Arial" charset="0"/>
              </a:rPr>
              <a:t>forms</a:t>
            </a:r>
            <a:r>
              <a:rPr lang="en-US" sz="2000" i="1" smtClean="0">
                <a:solidFill>
                  <a:srgbClr val="0066FF"/>
                </a:solidFill>
                <a:latin typeface="Arial" charset="0"/>
              </a:rPr>
              <a:t>.</a:t>
            </a:r>
          </a:p>
        </p:txBody>
      </p:sp>
      <p:pic>
        <p:nvPicPr>
          <p:cNvPr id="26629" name="Picture 8"/>
          <p:cNvPicPr>
            <a:picLocks noChangeAspect="1" noChangeArrowheads="1"/>
          </p:cNvPicPr>
          <p:nvPr/>
        </p:nvPicPr>
        <p:blipFill>
          <a:blip r:embed="rId2"/>
          <a:srcRect/>
          <a:stretch>
            <a:fillRect/>
          </a:stretch>
        </p:blipFill>
        <p:spPr bwMode="auto">
          <a:xfrm>
            <a:off x="2476500" y="2724150"/>
            <a:ext cx="3543300" cy="4057650"/>
          </a:xfrm>
          <a:prstGeom prst="rect">
            <a:avLst/>
          </a:prstGeom>
          <a:noFill/>
          <a:ln w="9525">
            <a:noFill/>
            <a:miter lim="800000"/>
            <a:headEnd/>
            <a:tailEnd/>
          </a:ln>
        </p:spPr>
      </p:pic>
      <p:pic>
        <p:nvPicPr>
          <p:cNvPr id="26630" name="Picture 9"/>
          <p:cNvPicPr>
            <a:picLocks noChangeAspect="1" noChangeArrowheads="1"/>
          </p:cNvPicPr>
          <p:nvPr/>
        </p:nvPicPr>
        <p:blipFill>
          <a:blip r:embed="rId3"/>
          <a:srcRect/>
          <a:stretch>
            <a:fillRect/>
          </a:stretch>
        </p:blipFill>
        <p:spPr bwMode="auto">
          <a:xfrm>
            <a:off x="6086475" y="3419475"/>
            <a:ext cx="2905125" cy="3286125"/>
          </a:xfrm>
          <a:prstGeom prst="rect">
            <a:avLst/>
          </a:prstGeom>
          <a:noFill/>
          <a:ln w="9525">
            <a:noFill/>
            <a:miter lim="800000"/>
            <a:headEnd/>
            <a:tailEnd/>
          </a:ln>
        </p:spPr>
      </p:pic>
      <p:sp>
        <p:nvSpPr>
          <p:cNvPr id="26631" name="9 Dikdörtgen"/>
          <p:cNvSpPr>
            <a:spLocks noChangeArrowheads="1"/>
          </p:cNvSpPr>
          <p:nvPr/>
        </p:nvSpPr>
        <p:spPr bwMode="auto">
          <a:xfrm>
            <a:off x="152400" y="2755900"/>
            <a:ext cx="2209800" cy="341630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The</a:t>
            </a:r>
            <a:r>
              <a:rPr lang="en-US" b="1" i="1">
                <a:solidFill>
                  <a:srgbClr val="CC00CC"/>
                </a:solidFill>
              </a:rPr>
              <a:t> First Law</a:t>
            </a:r>
            <a:r>
              <a:rPr lang="en-US" i="1">
                <a:solidFill>
                  <a:srgbClr val="CC00CC"/>
                </a:solidFill>
              </a:rPr>
              <a:t>:</a:t>
            </a:r>
            <a:r>
              <a:rPr lang="en-US" i="1"/>
              <a:t> </a:t>
            </a:r>
            <a:r>
              <a:rPr lang="en-US"/>
              <a:t>For all adiabatic processes between two specified states of a closed system, the net work done is the same regardless of the nature of the closed system and the details of the process.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Slayt Numarası Yer Tutucusu"/>
          <p:cNvSpPr>
            <a:spLocks noGrp="1"/>
          </p:cNvSpPr>
          <p:nvPr>
            <p:ph type="sldNum" sz="quarter" idx="12"/>
          </p:nvPr>
        </p:nvSpPr>
        <p:spPr>
          <a:noFill/>
        </p:spPr>
        <p:txBody>
          <a:bodyPr/>
          <a:lstStyle/>
          <a:p>
            <a:fld id="{36625FD5-8FC6-4AF5-ACF1-932A3BDC8C15}" type="slidenum">
              <a:rPr lang="en-US" smtClean="0"/>
              <a:pPr/>
              <a:t>26</a:t>
            </a:fld>
            <a:endParaRPr lang="en-US" smtClean="0"/>
          </a:p>
        </p:txBody>
      </p:sp>
      <p:pic>
        <p:nvPicPr>
          <p:cNvPr id="27651" name="Picture 8"/>
          <p:cNvPicPr>
            <a:picLocks noChangeAspect="1" noChangeArrowheads="1"/>
          </p:cNvPicPr>
          <p:nvPr/>
        </p:nvPicPr>
        <p:blipFill>
          <a:blip r:embed="rId2"/>
          <a:srcRect/>
          <a:stretch>
            <a:fillRect/>
          </a:stretch>
        </p:blipFill>
        <p:spPr bwMode="auto">
          <a:xfrm>
            <a:off x="4781550" y="1257300"/>
            <a:ext cx="4133850" cy="4343400"/>
          </a:xfrm>
          <a:prstGeom prst="rect">
            <a:avLst/>
          </a:prstGeom>
          <a:noFill/>
          <a:ln w="9525">
            <a:noFill/>
            <a:miter lim="800000"/>
            <a:headEnd/>
            <a:tailEnd/>
          </a:ln>
        </p:spPr>
      </p:pic>
      <p:pic>
        <p:nvPicPr>
          <p:cNvPr id="27652" name="Picture 9"/>
          <p:cNvPicPr>
            <a:picLocks noChangeAspect="1" noChangeArrowheads="1"/>
          </p:cNvPicPr>
          <p:nvPr/>
        </p:nvPicPr>
        <p:blipFill>
          <a:blip r:embed="rId3"/>
          <a:srcRect/>
          <a:stretch>
            <a:fillRect/>
          </a:stretch>
        </p:blipFill>
        <p:spPr bwMode="auto">
          <a:xfrm>
            <a:off x="228600" y="1333500"/>
            <a:ext cx="4114800" cy="4191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p:cNvSpPr>
            <a:spLocks noGrp="1"/>
          </p:cNvSpPr>
          <p:nvPr>
            <p:ph type="sldNum" sz="quarter" idx="12"/>
          </p:nvPr>
        </p:nvSpPr>
        <p:spPr>
          <a:noFill/>
        </p:spPr>
        <p:txBody>
          <a:bodyPr/>
          <a:lstStyle/>
          <a:p>
            <a:fld id="{03377B0D-313C-4B12-A095-A6E734E0B72B}" type="slidenum">
              <a:rPr lang="en-US" smtClean="0"/>
              <a:pPr/>
              <a:t>27</a:t>
            </a:fld>
            <a:endParaRPr lang="en-US" smtClean="0"/>
          </a:p>
        </p:txBody>
      </p:sp>
      <p:pic>
        <p:nvPicPr>
          <p:cNvPr id="28675" name="Picture 2"/>
          <p:cNvPicPr>
            <a:picLocks noChangeAspect="1" noChangeArrowheads="1"/>
          </p:cNvPicPr>
          <p:nvPr/>
        </p:nvPicPr>
        <p:blipFill>
          <a:blip r:embed="rId2"/>
          <a:srcRect/>
          <a:stretch>
            <a:fillRect/>
          </a:stretch>
        </p:blipFill>
        <p:spPr bwMode="auto">
          <a:xfrm>
            <a:off x="228600" y="1238250"/>
            <a:ext cx="4019550" cy="4381500"/>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4857750" y="976313"/>
            <a:ext cx="3905250" cy="4905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Slayt Numarası Yer Tutucusu"/>
          <p:cNvSpPr>
            <a:spLocks noGrp="1"/>
          </p:cNvSpPr>
          <p:nvPr>
            <p:ph type="sldNum" sz="quarter" idx="12"/>
          </p:nvPr>
        </p:nvSpPr>
        <p:spPr>
          <a:noFill/>
        </p:spPr>
        <p:txBody>
          <a:bodyPr/>
          <a:lstStyle/>
          <a:p>
            <a:fld id="{4001F86D-0D01-4063-AC39-0C643A1951A3}" type="slidenum">
              <a:rPr lang="en-US" smtClean="0"/>
              <a:pPr/>
              <a:t>28</a:t>
            </a:fld>
            <a:endParaRPr lang="en-US" smtClean="0"/>
          </a:p>
        </p:txBody>
      </p:sp>
      <p:sp>
        <p:nvSpPr>
          <p:cNvPr id="29699" name="Rectangle 2"/>
          <p:cNvSpPr>
            <a:spLocks noGrp="1" noChangeArrowheads="1"/>
          </p:cNvSpPr>
          <p:nvPr>
            <p:ph type="title"/>
          </p:nvPr>
        </p:nvSpPr>
        <p:spPr>
          <a:xfrm>
            <a:off x="457200" y="76200"/>
            <a:ext cx="4191000" cy="609600"/>
          </a:xfrm>
        </p:spPr>
        <p:txBody>
          <a:bodyPr/>
          <a:lstStyle/>
          <a:p>
            <a:pPr eaLnBrk="1" hangingPunct="1"/>
            <a:r>
              <a:rPr lang="en-US" sz="3200" smtClean="0"/>
              <a:t>Energy Balance</a:t>
            </a:r>
          </a:p>
        </p:txBody>
      </p:sp>
      <p:sp>
        <p:nvSpPr>
          <p:cNvPr id="29700" name="Rectangle 3"/>
          <p:cNvSpPr>
            <a:spLocks noGrp="1" noChangeArrowheads="1"/>
          </p:cNvSpPr>
          <p:nvPr>
            <p:ph type="body" idx="1"/>
          </p:nvPr>
        </p:nvSpPr>
        <p:spPr>
          <a:xfrm>
            <a:off x="76200" y="2514600"/>
            <a:ext cx="4114800" cy="3657600"/>
          </a:xfrm>
        </p:spPr>
        <p:txBody>
          <a:bodyPr/>
          <a:lstStyle/>
          <a:p>
            <a:pPr eaLnBrk="1" hangingPunct="1">
              <a:spcBef>
                <a:spcPct val="10000"/>
              </a:spcBef>
              <a:spcAft>
                <a:spcPct val="10000"/>
              </a:spcAft>
              <a:buFontTx/>
              <a:buNone/>
            </a:pPr>
            <a:r>
              <a:rPr lang="tr-TR" sz="2400" smtClean="0">
                <a:solidFill>
                  <a:srgbClr val="0066FF"/>
                </a:solidFill>
                <a:latin typeface="Arial" charset="0"/>
              </a:rPr>
              <a:t>	</a:t>
            </a:r>
            <a:r>
              <a:rPr lang="en-US" sz="2400" smtClean="0">
                <a:solidFill>
                  <a:srgbClr val="0066FF"/>
                </a:solidFill>
                <a:latin typeface="Arial" charset="0"/>
              </a:rPr>
              <a:t>The net change (increase or decrease) in the total energy of the system during a process is equal to the difference between the total energy entering and the total energy leaving the system during that process.</a:t>
            </a:r>
            <a:endParaRPr lang="en-US" sz="2400" b="1" smtClean="0">
              <a:solidFill>
                <a:srgbClr val="0066FF"/>
              </a:solidFill>
              <a:latin typeface="Arial" charset="0"/>
            </a:endParaRPr>
          </a:p>
        </p:txBody>
      </p:sp>
      <p:pic>
        <p:nvPicPr>
          <p:cNvPr id="29701" name="Picture 10"/>
          <p:cNvPicPr>
            <a:picLocks noChangeAspect="1" noChangeArrowheads="1"/>
          </p:cNvPicPr>
          <p:nvPr/>
        </p:nvPicPr>
        <p:blipFill>
          <a:blip r:embed="rId2"/>
          <a:srcRect/>
          <a:stretch>
            <a:fillRect/>
          </a:stretch>
        </p:blipFill>
        <p:spPr bwMode="auto">
          <a:xfrm>
            <a:off x="533400" y="762000"/>
            <a:ext cx="7497763" cy="685800"/>
          </a:xfrm>
          <a:prstGeom prst="rect">
            <a:avLst/>
          </a:prstGeom>
          <a:noFill/>
          <a:ln w="9525">
            <a:noFill/>
            <a:miter lim="800000"/>
            <a:headEnd/>
            <a:tailEnd/>
          </a:ln>
        </p:spPr>
      </p:pic>
      <p:pic>
        <p:nvPicPr>
          <p:cNvPr id="29702" name="Picture 9"/>
          <p:cNvPicPr>
            <a:picLocks noChangeAspect="1" noChangeArrowheads="1"/>
          </p:cNvPicPr>
          <p:nvPr/>
        </p:nvPicPr>
        <p:blipFill>
          <a:blip r:embed="rId3"/>
          <a:srcRect/>
          <a:stretch>
            <a:fillRect/>
          </a:stretch>
        </p:blipFill>
        <p:spPr bwMode="auto">
          <a:xfrm>
            <a:off x="4572000" y="1647825"/>
            <a:ext cx="4105275" cy="5057775"/>
          </a:xfrm>
          <a:prstGeom prst="rect">
            <a:avLst/>
          </a:prstGeom>
          <a:noFill/>
          <a:ln w="9525">
            <a:noFill/>
            <a:miter lim="800000"/>
            <a:headEnd/>
            <a:tailEnd/>
          </a:ln>
        </p:spPr>
      </p:pic>
      <p:pic>
        <p:nvPicPr>
          <p:cNvPr id="29703" name="Picture 10"/>
          <p:cNvPicPr>
            <a:picLocks noChangeAspect="1" noChangeArrowheads="1"/>
          </p:cNvPicPr>
          <p:nvPr/>
        </p:nvPicPr>
        <p:blipFill>
          <a:blip r:embed="rId4"/>
          <a:srcRect/>
          <a:stretch>
            <a:fillRect/>
          </a:stretch>
        </p:blipFill>
        <p:spPr bwMode="auto">
          <a:xfrm>
            <a:off x="533400" y="1676400"/>
            <a:ext cx="3181350" cy="600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p:spPr>
        <p:txBody>
          <a:bodyPr/>
          <a:lstStyle/>
          <a:p>
            <a:fld id="{D7B77A05-7580-42E5-9797-677FADD9B969}" type="slidenum">
              <a:rPr lang="en-US" smtClean="0"/>
              <a:pPr/>
              <a:t>29</a:t>
            </a:fld>
            <a:endParaRPr lang="en-US" smtClean="0"/>
          </a:p>
        </p:txBody>
      </p:sp>
      <p:sp>
        <p:nvSpPr>
          <p:cNvPr id="30723" name="Rectangle 2"/>
          <p:cNvSpPr>
            <a:spLocks noGrp="1" noChangeArrowheads="1"/>
          </p:cNvSpPr>
          <p:nvPr>
            <p:ph type="title"/>
          </p:nvPr>
        </p:nvSpPr>
        <p:spPr>
          <a:xfrm>
            <a:off x="457200" y="274638"/>
            <a:ext cx="8153400" cy="563562"/>
          </a:xfrm>
        </p:spPr>
        <p:txBody>
          <a:bodyPr/>
          <a:lstStyle/>
          <a:p>
            <a:pPr eaLnBrk="1" hangingPunct="1"/>
            <a:r>
              <a:rPr lang="en-US" sz="3200" smtClean="0"/>
              <a:t>Energy Change of a System, </a:t>
            </a:r>
            <a:r>
              <a:rPr lang="en-US" sz="3200" smtClean="0">
                <a:sym typeface="Symbol" pitchFamily="18" charset="2"/>
              </a:rPr>
              <a:t></a:t>
            </a:r>
            <a:r>
              <a:rPr lang="en-US" sz="3200" i="1" smtClean="0"/>
              <a:t>E</a:t>
            </a:r>
            <a:r>
              <a:rPr lang="en-US" sz="3200" baseline="-25000" smtClean="0"/>
              <a:t>system</a:t>
            </a:r>
            <a:endParaRPr lang="en-US" sz="3200" b="0" baseline="-25000" smtClean="0"/>
          </a:p>
        </p:txBody>
      </p:sp>
      <p:pic>
        <p:nvPicPr>
          <p:cNvPr id="30724" name="Picture 8"/>
          <p:cNvPicPr>
            <a:picLocks noChangeAspect="1" noChangeArrowheads="1"/>
          </p:cNvPicPr>
          <p:nvPr/>
        </p:nvPicPr>
        <p:blipFill>
          <a:blip r:embed="rId2"/>
          <a:srcRect/>
          <a:stretch>
            <a:fillRect/>
          </a:stretch>
        </p:blipFill>
        <p:spPr bwMode="auto">
          <a:xfrm>
            <a:off x="457200" y="990600"/>
            <a:ext cx="7497763" cy="314325"/>
          </a:xfrm>
          <a:prstGeom prst="rect">
            <a:avLst/>
          </a:prstGeom>
          <a:noFill/>
          <a:ln w="9525">
            <a:noFill/>
            <a:miter lim="800000"/>
            <a:headEnd/>
            <a:tailEnd/>
          </a:ln>
        </p:spPr>
      </p:pic>
      <p:pic>
        <p:nvPicPr>
          <p:cNvPr id="30725" name="Picture 9"/>
          <p:cNvPicPr>
            <a:picLocks noChangeAspect="1" noChangeArrowheads="1"/>
          </p:cNvPicPr>
          <p:nvPr/>
        </p:nvPicPr>
        <p:blipFill>
          <a:blip r:embed="rId3"/>
          <a:srcRect/>
          <a:stretch>
            <a:fillRect/>
          </a:stretch>
        </p:blipFill>
        <p:spPr bwMode="auto">
          <a:xfrm>
            <a:off x="1295400" y="1447800"/>
            <a:ext cx="4338638" cy="369888"/>
          </a:xfrm>
          <a:prstGeom prst="rect">
            <a:avLst/>
          </a:prstGeom>
          <a:noFill/>
          <a:ln w="9525">
            <a:noFill/>
            <a:miter lim="800000"/>
            <a:headEnd/>
            <a:tailEnd/>
          </a:ln>
        </p:spPr>
      </p:pic>
      <p:pic>
        <p:nvPicPr>
          <p:cNvPr id="30726" name="Picture 10"/>
          <p:cNvPicPr>
            <a:picLocks noChangeAspect="1" noChangeArrowheads="1"/>
          </p:cNvPicPr>
          <p:nvPr/>
        </p:nvPicPr>
        <p:blipFill>
          <a:blip r:embed="rId4"/>
          <a:srcRect/>
          <a:stretch>
            <a:fillRect/>
          </a:stretch>
        </p:blipFill>
        <p:spPr bwMode="auto">
          <a:xfrm>
            <a:off x="1828800" y="1981200"/>
            <a:ext cx="3325813" cy="284163"/>
          </a:xfrm>
          <a:prstGeom prst="rect">
            <a:avLst/>
          </a:prstGeom>
          <a:noFill/>
          <a:ln w="9525">
            <a:noFill/>
            <a:miter lim="800000"/>
            <a:headEnd/>
            <a:tailEnd/>
          </a:ln>
        </p:spPr>
      </p:pic>
      <p:pic>
        <p:nvPicPr>
          <p:cNvPr id="30727" name="Picture 11"/>
          <p:cNvPicPr>
            <a:picLocks noChangeAspect="1" noChangeArrowheads="1"/>
          </p:cNvPicPr>
          <p:nvPr/>
        </p:nvPicPr>
        <p:blipFill>
          <a:blip r:embed="rId5"/>
          <a:srcRect/>
          <a:stretch>
            <a:fillRect/>
          </a:stretch>
        </p:blipFill>
        <p:spPr bwMode="auto">
          <a:xfrm>
            <a:off x="771525" y="3505200"/>
            <a:ext cx="2733675" cy="1450975"/>
          </a:xfrm>
          <a:prstGeom prst="rect">
            <a:avLst/>
          </a:prstGeom>
          <a:noFill/>
          <a:ln w="9525">
            <a:noFill/>
            <a:miter lim="800000"/>
            <a:headEnd/>
            <a:tailEnd/>
          </a:ln>
        </p:spPr>
      </p:pic>
      <p:sp>
        <p:nvSpPr>
          <p:cNvPr id="30728" name="Text Box 12"/>
          <p:cNvSpPr txBox="1">
            <a:spLocks noChangeArrowheads="1"/>
          </p:cNvSpPr>
          <p:nvPr/>
        </p:nvSpPr>
        <p:spPr bwMode="auto">
          <a:xfrm>
            <a:off x="685800" y="2743200"/>
            <a:ext cx="3276600" cy="701675"/>
          </a:xfrm>
          <a:prstGeom prst="rect">
            <a:avLst/>
          </a:prstGeom>
          <a:noFill/>
          <a:ln w="9525">
            <a:noFill/>
            <a:miter lim="800000"/>
            <a:headEnd/>
            <a:tailEnd/>
          </a:ln>
        </p:spPr>
        <p:txBody>
          <a:bodyPr>
            <a:spAutoFit/>
          </a:bodyPr>
          <a:lstStyle/>
          <a:p>
            <a:pPr>
              <a:spcBef>
                <a:spcPct val="50000"/>
              </a:spcBef>
            </a:pPr>
            <a:r>
              <a:rPr lang="en-US" sz="2000"/>
              <a:t>Internal, kinetic, and potential energy changes</a:t>
            </a:r>
          </a:p>
        </p:txBody>
      </p:sp>
      <p:pic>
        <p:nvPicPr>
          <p:cNvPr id="30729" name="Picture 11"/>
          <p:cNvPicPr>
            <a:picLocks noChangeAspect="1" noChangeArrowheads="1"/>
          </p:cNvPicPr>
          <p:nvPr/>
        </p:nvPicPr>
        <p:blipFill>
          <a:blip r:embed="rId6"/>
          <a:srcRect/>
          <a:stretch>
            <a:fillRect/>
          </a:stretch>
        </p:blipFill>
        <p:spPr bwMode="auto">
          <a:xfrm>
            <a:off x="4743450" y="2333625"/>
            <a:ext cx="4171950" cy="4448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noFill/>
        </p:spPr>
        <p:txBody>
          <a:bodyPr/>
          <a:lstStyle/>
          <a:p>
            <a:fld id="{DD6C4190-6E2A-4C5A-B3A8-4BA464FA5C02}" type="slidenum">
              <a:rPr lang="en-US" smtClean="0"/>
              <a:pPr/>
              <a:t>3</a:t>
            </a:fld>
            <a:endParaRPr lang="en-US" smtClean="0"/>
          </a:p>
        </p:txBody>
      </p:sp>
      <p:sp>
        <p:nvSpPr>
          <p:cNvPr id="4099" name="Rectangle 2"/>
          <p:cNvSpPr>
            <a:spLocks noGrp="1" noChangeArrowheads="1"/>
          </p:cNvSpPr>
          <p:nvPr>
            <p:ph type="title"/>
          </p:nvPr>
        </p:nvSpPr>
        <p:spPr>
          <a:xfrm>
            <a:off x="685800" y="152400"/>
            <a:ext cx="3429000" cy="533400"/>
          </a:xfrm>
          <a:solidFill>
            <a:srgbClr val="92D050"/>
          </a:solidFill>
        </p:spPr>
        <p:txBody>
          <a:bodyPr/>
          <a:lstStyle/>
          <a:p>
            <a:pPr eaLnBrk="1" hangingPunct="1"/>
            <a:r>
              <a:rPr lang="en-US" sz="3200" smtClean="0">
                <a:solidFill>
                  <a:srgbClr val="C00000"/>
                </a:solidFill>
              </a:rPr>
              <a:t>INTRODUCTION</a:t>
            </a:r>
            <a:endParaRPr lang="en-US" sz="3200" b="0" smtClean="0">
              <a:solidFill>
                <a:srgbClr val="C00000"/>
              </a:solidFill>
            </a:endParaRPr>
          </a:p>
        </p:txBody>
      </p:sp>
      <p:sp>
        <p:nvSpPr>
          <p:cNvPr id="4100" name="Rectangle 3"/>
          <p:cNvSpPr>
            <a:spLocks noGrp="1" noChangeArrowheads="1"/>
          </p:cNvSpPr>
          <p:nvPr>
            <p:ph type="body" idx="1"/>
          </p:nvPr>
        </p:nvSpPr>
        <p:spPr>
          <a:xfrm>
            <a:off x="228600" y="762000"/>
            <a:ext cx="8458200" cy="1905000"/>
          </a:xfrm>
        </p:spPr>
        <p:txBody>
          <a:bodyPr/>
          <a:lstStyle/>
          <a:p>
            <a:pPr eaLnBrk="1" hangingPunct="1">
              <a:spcBef>
                <a:spcPct val="10000"/>
              </a:spcBef>
              <a:spcAft>
                <a:spcPct val="10000"/>
              </a:spcAft>
            </a:pPr>
            <a:r>
              <a:rPr lang="en-US" sz="1800" smtClean="0">
                <a:latin typeface="Arial" charset="0"/>
              </a:rPr>
              <a:t>If we take the entire </a:t>
            </a:r>
            <a:r>
              <a:rPr lang="en-US" sz="1800" smtClean="0">
                <a:solidFill>
                  <a:srgbClr val="CC00CC"/>
                </a:solidFill>
                <a:latin typeface="Arial" charset="0"/>
              </a:rPr>
              <a:t>room—including the air and the refrigerator (or fan)</a:t>
            </a:r>
            <a:r>
              <a:rPr lang="en-US" sz="1800" smtClean="0">
                <a:latin typeface="Arial" charset="0"/>
              </a:rPr>
              <a:t>—as the system, which is an adiabatic closed system since the room is well-sealed and well-insulated, the only energy interaction involved is the electrical energy crossing the system boundary and entering the room. </a:t>
            </a:r>
          </a:p>
          <a:p>
            <a:pPr eaLnBrk="1" hangingPunct="1">
              <a:spcBef>
                <a:spcPct val="10000"/>
              </a:spcBef>
              <a:spcAft>
                <a:spcPct val="10000"/>
              </a:spcAft>
            </a:pPr>
            <a:r>
              <a:rPr lang="en-US" sz="1800" smtClean="0">
                <a:latin typeface="Arial" charset="0"/>
              </a:rPr>
              <a:t>As a result of the conversion of electric energy consumed by the device to heat, </a:t>
            </a:r>
            <a:r>
              <a:rPr lang="en-US" sz="1800" smtClean="0">
                <a:solidFill>
                  <a:srgbClr val="CC00CC"/>
                </a:solidFill>
                <a:latin typeface="Arial" charset="0"/>
              </a:rPr>
              <a:t>the room temperature will rise</a:t>
            </a:r>
            <a:r>
              <a:rPr lang="en-US" sz="1800" smtClean="0">
                <a:latin typeface="Arial" charset="0"/>
              </a:rPr>
              <a:t>.</a:t>
            </a:r>
          </a:p>
        </p:txBody>
      </p:sp>
      <p:sp>
        <p:nvSpPr>
          <p:cNvPr id="4101" name="Rectangle 8"/>
          <p:cNvSpPr>
            <a:spLocks noChangeArrowheads="1"/>
          </p:cNvSpPr>
          <p:nvPr/>
        </p:nvSpPr>
        <p:spPr bwMode="auto">
          <a:xfrm>
            <a:off x="3429000" y="5181600"/>
            <a:ext cx="2209800" cy="1465263"/>
          </a:xfrm>
          <a:prstGeom prst="rect">
            <a:avLst/>
          </a:prstGeom>
          <a:noFill/>
          <a:ln w="9525">
            <a:noFill/>
            <a:miter lim="800000"/>
            <a:headEnd/>
            <a:tailEnd/>
          </a:ln>
        </p:spPr>
        <p:txBody>
          <a:bodyPr>
            <a:spAutoFit/>
          </a:bodyPr>
          <a:lstStyle/>
          <a:p>
            <a:r>
              <a:rPr lang="en-US">
                <a:solidFill>
                  <a:srgbClr val="3333FF"/>
                </a:solidFill>
              </a:rPr>
              <a:t>A refrigerator operating with its door open in a well-sealed and well-insulated room</a:t>
            </a:r>
          </a:p>
        </p:txBody>
      </p:sp>
      <p:sp>
        <p:nvSpPr>
          <p:cNvPr id="4102" name="Rectangle 9"/>
          <p:cNvSpPr>
            <a:spLocks noChangeArrowheads="1"/>
          </p:cNvSpPr>
          <p:nvPr/>
        </p:nvSpPr>
        <p:spPr bwMode="auto">
          <a:xfrm>
            <a:off x="3505200" y="2667000"/>
            <a:ext cx="2286000" cy="1739900"/>
          </a:xfrm>
          <a:prstGeom prst="rect">
            <a:avLst/>
          </a:prstGeom>
          <a:noFill/>
          <a:ln w="9525">
            <a:noFill/>
            <a:miter lim="800000"/>
            <a:headEnd/>
            <a:tailEnd/>
          </a:ln>
        </p:spPr>
        <p:txBody>
          <a:bodyPr>
            <a:spAutoFit/>
          </a:bodyPr>
          <a:lstStyle/>
          <a:p>
            <a:pPr algn="r"/>
            <a:r>
              <a:rPr lang="en-US">
                <a:solidFill>
                  <a:srgbClr val="3333FF"/>
                </a:solidFill>
              </a:rPr>
              <a:t>A fan running in a well-sealed and well-insulated room will raise the temperature of air in the room.</a:t>
            </a:r>
          </a:p>
        </p:txBody>
      </p:sp>
      <p:pic>
        <p:nvPicPr>
          <p:cNvPr id="4103" name="Picture 9"/>
          <p:cNvPicPr>
            <a:picLocks noChangeAspect="1" noChangeArrowheads="1"/>
          </p:cNvPicPr>
          <p:nvPr/>
        </p:nvPicPr>
        <p:blipFill>
          <a:blip r:embed="rId2"/>
          <a:srcRect/>
          <a:stretch>
            <a:fillRect/>
          </a:stretch>
        </p:blipFill>
        <p:spPr bwMode="auto">
          <a:xfrm>
            <a:off x="114300" y="2819400"/>
            <a:ext cx="3314700" cy="3810000"/>
          </a:xfrm>
          <a:prstGeom prst="rect">
            <a:avLst/>
          </a:prstGeom>
          <a:noFill/>
          <a:ln w="9525">
            <a:noFill/>
            <a:miter lim="800000"/>
            <a:headEnd/>
            <a:tailEnd/>
          </a:ln>
        </p:spPr>
      </p:pic>
      <p:pic>
        <p:nvPicPr>
          <p:cNvPr id="4104" name="Picture 10"/>
          <p:cNvPicPr>
            <a:picLocks noChangeAspect="1" noChangeArrowheads="1"/>
          </p:cNvPicPr>
          <p:nvPr/>
        </p:nvPicPr>
        <p:blipFill>
          <a:blip r:embed="rId3"/>
          <a:srcRect/>
          <a:stretch>
            <a:fillRect/>
          </a:stretch>
        </p:blipFill>
        <p:spPr bwMode="auto">
          <a:xfrm>
            <a:off x="5753100" y="2581275"/>
            <a:ext cx="3314700" cy="42005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p:spPr>
        <p:txBody>
          <a:bodyPr/>
          <a:lstStyle/>
          <a:p>
            <a:fld id="{C0178A54-DEEA-47E2-88EF-BAB0F7020A8E}" type="slidenum">
              <a:rPr lang="en-US" smtClean="0"/>
              <a:pPr/>
              <a:t>30</a:t>
            </a:fld>
            <a:endParaRPr lang="en-US" smtClean="0"/>
          </a:p>
        </p:txBody>
      </p:sp>
      <p:sp>
        <p:nvSpPr>
          <p:cNvPr id="31747" name="Rectangle 2"/>
          <p:cNvSpPr>
            <a:spLocks noGrp="1" noChangeArrowheads="1"/>
          </p:cNvSpPr>
          <p:nvPr>
            <p:ph type="title"/>
          </p:nvPr>
        </p:nvSpPr>
        <p:spPr>
          <a:xfrm>
            <a:off x="304800" y="76200"/>
            <a:ext cx="8153400" cy="563563"/>
          </a:xfrm>
        </p:spPr>
        <p:txBody>
          <a:bodyPr/>
          <a:lstStyle/>
          <a:p>
            <a:pPr eaLnBrk="1" hangingPunct="1"/>
            <a:r>
              <a:rPr lang="en-US" sz="2800" smtClean="0"/>
              <a:t>Mechanisms of Energy Transfer, </a:t>
            </a:r>
            <a:r>
              <a:rPr lang="en-US" sz="2800" i="1" smtClean="0"/>
              <a:t>E</a:t>
            </a:r>
            <a:r>
              <a:rPr lang="en-US" sz="2800" baseline="-25000" smtClean="0"/>
              <a:t>in</a:t>
            </a:r>
            <a:r>
              <a:rPr lang="en-US" sz="2800" smtClean="0"/>
              <a:t> and </a:t>
            </a:r>
            <a:r>
              <a:rPr lang="en-US" sz="2800" i="1" smtClean="0"/>
              <a:t>E</a:t>
            </a:r>
            <a:r>
              <a:rPr lang="en-US" sz="2800" baseline="-25000" smtClean="0"/>
              <a:t>out</a:t>
            </a:r>
            <a:endParaRPr lang="en-US" sz="2800" b="0" baseline="-25000" smtClean="0"/>
          </a:p>
        </p:txBody>
      </p:sp>
      <p:pic>
        <p:nvPicPr>
          <p:cNvPr id="31748" name="Picture 3"/>
          <p:cNvPicPr>
            <a:picLocks noChangeAspect="1" noChangeArrowheads="1"/>
          </p:cNvPicPr>
          <p:nvPr/>
        </p:nvPicPr>
        <p:blipFill>
          <a:blip r:embed="rId2"/>
          <a:srcRect/>
          <a:stretch>
            <a:fillRect/>
          </a:stretch>
        </p:blipFill>
        <p:spPr bwMode="auto">
          <a:xfrm>
            <a:off x="381000" y="685800"/>
            <a:ext cx="8158163" cy="60007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Slayt Numarası Yer Tutucusu"/>
          <p:cNvSpPr>
            <a:spLocks noGrp="1"/>
          </p:cNvSpPr>
          <p:nvPr>
            <p:ph type="sldNum" sz="quarter" idx="12"/>
          </p:nvPr>
        </p:nvSpPr>
        <p:spPr>
          <a:noFill/>
        </p:spPr>
        <p:txBody>
          <a:bodyPr/>
          <a:lstStyle/>
          <a:p>
            <a:fld id="{CF311415-9E07-43E7-8119-9F0D98276E62}" type="slidenum">
              <a:rPr lang="en-US" smtClean="0"/>
              <a:pPr/>
              <a:t>31</a:t>
            </a:fld>
            <a:endParaRPr lang="en-US" smtClean="0"/>
          </a:p>
        </p:txBody>
      </p:sp>
      <p:pic>
        <p:nvPicPr>
          <p:cNvPr id="32771" name="Picture 2"/>
          <p:cNvPicPr>
            <a:picLocks noChangeAspect="1" noChangeArrowheads="1"/>
          </p:cNvPicPr>
          <p:nvPr/>
        </p:nvPicPr>
        <p:blipFill>
          <a:blip r:embed="rId2"/>
          <a:srcRect/>
          <a:stretch>
            <a:fillRect/>
          </a:stretch>
        </p:blipFill>
        <p:spPr bwMode="auto">
          <a:xfrm>
            <a:off x="447675" y="2933700"/>
            <a:ext cx="4124325" cy="3619500"/>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5124450" y="2705100"/>
            <a:ext cx="3486150" cy="3848100"/>
          </a:xfrm>
          <a:prstGeom prst="rect">
            <a:avLst/>
          </a:prstGeom>
          <a:noFill/>
          <a:ln w="9525">
            <a:noFill/>
            <a:miter lim="800000"/>
            <a:headEnd/>
            <a:tailEnd/>
          </a:ln>
        </p:spPr>
      </p:pic>
      <p:sp>
        <p:nvSpPr>
          <p:cNvPr id="7" name="Rectangle 3"/>
          <p:cNvSpPr txBox="1">
            <a:spLocks noChangeArrowheads="1"/>
          </p:cNvSpPr>
          <p:nvPr/>
        </p:nvSpPr>
        <p:spPr bwMode="auto">
          <a:xfrm>
            <a:off x="3505200" y="304800"/>
            <a:ext cx="2057400" cy="1219200"/>
          </a:xfrm>
          <a:prstGeom prst="rect">
            <a:avLst/>
          </a:prstGeom>
          <a:noFill/>
          <a:ln w="9525">
            <a:noFill/>
            <a:miter lim="800000"/>
            <a:headEnd/>
            <a:tailEnd/>
          </a:ln>
        </p:spPr>
        <p:txBody>
          <a:bodyPr/>
          <a:lstStyle/>
          <a:p>
            <a:pPr marL="342900" indent="-342900">
              <a:lnSpc>
                <a:spcPct val="80000"/>
              </a:lnSpc>
              <a:spcBef>
                <a:spcPct val="20000"/>
              </a:spcBef>
              <a:spcAft>
                <a:spcPct val="20000"/>
              </a:spcAft>
              <a:buClr>
                <a:srgbClr val="FF0000"/>
              </a:buClr>
              <a:buFontTx/>
              <a:buChar char="•"/>
              <a:defRPr/>
            </a:pPr>
            <a:r>
              <a:rPr lang="en-US" sz="2000" kern="0" dirty="0"/>
              <a:t>Heat transfer</a:t>
            </a:r>
          </a:p>
          <a:p>
            <a:pPr marL="342900" indent="-342900">
              <a:lnSpc>
                <a:spcPct val="80000"/>
              </a:lnSpc>
              <a:spcBef>
                <a:spcPct val="20000"/>
              </a:spcBef>
              <a:spcAft>
                <a:spcPct val="20000"/>
              </a:spcAft>
              <a:buClr>
                <a:srgbClr val="FF0000"/>
              </a:buClr>
              <a:buFontTx/>
              <a:buChar char="•"/>
              <a:defRPr/>
            </a:pPr>
            <a:r>
              <a:rPr lang="en-US" sz="2000" kern="0" dirty="0"/>
              <a:t>Work transfer</a:t>
            </a:r>
          </a:p>
          <a:p>
            <a:pPr marL="342900" indent="-342900">
              <a:lnSpc>
                <a:spcPct val="80000"/>
              </a:lnSpc>
              <a:spcBef>
                <a:spcPct val="20000"/>
              </a:spcBef>
              <a:spcAft>
                <a:spcPct val="20000"/>
              </a:spcAft>
              <a:buClr>
                <a:srgbClr val="FF0000"/>
              </a:buClr>
              <a:buFontTx/>
              <a:buChar char="•"/>
              <a:defRPr/>
            </a:pPr>
            <a:r>
              <a:rPr lang="en-US" sz="2000" kern="0" dirty="0"/>
              <a:t>Mass flow</a:t>
            </a:r>
          </a:p>
        </p:txBody>
      </p:sp>
      <p:sp>
        <p:nvSpPr>
          <p:cNvPr id="32774" name="Rectangle 18"/>
          <p:cNvSpPr>
            <a:spLocks noChangeArrowheads="1"/>
          </p:cNvSpPr>
          <p:nvPr/>
        </p:nvSpPr>
        <p:spPr bwMode="auto">
          <a:xfrm>
            <a:off x="6019800" y="279400"/>
            <a:ext cx="2286000" cy="1016000"/>
          </a:xfrm>
          <a:prstGeom prst="rect">
            <a:avLst/>
          </a:prstGeom>
          <a:noFill/>
          <a:ln w="9525">
            <a:noFill/>
            <a:miter lim="800000"/>
            <a:headEnd/>
            <a:tailEnd/>
          </a:ln>
        </p:spPr>
        <p:txBody>
          <a:bodyPr>
            <a:spAutoFit/>
          </a:bodyPr>
          <a:lstStyle/>
          <a:p>
            <a:r>
              <a:rPr lang="en-US" sz="2000">
                <a:solidFill>
                  <a:srgbClr val="CC00CC"/>
                </a:solidFill>
              </a:rPr>
              <a:t>A closed mass involves only </a:t>
            </a:r>
            <a:r>
              <a:rPr lang="en-US" sz="2000" i="1">
                <a:solidFill>
                  <a:srgbClr val="CC00CC"/>
                </a:solidFill>
              </a:rPr>
              <a:t>heat transfer </a:t>
            </a:r>
            <a:r>
              <a:rPr lang="en-US" sz="2000">
                <a:solidFill>
                  <a:srgbClr val="CC00CC"/>
                </a:solidFill>
              </a:rPr>
              <a:t>and </a:t>
            </a:r>
            <a:r>
              <a:rPr lang="en-US" sz="2000" i="1">
                <a:solidFill>
                  <a:srgbClr val="CC00CC"/>
                </a:solidFill>
              </a:rPr>
              <a:t>work.</a:t>
            </a:r>
          </a:p>
        </p:txBody>
      </p:sp>
      <p:pic>
        <p:nvPicPr>
          <p:cNvPr id="32775" name="Picture 4"/>
          <p:cNvPicPr>
            <a:picLocks noChangeAspect="1" noChangeArrowheads="1"/>
          </p:cNvPicPr>
          <p:nvPr/>
        </p:nvPicPr>
        <p:blipFill>
          <a:blip r:embed="rId4"/>
          <a:srcRect/>
          <a:stretch>
            <a:fillRect/>
          </a:stretch>
        </p:blipFill>
        <p:spPr bwMode="auto">
          <a:xfrm>
            <a:off x="223838" y="1524000"/>
            <a:ext cx="8696325" cy="485775"/>
          </a:xfrm>
          <a:prstGeom prst="rect">
            <a:avLst/>
          </a:prstGeom>
          <a:noFill/>
          <a:ln w="9525">
            <a:noFill/>
            <a:miter lim="800000"/>
            <a:headEnd/>
            <a:tailEnd/>
          </a:ln>
        </p:spPr>
      </p:pic>
      <p:sp>
        <p:nvSpPr>
          <p:cNvPr id="32776" name="Rectangle 18"/>
          <p:cNvSpPr>
            <a:spLocks noChangeArrowheads="1"/>
          </p:cNvSpPr>
          <p:nvPr/>
        </p:nvSpPr>
        <p:spPr bwMode="auto">
          <a:xfrm>
            <a:off x="1752600" y="304800"/>
            <a:ext cx="1828800" cy="1016000"/>
          </a:xfrm>
          <a:prstGeom prst="rect">
            <a:avLst/>
          </a:prstGeom>
          <a:noFill/>
          <a:ln w="9525">
            <a:noFill/>
            <a:miter lim="800000"/>
            <a:headEnd/>
            <a:tailEnd/>
          </a:ln>
        </p:spPr>
        <p:txBody>
          <a:bodyPr>
            <a:spAutoFit/>
          </a:bodyPr>
          <a:lstStyle/>
          <a:p>
            <a:r>
              <a:rPr lang="tr-TR" sz="2000">
                <a:solidFill>
                  <a:srgbClr val="0000CC"/>
                </a:solidFill>
              </a:rPr>
              <a:t>Mechanisms of energy transfer:</a:t>
            </a:r>
            <a:endParaRPr lang="en-US" sz="2000" i="1">
              <a:solidFill>
                <a:srgbClr val="0000CC"/>
              </a:solidFill>
            </a:endParaRPr>
          </a:p>
        </p:txBody>
      </p:sp>
      <p:pic>
        <p:nvPicPr>
          <p:cNvPr id="32777" name="Picture 6"/>
          <p:cNvPicPr>
            <a:picLocks noChangeAspect="1" noChangeArrowheads="1"/>
          </p:cNvPicPr>
          <p:nvPr/>
        </p:nvPicPr>
        <p:blipFill>
          <a:blip r:embed="rId5"/>
          <a:srcRect/>
          <a:stretch>
            <a:fillRect/>
          </a:stretch>
        </p:blipFill>
        <p:spPr bwMode="auto">
          <a:xfrm>
            <a:off x="1519238" y="2133600"/>
            <a:ext cx="6105525" cy="4476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Slayt Numarası Yer Tutucusu"/>
          <p:cNvSpPr>
            <a:spLocks noGrp="1"/>
          </p:cNvSpPr>
          <p:nvPr>
            <p:ph type="sldNum" sz="quarter" idx="12"/>
          </p:nvPr>
        </p:nvSpPr>
        <p:spPr>
          <a:noFill/>
        </p:spPr>
        <p:txBody>
          <a:bodyPr/>
          <a:lstStyle/>
          <a:p>
            <a:fld id="{EB82FEA9-18F6-43F2-8E61-53E775A63F2C}" type="slidenum">
              <a:rPr lang="en-US" smtClean="0"/>
              <a:pPr/>
              <a:t>32</a:t>
            </a:fld>
            <a:endParaRPr lang="en-US" smtClean="0"/>
          </a:p>
        </p:txBody>
      </p:sp>
      <p:sp>
        <p:nvSpPr>
          <p:cNvPr id="33795" name="Rectangle 2"/>
          <p:cNvSpPr>
            <a:spLocks noGrp="1" noChangeArrowheads="1"/>
          </p:cNvSpPr>
          <p:nvPr>
            <p:ph type="title"/>
          </p:nvPr>
        </p:nvSpPr>
        <p:spPr>
          <a:xfrm>
            <a:off x="304800" y="274638"/>
            <a:ext cx="7772400" cy="563562"/>
          </a:xfrm>
          <a:solidFill>
            <a:srgbClr val="92D050"/>
          </a:solidFill>
        </p:spPr>
        <p:txBody>
          <a:bodyPr/>
          <a:lstStyle/>
          <a:p>
            <a:pPr eaLnBrk="1" hangingPunct="1"/>
            <a:r>
              <a:rPr lang="en-US" sz="3200" smtClean="0">
                <a:solidFill>
                  <a:srgbClr val="C00000"/>
                </a:solidFill>
              </a:rPr>
              <a:t>ENERGY CONVERSION EFFICIENCIES</a:t>
            </a:r>
            <a:endParaRPr lang="en-US" sz="3200" b="0" smtClean="0">
              <a:solidFill>
                <a:srgbClr val="C00000"/>
              </a:solidFill>
            </a:endParaRPr>
          </a:p>
        </p:txBody>
      </p:sp>
      <p:sp>
        <p:nvSpPr>
          <p:cNvPr id="33796" name="Rectangle 3"/>
          <p:cNvSpPr>
            <a:spLocks noGrp="1" noChangeArrowheads="1"/>
          </p:cNvSpPr>
          <p:nvPr>
            <p:ph type="body" idx="1"/>
          </p:nvPr>
        </p:nvSpPr>
        <p:spPr>
          <a:xfrm>
            <a:off x="228600" y="990600"/>
            <a:ext cx="8534400" cy="685800"/>
          </a:xfrm>
        </p:spPr>
        <p:txBody>
          <a:bodyPr/>
          <a:lstStyle/>
          <a:p>
            <a:pPr eaLnBrk="1" hangingPunct="1">
              <a:lnSpc>
                <a:spcPct val="95000"/>
              </a:lnSpc>
              <a:spcBef>
                <a:spcPct val="10000"/>
              </a:spcBef>
              <a:spcAft>
                <a:spcPct val="10000"/>
              </a:spcAft>
              <a:buFontTx/>
              <a:buNone/>
            </a:pPr>
            <a:r>
              <a:rPr lang="en-US" sz="2000" b="1" i="1" smtClean="0">
                <a:solidFill>
                  <a:srgbClr val="CC00CC"/>
                </a:solidFill>
                <a:latin typeface="Arial" charset="0"/>
              </a:rPr>
              <a:t>Efficiency</a:t>
            </a:r>
            <a:r>
              <a:rPr lang="en-US" sz="2000" i="1" smtClean="0">
                <a:latin typeface="Arial" charset="0"/>
              </a:rPr>
              <a:t> </a:t>
            </a:r>
            <a:r>
              <a:rPr lang="en-US" sz="2000" smtClean="0">
                <a:latin typeface="Arial" charset="0"/>
              </a:rPr>
              <a:t>is one of the most frequently used terms in thermodynamics, and it indicates how well an energy conversion or transfer process is accomplished.</a:t>
            </a:r>
          </a:p>
        </p:txBody>
      </p:sp>
      <p:sp>
        <p:nvSpPr>
          <p:cNvPr id="33797" name="Rectangle 12"/>
          <p:cNvSpPr>
            <a:spLocks noChangeArrowheads="1"/>
          </p:cNvSpPr>
          <p:nvPr/>
        </p:nvSpPr>
        <p:spPr bwMode="auto">
          <a:xfrm>
            <a:off x="304800" y="3621088"/>
            <a:ext cx="2743200" cy="2246312"/>
          </a:xfrm>
          <a:prstGeom prst="rect">
            <a:avLst/>
          </a:prstGeom>
          <a:noFill/>
          <a:ln w="9525">
            <a:noFill/>
            <a:miter lim="800000"/>
            <a:headEnd/>
            <a:tailEnd/>
          </a:ln>
        </p:spPr>
        <p:txBody>
          <a:bodyPr>
            <a:spAutoFit/>
          </a:bodyPr>
          <a:lstStyle/>
          <a:p>
            <a:pPr algn="r"/>
            <a:r>
              <a:rPr lang="en-US" sz="2000" b="1">
                <a:solidFill>
                  <a:srgbClr val="CC00CC"/>
                </a:solidFill>
              </a:rPr>
              <a:t>Efficiency of a water heater:</a:t>
            </a:r>
            <a:r>
              <a:rPr lang="en-US" sz="2000" b="1"/>
              <a:t> </a:t>
            </a:r>
            <a:r>
              <a:rPr lang="en-US" sz="2000"/>
              <a:t>The ratio of the energy delivered to the house by hot water to the energy supplied to the water heater.</a:t>
            </a:r>
          </a:p>
        </p:txBody>
      </p:sp>
      <p:pic>
        <p:nvPicPr>
          <p:cNvPr id="33798" name="Picture 10"/>
          <p:cNvPicPr>
            <a:picLocks noChangeAspect="1" noChangeArrowheads="1"/>
          </p:cNvPicPr>
          <p:nvPr/>
        </p:nvPicPr>
        <p:blipFill>
          <a:blip r:embed="rId2"/>
          <a:srcRect/>
          <a:stretch>
            <a:fillRect/>
          </a:stretch>
        </p:blipFill>
        <p:spPr bwMode="auto">
          <a:xfrm>
            <a:off x="7086600" y="1847850"/>
            <a:ext cx="1733550" cy="4781550"/>
          </a:xfrm>
          <a:prstGeom prst="rect">
            <a:avLst/>
          </a:prstGeom>
          <a:noFill/>
          <a:ln w="9525">
            <a:noFill/>
            <a:miter lim="800000"/>
            <a:headEnd/>
            <a:tailEnd/>
          </a:ln>
        </p:spPr>
      </p:pic>
      <p:pic>
        <p:nvPicPr>
          <p:cNvPr id="33799" name="Picture 12"/>
          <p:cNvPicPr>
            <a:picLocks noChangeAspect="1" noChangeArrowheads="1"/>
          </p:cNvPicPr>
          <p:nvPr/>
        </p:nvPicPr>
        <p:blipFill>
          <a:blip r:embed="rId3"/>
          <a:srcRect/>
          <a:stretch>
            <a:fillRect/>
          </a:stretch>
        </p:blipFill>
        <p:spPr bwMode="auto">
          <a:xfrm>
            <a:off x="3238500" y="3619500"/>
            <a:ext cx="3771900" cy="3009900"/>
          </a:xfrm>
          <a:prstGeom prst="rect">
            <a:avLst/>
          </a:prstGeom>
          <a:noFill/>
          <a:ln w="9525">
            <a:noFill/>
            <a:miter lim="800000"/>
            <a:headEnd/>
            <a:tailEnd/>
          </a:ln>
        </p:spPr>
      </p:pic>
      <p:pic>
        <p:nvPicPr>
          <p:cNvPr id="33800" name="Picture 13"/>
          <p:cNvPicPr>
            <a:picLocks noChangeAspect="1" noChangeArrowheads="1"/>
          </p:cNvPicPr>
          <p:nvPr/>
        </p:nvPicPr>
        <p:blipFill>
          <a:blip r:embed="rId4"/>
          <a:srcRect/>
          <a:stretch>
            <a:fillRect/>
          </a:stretch>
        </p:blipFill>
        <p:spPr bwMode="auto">
          <a:xfrm>
            <a:off x="657225" y="2152650"/>
            <a:ext cx="3381375" cy="8953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a:spLocks noGrp="1"/>
          </p:cNvSpPr>
          <p:nvPr>
            <p:ph type="sldNum" sz="quarter" idx="12"/>
          </p:nvPr>
        </p:nvSpPr>
        <p:spPr>
          <a:noFill/>
        </p:spPr>
        <p:txBody>
          <a:bodyPr/>
          <a:lstStyle/>
          <a:p>
            <a:fld id="{5143A16A-9430-4278-92C7-B0048A20129E}" type="slidenum">
              <a:rPr lang="en-US" smtClean="0"/>
              <a:pPr/>
              <a:t>33</a:t>
            </a:fld>
            <a:endParaRPr lang="en-US" smtClean="0"/>
          </a:p>
        </p:txBody>
      </p:sp>
      <p:sp>
        <p:nvSpPr>
          <p:cNvPr id="34819" name="Rectangle 9"/>
          <p:cNvSpPr>
            <a:spLocks noChangeArrowheads="1"/>
          </p:cNvSpPr>
          <p:nvPr/>
        </p:nvSpPr>
        <p:spPr bwMode="auto">
          <a:xfrm>
            <a:off x="304800" y="914400"/>
            <a:ext cx="8534400" cy="184785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Heating value of the fuel</a:t>
            </a:r>
            <a:r>
              <a:rPr lang="en-US">
                <a:solidFill>
                  <a:srgbClr val="CC00CC"/>
                </a:solidFill>
              </a:rPr>
              <a:t>:</a:t>
            </a:r>
            <a:r>
              <a:rPr lang="en-US"/>
              <a:t> The amount of heat released when a unit amount of fuel at room temperature is completely burned and the combustion products are cooled to the room temperature.</a:t>
            </a:r>
          </a:p>
          <a:p>
            <a:pPr>
              <a:spcBef>
                <a:spcPct val="10000"/>
              </a:spcBef>
              <a:spcAft>
                <a:spcPct val="10000"/>
              </a:spcAft>
            </a:pPr>
            <a:r>
              <a:rPr lang="en-US" b="1">
                <a:solidFill>
                  <a:srgbClr val="CC00CC"/>
                </a:solidFill>
              </a:rPr>
              <a:t>Lower heating value (LHV)</a:t>
            </a:r>
            <a:r>
              <a:rPr lang="en-US">
                <a:solidFill>
                  <a:srgbClr val="CC00CC"/>
                </a:solidFill>
              </a:rPr>
              <a:t>:</a:t>
            </a:r>
            <a:r>
              <a:rPr lang="en-US"/>
              <a:t> When the water leaves as a vapor.</a:t>
            </a:r>
          </a:p>
          <a:p>
            <a:pPr>
              <a:spcBef>
                <a:spcPct val="10000"/>
              </a:spcBef>
              <a:spcAft>
                <a:spcPct val="10000"/>
              </a:spcAft>
            </a:pPr>
            <a:r>
              <a:rPr lang="en-US" b="1">
                <a:solidFill>
                  <a:srgbClr val="CC00CC"/>
                </a:solidFill>
              </a:rPr>
              <a:t>Higher heating value (HHV)</a:t>
            </a:r>
            <a:r>
              <a:rPr lang="en-US">
                <a:solidFill>
                  <a:srgbClr val="CC00CC"/>
                </a:solidFill>
              </a:rPr>
              <a:t>:</a:t>
            </a:r>
            <a:r>
              <a:rPr lang="en-US"/>
              <a:t> When the water in the combustion gases is completely condensed and thus the heat of vaporization is also recovered.</a:t>
            </a:r>
            <a:endParaRPr lang="en-US" i="1"/>
          </a:p>
        </p:txBody>
      </p:sp>
      <p:sp>
        <p:nvSpPr>
          <p:cNvPr id="34820" name="Rectangle 15"/>
          <p:cNvSpPr>
            <a:spLocks noChangeArrowheads="1"/>
          </p:cNvSpPr>
          <p:nvPr/>
        </p:nvSpPr>
        <p:spPr bwMode="auto">
          <a:xfrm>
            <a:off x="4800600" y="3124200"/>
            <a:ext cx="3657600" cy="2838450"/>
          </a:xfrm>
          <a:prstGeom prst="rect">
            <a:avLst/>
          </a:prstGeom>
          <a:noFill/>
          <a:ln w="9525">
            <a:noFill/>
            <a:miter lim="800000"/>
            <a:headEnd/>
            <a:tailEnd/>
          </a:ln>
        </p:spPr>
        <p:txBody>
          <a:bodyPr>
            <a:spAutoFit/>
          </a:bodyPr>
          <a:lstStyle/>
          <a:p>
            <a:r>
              <a:rPr lang="en-US"/>
              <a:t>The efficiency of space heating systems of residential and commercial buildings is usually expressed in terms of the </a:t>
            </a:r>
            <a:r>
              <a:rPr lang="en-US" b="1">
                <a:solidFill>
                  <a:srgbClr val="CC00CC"/>
                </a:solidFill>
              </a:rPr>
              <a:t>annual fuel utilization efficiency (AFUE)</a:t>
            </a:r>
            <a:r>
              <a:rPr lang="en-US"/>
              <a:t>, which accounts for the combustion efficiency as well as other losses such as heat losses to unheated areas and start-up and cooldown losses.</a:t>
            </a:r>
          </a:p>
        </p:txBody>
      </p:sp>
      <p:pic>
        <p:nvPicPr>
          <p:cNvPr id="34821" name="Picture 7"/>
          <p:cNvPicPr>
            <a:picLocks noChangeAspect="1" noChangeArrowheads="1"/>
          </p:cNvPicPr>
          <p:nvPr/>
        </p:nvPicPr>
        <p:blipFill>
          <a:blip r:embed="rId2"/>
          <a:srcRect/>
          <a:stretch>
            <a:fillRect/>
          </a:stretch>
        </p:blipFill>
        <p:spPr bwMode="auto">
          <a:xfrm>
            <a:off x="381000" y="2819400"/>
            <a:ext cx="4048125" cy="3933825"/>
          </a:xfrm>
          <a:prstGeom prst="rect">
            <a:avLst/>
          </a:prstGeom>
          <a:noFill/>
          <a:ln w="9525">
            <a:noFill/>
            <a:miter lim="800000"/>
            <a:headEnd/>
            <a:tailEnd/>
          </a:ln>
        </p:spPr>
      </p:pic>
      <p:pic>
        <p:nvPicPr>
          <p:cNvPr id="34822" name="Picture 8"/>
          <p:cNvPicPr>
            <a:picLocks noChangeAspect="1" noChangeArrowheads="1"/>
          </p:cNvPicPr>
          <p:nvPr/>
        </p:nvPicPr>
        <p:blipFill>
          <a:blip r:embed="rId3"/>
          <a:srcRect/>
          <a:stretch>
            <a:fillRect/>
          </a:stretch>
        </p:blipFill>
        <p:spPr bwMode="auto">
          <a:xfrm>
            <a:off x="381000" y="133350"/>
            <a:ext cx="7277100" cy="7810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Slayt Numarası Yer Tutucusu"/>
          <p:cNvSpPr>
            <a:spLocks noGrp="1"/>
          </p:cNvSpPr>
          <p:nvPr>
            <p:ph type="sldNum" sz="quarter" idx="12"/>
          </p:nvPr>
        </p:nvSpPr>
        <p:spPr>
          <a:noFill/>
        </p:spPr>
        <p:txBody>
          <a:bodyPr/>
          <a:lstStyle/>
          <a:p>
            <a:fld id="{C13278D5-4A46-4729-BFF6-17BAC632D6C1}" type="slidenum">
              <a:rPr lang="en-US" smtClean="0"/>
              <a:pPr/>
              <a:t>34</a:t>
            </a:fld>
            <a:endParaRPr lang="en-US" smtClean="0"/>
          </a:p>
        </p:txBody>
      </p:sp>
      <p:sp>
        <p:nvSpPr>
          <p:cNvPr id="35843" name="Rectangle 4"/>
          <p:cNvSpPr>
            <a:spLocks noChangeArrowheads="1"/>
          </p:cNvSpPr>
          <p:nvPr/>
        </p:nvSpPr>
        <p:spPr bwMode="auto">
          <a:xfrm>
            <a:off x="381000" y="2084388"/>
            <a:ext cx="4191000" cy="3478212"/>
          </a:xfrm>
          <a:prstGeom prst="rect">
            <a:avLst/>
          </a:prstGeom>
          <a:noFill/>
          <a:ln w="9525">
            <a:noFill/>
            <a:miter lim="800000"/>
            <a:headEnd/>
            <a:tailEnd/>
          </a:ln>
        </p:spPr>
        <p:txBody>
          <a:bodyPr>
            <a:spAutoFit/>
          </a:bodyPr>
          <a:lstStyle/>
          <a:p>
            <a:pPr marL="342900" indent="-342900">
              <a:spcBef>
                <a:spcPts val="600"/>
              </a:spcBef>
              <a:spcAft>
                <a:spcPts val="600"/>
              </a:spcAft>
              <a:buClr>
                <a:srgbClr val="FF3300"/>
              </a:buClr>
              <a:buFontTx/>
              <a:buChar char="•"/>
            </a:pPr>
            <a:r>
              <a:rPr lang="en-US" sz="2000" b="1">
                <a:solidFill>
                  <a:srgbClr val="CC00CC"/>
                </a:solidFill>
              </a:rPr>
              <a:t>Generator:</a:t>
            </a:r>
            <a:r>
              <a:rPr lang="en-US" sz="2000"/>
              <a:t> A device that converts mechanical energy to electrical energy.</a:t>
            </a:r>
          </a:p>
          <a:p>
            <a:pPr marL="342900" indent="-342900">
              <a:spcBef>
                <a:spcPts val="600"/>
              </a:spcBef>
              <a:spcAft>
                <a:spcPts val="600"/>
              </a:spcAft>
              <a:buClr>
                <a:srgbClr val="FF3300"/>
              </a:buClr>
              <a:buFontTx/>
              <a:buChar char="•"/>
            </a:pPr>
            <a:r>
              <a:rPr lang="en-US" sz="2000" b="1">
                <a:solidFill>
                  <a:srgbClr val="CC00CC"/>
                </a:solidFill>
              </a:rPr>
              <a:t>Generator efficiency:</a:t>
            </a:r>
            <a:r>
              <a:rPr lang="en-US" sz="2000"/>
              <a:t> The ratio of the electrical power output to the mechanical power input. </a:t>
            </a:r>
          </a:p>
          <a:p>
            <a:pPr marL="342900" indent="-342900">
              <a:spcBef>
                <a:spcPts val="600"/>
              </a:spcBef>
              <a:spcAft>
                <a:spcPts val="600"/>
              </a:spcAft>
              <a:buClr>
                <a:srgbClr val="FF3300"/>
              </a:buClr>
              <a:buFontTx/>
              <a:buChar char="•"/>
            </a:pPr>
            <a:r>
              <a:rPr lang="en-US" sz="2000" b="1">
                <a:solidFill>
                  <a:srgbClr val="CC00CC"/>
                </a:solidFill>
              </a:rPr>
              <a:t>Thermal efficiency</a:t>
            </a:r>
            <a:r>
              <a:rPr lang="en-US" sz="2000" b="1" i="1">
                <a:solidFill>
                  <a:srgbClr val="CC00CC"/>
                </a:solidFill>
              </a:rPr>
              <a:t> </a:t>
            </a:r>
            <a:r>
              <a:rPr lang="en-US" sz="2000" b="1">
                <a:solidFill>
                  <a:srgbClr val="CC00CC"/>
                </a:solidFill>
              </a:rPr>
              <a:t>of a power plant:</a:t>
            </a:r>
            <a:r>
              <a:rPr lang="en-US" sz="2000"/>
              <a:t> The ratio of the net electrical power output to the rate of fuel energy input.</a:t>
            </a:r>
          </a:p>
        </p:txBody>
      </p:sp>
      <p:sp>
        <p:nvSpPr>
          <p:cNvPr id="35844" name="Text Box 10"/>
          <p:cNvSpPr txBox="1">
            <a:spLocks noChangeArrowheads="1"/>
          </p:cNvSpPr>
          <p:nvPr/>
        </p:nvSpPr>
        <p:spPr bwMode="auto">
          <a:xfrm>
            <a:off x="381000" y="228600"/>
            <a:ext cx="4191000" cy="400050"/>
          </a:xfrm>
          <a:prstGeom prst="rect">
            <a:avLst/>
          </a:prstGeom>
          <a:noFill/>
          <a:ln w="9525">
            <a:noFill/>
            <a:miter lim="800000"/>
            <a:headEnd/>
            <a:tailEnd/>
          </a:ln>
        </p:spPr>
        <p:txBody>
          <a:bodyPr>
            <a:spAutoFit/>
          </a:bodyPr>
          <a:lstStyle/>
          <a:p>
            <a:pPr>
              <a:spcBef>
                <a:spcPct val="50000"/>
              </a:spcBef>
            </a:pPr>
            <a:r>
              <a:rPr lang="en-US" sz="2000" i="1">
                <a:solidFill>
                  <a:srgbClr val="0066FF"/>
                </a:solidFill>
              </a:rPr>
              <a:t>Overall efficiency of a power plant</a:t>
            </a:r>
          </a:p>
        </p:txBody>
      </p:sp>
      <p:pic>
        <p:nvPicPr>
          <p:cNvPr id="35845" name="Picture 9"/>
          <p:cNvPicPr>
            <a:picLocks noChangeAspect="1" noChangeArrowheads="1"/>
          </p:cNvPicPr>
          <p:nvPr/>
        </p:nvPicPr>
        <p:blipFill>
          <a:blip r:embed="rId2"/>
          <a:srcRect/>
          <a:stretch>
            <a:fillRect/>
          </a:stretch>
        </p:blipFill>
        <p:spPr bwMode="auto">
          <a:xfrm>
            <a:off x="457200" y="685800"/>
            <a:ext cx="5800725" cy="904875"/>
          </a:xfrm>
          <a:prstGeom prst="rect">
            <a:avLst/>
          </a:prstGeom>
          <a:noFill/>
          <a:ln w="9525">
            <a:noFill/>
            <a:miter lim="800000"/>
            <a:headEnd/>
            <a:tailEnd/>
          </a:ln>
        </p:spPr>
      </p:pic>
      <p:pic>
        <p:nvPicPr>
          <p:cNvPr id="35846" name="Picture 10"/>
          <p:cNvPicPr>
            <a:picLocks noChangeAspect="1" noChangeArrowheads="1"/>
          </p:cNvPicPr>
          <p:nvPr/>
        </p:nvPicPr>
        <p:blipFill>
          <a:blip r:embed="rId3"/>
          <a:srcRect/>
          <a:stretch>
            <a:fillRect/>
          </a:stretch>
        </p:blipFill>
        <p:spPr bwMode="auto">
          <a:xfrm>
            <a:off x="4800600" y="1666875"/>
            <a:ext cx="4124325" cy="51149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Slayt Numarası Yer Tutucusu"/>
          <p:cNvSpPr>
            <a:spLocks noGrp="1"/>
          </p:cNvSpPr>
          <p:nvPr>
            <p:ph type="sldNum" sz="quarter" idx="12"/>
          </p:nvPr>
        </p:nvSpPr>
        <p:spPr>
          <a:noFill/>
        </p:spPr>
        <p:txBody>
          <a:bodyPr/>
          <a:lstStyle/>
          <a:p>
            <a:fld id="{9B106247-434F-495B-9481-B82E3E74BF55}" type="slidenum">
              <a:rPr lang="en-US" smtClean="0"/>
              <a:pPr/>
              <a:t>35</a:t>
            </a:fld>
            <a:endParaRPr lang="en-US" smtClean="0"/>
          </a:p>
        </p:txBody>
      </p:sp>
      <p:pic>
        <p:nvPicPr>
          <p:cNvPr id="36867" name="Picture 3"/>
          <p:cNvPicPr>
            <a:picLocks noChangeAspect="1" noChangeArrowheads="1"/>
          </p:cNvPicPr>
          <p:nvPr/>
        </p:nvPicPr>
        <p:blipFill>
          <a:blip r:embed="rId2"/>
          <a:srcRect/>
          <a:stretch>
            <a:fillRect/>
          </a:stretch>
        </p:blipFill>
        <p:spPr bwMode="auto">
          <a:xfrm>
            <a:off x="304800" y="42863"/>
            <a:ext cx="3571875" cy="6772275"/>
          </a:xfrm>
          <a:prstGeom prst="rect">
            <a:avLst/>
          </a:prstGeom>
          <a:noFill/>
          <a:ln w="9525">
            <a:noFill/>
            <a:miter lim="800000"/>
            <a:headEnd/>
            <a:tailEnd/>
          </a:ln>
        </p:spPr>
      </p:pic>
      <p:pic>
        <p:nvPicPr>
          <p:cNvPr id="36868" name="Picture 4"/>
          <p:cNvPicPr>
            <a:picLocks noChangeAspect="1" noChangeArrowheads="1"/>
          </p:cNvPicPr>
          <p:nvPr/>
        </p:nvPicPr>
        <p:blipFill>
          <a:blip r:embed="rId3"/>
          <a:srcRect/>
          <a:stretch>
            <a:fillRect/>
          </a:stretch>
        </p:blipFill>
        <p:spPr bwMode="auto">
          <a:xfrm>
            <a:off x="3962400" y="5162550"/>
            <a:ext cx="3924300" cy="1543050"/>
          </a:xfrm>
          <a:prstGeom prst="rect">
            <a:avLst/>
          </a:prstGeom>
          <a:noFill/>
          <a:ln w="9525">
            <a:noFill/>
            <a:miter lim="800000"/>
            <a:headEnd/>
            <a:tailEnd/>
          </a:ln>
        </p:spPr>
      </p:pic>
      <p:sp>
        <p:nvSpPr>
          <p:cNvPr id="36869" name="Rectangle 9"/>
          <p:cNvSpPr>
            <a:spLocks noChangeArrowheads="1"/>
          </p:cNvSpPr>
          <p:nvPr/>
        </p:nvSpPr>
        <p:spPr bwMode="auto">
          <a:xfrm>
            <a:off x="4267200" y="2133600"/>
            <a:ext cx="3505200" cy="1570038"/>
          </a:xfrm>
          <a:prstGeom prst="rect">
            <a:avLst/>
          </a:prstGeom>
          <a:noFill/>
          <a:ln w="9525">
            <a:noFill/>
            <a:miter lim="800000"/>
            <a:headEnd/>
            <a:tailEnd/>
          </a:ln>
        </p:spPr>
        <p:txBody>
          <a:bodyPr>
            <a:spAutoFit/>
          </a:bodyPr>
          <a:lstStyle/>
          <a:p>
            <a:r>
              <a:rPr lang="en-US" sz="2400" b="1">
                <a:solidFill>
                  <a:srgbClr val="CC00CC"/>
                </a:solidFill>
              </a:rPr>
              <a:t>Lighting efficacy</a:t>
            </a:r>
            <a:r>
              <a:rPr lang="en-US" sz="2400">
                <a:solidFill>
                  <a:srgbClr val="CC00CC"/>
                </a:solidFill>
              </a:rPr>
              <a:t>:</a:t>
            </a:r>
            <a:r>
              <a:rPr lang="en-US" sz="2400"/>
              <a:t> The amount of light output in lumens per W of electricity consumed.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p:spPr>
        <p:txBody>
          <a:bodyPr/>
          <a:lstStyle/>
          <a:p>
            <a:fld id="{0F37DB6A-D293-4144-912A-9FB2905BA33A}" type="slidenum">
              <a:rPr lang="en-US" smtClean="0"/>
              <a:pPr/>
              <a:t>36</a:t>
            </a:fld>
            <a:endParaRPr lang="en-US" smtClean="0"/>
          </a:p>
        </p:txBody>
      </p:sp>
      <p:sp>
        <p:nvSpPr>
          <p:cNvPr id="37891" name="Rectangle 7"/>
          <p:cNvSpPr>
            <a:spLocks noChangeArrowheads="1"/>
          </p:cNvSpPr>
          <p:nvPr/>
        </p:nvSpPr>
        <p:spPr bwMode="auto">
          <a:xfrm>
            <a:off x="228600" y="469900"/>
            <a:ext cx="4419600" cy="5324475"/>
          </a:xfrm>
          <a:prstGeom prst="rect">
            <a:avLst/>
          </a:prstGeom>
          <a:noFill/>
          <a:ln w="9525">
            <a:noFill/>
            <a:miter lim="800000"/>
            <a:headEnd/>
            <a:tailEnd/>
          </a:ln>
        </p:spPr>
        <p:txBody>
          <a:bodyPr>
            <a:spAutoFit/>
          </a:bodyPr>
          <a:lstStyle/>
          <a:p>
            <a:pPr marL="342900" indent="-342900">
              <a:spcBef>
                <a:spcPts val="600"/>
              </a:spcBef>
              <a:spcAft>
                <a:spcPts val="600"/>
              </a:spcAft>
              <a:buClr>
                <a:srgbClr val="FF3300"/>
              </a:buClr>
              <a:buFontTx/>
              <a:buChar char="•"/>
            </a:pPr>
            <a:r>
              <a:rPr lang="en-US" sz="2000"/>
              <a:t>Using energy-efficient appliances </a:t>
            </a:r>
            <a:r>
              <a:rPr lang="en-US" sz="2000">
                <a:solidFill>
                  <a:srgbClr val="CC00CC"/>
                </a:solidFill>
              </a:rPr>
              <a:t>conserve energy</a:t>
            </a:r>
            <a:r>
              <a:rPr lang="en-US" sz="2000"/>
              <a:t>. </a:t>
            </a:r>
          </a:p>
          <a:p>
            <a:pPr marL="342900" indent="-342900">
              <a:spcBef>
                <a:spcPts val="600"/>
              </a:spcBef>
              <a:spcAft>
                <a:spcPts val="600"/>
              </a:spcAft>
              <a:buClr>
                <a:srgbClr val="FF3300"/>
              </a:buClr>
              <a:buFontTx/>
              <a:buChar char="•"/>
            </a:pPr>
            <a:r>
              <a:rPr lang="en-US" sz="2000"/>
              <a:t>It helps the </a:t>
            </a:r>
            <a:r>
              <a:rPr lang="en-US" sz="2000" b="1">
                <a:solidFill>
                  <a:srgbClr val="CC00CC"/>
                </a:solidFill>
              </a:rPr>
              <a:t>environment</a:t>
            </a:r>
            <a:r>
              <a:rPr lang="en-US" sz="2000" b="1"/>
              <a:t> </a:t>
            </a:r>
            <a:r>
              <a:rPr lang="en-US" sz="2000"/>
              <a:t>by reducing the amount of pollutants emitted to the atmosphere during the combustion of fuel. </a:t>
            </a:r>
          </a:p>
          <a:p>
            <a:pPr marL="342900" indent="-342900">
              <a:spcBef>
                <a:spcPts val="600"/>
              </a:spcBef>
              <a:spcAft>
                <a:spcPts val="600"/>
              </a:spcAft>
              <a:buClr>
                <a:srgbClr val="FF3300"/>
              </a:buClr>
              <a:buFontTx/>
              <a:buChar char="•"/>
            </a:pPr>
            <a:r>
              <a:rPr lang="en-US" sz="2000"/>
              <a:t>The combustion of fuel produces </a:t>
            </a:r>
          </a:p>
          <a:p>
            <a:pPr marL="800100" lvl="1" indent="-342900">
              <a:spcBef>
                <a:spcPts val="600"/>
              </a:spcBef>
              <a:spcAft>
                <a:spcPts val="600"/>
              </a:spcAft>
              <a:buClr>
                <a:srgbClr val="FF3300"/>
              </a:buClr>
              <a:buFontTx/>
              <a:buChar char="•"/>
            </a:pPr>
            <a:r>
              <a:rPr lang="en-US" sz="2000">
                <a:solidFill>
                  <a:srgbClr val="0066FF"/>
                </a:solidFill>
              </a:rPr>
              <a:t>carbon dioxide</a:t>
            </a:r>
            <a:r>
              <a:rPr lang="en-US" sz="2000"/>
              <a:t>, causes global warming</a:t>
            </a:r>
          </a:p>
          <a:p>
            <a:pPr marL="800100" lvl="1" indent="-342900">
              <a:spcBef>
                <a:spcPts val="600"/>
              </a:spcBef>
              <a:spcAft>
                <a:spcPts val="600"/>
              </a:spcAft>
              <a:buClr>
                <a:srgbClr val="FF3300"/>
              </a:buClr>
              <a:buFontTx/>
              <a:buChar char="•"/>
            </a:pPr>
            <a:r>
              <a:rPr lang="en-US" sz="2000">
                <a:solidFill>
                  <a:srgbClr val="0066FF"/>
                </a:solidFill>
              </a:rPr>
              <a:t>nitrogen oxides</a:t>
            </a:r>
            <a:r>
              <a:rPr lang="en-US" sz="2000"/>
              <a:t> and </a:t>
            </a:r>
            <a:r>
              <a:rPr lang="en-US" sz="2000">
                <a:solidFill>
                  <a:srgbClr val="0066FF"/>
                </a:solidFill>
              </a:rPr>
              <a:t>hydrocarbons</a:t>
            </a:r>
            <a:r>
              <a:rPr lang="en-US" sz="2000"/>
              <a:t>, cause smog</a:t>
            </a:r>
          </a:p>
          <a:p>
            <a:pPr marL="800100" lvl="1" indent="-342900">
              <a:spcBef>
                <a:spcPts val="600"/>
              </a:spcBef>
              <a:spcAft>
                <a:spcPts val="600"/>
              </a:spcAft>
              <a:buClr>
                <a:srgbClr val="FF3300"/>
              </a:buClr>
              <a:buFontTx/>
              <a:buChar char="•"/>
            </a:pPr>
            <a:r>
              <a:rPr lang="en-US" sz="2000">
                <a:solidFill>
                  <a:srgbClr val="0066FF"/>
                </a:solidFill>
              </a:rPr>
              <a:t>carbon monoxide</a:t>
            </a:r>
            <a:r>
              <a:rPr lang="en-US" sz="2000"/>
              <a:t>, toxic</a:t>
            </a:r>
          </a:p>
          <a:p>
            <a:pPr marL="800100" lvl="1" indent="-342900">
              <a:spcBef>
                <a:spcPts val="600"/>
              </a:spcBef>
              <a:spcAft>
                <a:spcPts val="600"/>
              </a:spcAft>
              <a:buClr>
                <a:srgbClr val="FF3300"/>
              </a:buClr>
              <a:buFontTx/>
              <a:buChar char="•"/>
            </a:pPr>
            <a:r>
              <a:rPr lang="en-US" sz="2000">
                <a:solidFill>
                  <a:srgbClr val="0066FF"/>
                </a:solidFill>
              </a:rPr>
              <a:t>sulfur dioxide</a:t>
            </a:r>
            <a:r>
              <a:rPr lang="en-US" sz="2000"/>
              <a:t>, causes acid rain. </a:t>
            </a:r>
          </a:p>
        </p:txBody>
      </p:sp>
      <p:pic>
        <p:nvPicPr>
          <p:cNvPr id="37892" name="Picture 8"/>
          <p:cNvPicPr>
            <a:picLocks noChangeAspect="1" noChangeArrowheads="1"/>
          </p:cNvPicPr>
          <p:nvPr/>
        </p:nvPicPr>
        <p:blipFill>
          <a:blip r:embed="rId2"/>
          <a:srcRect/>
          <a:stretch>
            <a:fillRect/>
          </a:stretch>
        </p:blipFill>
        <p:spPr bwMode="auto">
          <a:xfrm>
            <a:off x="4895850" y="209550"/>
            <a:ext cx="4019550" cy="64389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Slayt Numarası Yer Tutucusu"/>
          <p:cNvSpPr>
            <a:spLocks noGrp="1"/>
          </p:cNvSpPr>
          <p:nvPr>
            <p:ph type="sldNum" sz="quarter" idx="12"/>
          </p:nvPr>
        </p:nvSpPr>
        <p:spPr>
          <a:noFill/>
        </p:spPr>
        <p:txBody>
          <a:bodyPr/>
          <a:lstStyle/>
          <a:p>
            <a:fld id="{4ED1E8FF-63AA-402C-AD77-43E00F5B7475}" type="slidenum">
              <a:rPr lang="en-US" smtClean="0"/>
              <a:pPr/>
              <a:t>37</a:t>
            </a:fld>
            <a:endParaRPr lang="en-US" smtClean="0"/>
          </a:p>
        </p:txBody>
      </p:sp>
      <p:pic>
        <p:nvPicPr>
          <p:cNvPr id="38915" name="Picture 4"/>
          <p:cNvPicPr>
            <a:picLocks noChangeAspect="1" noChangeArrowheads="1"/>
          </p:cNvPicPr>
          <p:nvPr/>
        </p:nvPicPr>
        <p:blipFill>
          <a:blip r:embed="rId2"/>
          <a:srcRect/>
          <a:stretch>
            <a:fillRect/>
          </a:stretch>
        </p:blipFill>
        <p:spPr bwMode="auto">
          <a:xfrm>
            <a:off x="371475" y="1104900"/>
            <a:ext cx="8401050" cy="4648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p:cNvPicPr>
            <a:picLocks noChangeAspect="1" noChangeArrowheads="1"/>
          </p:cNvPicPr>
          <p:nvPr/>
        </p:nvPicPr>
        <p:blipFill>
          <a:blip r:embed="rId2"/>
          <a:srcRect/>
          <a:stretch>
            <a:fillRect/>
          </a:stretch>
        </p:blipFill>
        <p:spPr bwMode="auto">
          <a:xfrm>
            <a:off x="5667375" y="685800"/>
            <a:ext cx="3324225" cy="6134100"/>
          </a:xfrm>
          <a:prstGeom prst="rect">
            <a:avLst/>
          </a:prstGeom>
          <a:noFill/>
          <a:ln w="9525">
            <a:noFill/>
            <a:miter lim="800000"/>
            <a:headEnd/>
            <a:tailEnd/>
          </a:ln>
        </p:spPr>
      </p:pic>
      <p:sp>
        <p:nvSpPr>
          <p:cNvPr id="39939" name="5 Slayt Numarası Yer Tutucusu"/>
          <p:cNvSpPr>
            <a:spLocks noGrp="1"/>
          </p:cNvSpPr>
          <p:nvPr>
            <p:ph type="sldNum" sz="quarter" idx="12"/>
          </p:nvPr>
        </p:nvSpPr>
        <p:spPr>
          <a:noFill/>
        </p:spPr>
        <p:txBody>
          <a:bodyPr/>
          <a:lstStyle/>
          <a:p>
            <a:fld id="{4250BAF8-7FCD-46F9-B54C-EC89872CEB3D}" type="slidenum">
              <a:rPr lang="en-US" smtClean="0"/>
              <a:pPr/>
              <a:t>38</a:t>
            </a:fld>
            <a:endParaRPr lang="en-US" smtClean="0"/>
          </a:p>
        </p:txBody>
      </p:sp>
      <p:sp>
        <p:nvSpPr>
          <p:cNvPr id="39940" name="Rectangle 2"/>
          <p:cNvSpPr>
            <a:spLocks noGrp="1" noChangeArrowheads="1"/>
          </p:cNvSpPr>
          <p:nvPr>
            <p:ph type="title"/>
          </p:nvPr>
        </p:nvSpPr>
        <p:spPr>
          <a:xfrm>
            <a:off x="304800" y="152400"/>
            <a:ext cx="8534400" cy="411163"/>
          </a:xfrm>
        </p:spPr>
        <p:txBody>
          <a:bodyPr/>
          <a:lstStyle/>
          <a:p>
            <a:pPr eaLnBrk="1" hangingPunct="1"/>
            <a:r>
              <a:rPr lang="en-US" sz="2800" smtClean="0"/>
              <a:t>Efficiencies of Mechanical and Electrical Devices</a:t>
            </a:r>
            <a:endParaRPr lang="en-US" sz="2800" b="0" smtClean="0"/>
          </a:p>
        </p:txBody>
      </p:sp>
      <p:pic>
        <p:nvPicPr>
          <p:cNvPr id="39941" name="Picture 6"/>
          <p:cNvPicPr>
            <a:picLocks noChangeAspect="1" noChangeArrowheads="1"/>
          </p:cNvPicPr>
          <p:nvPr/>
        </p:nvPicPr>
        <p:blipFill>
          <a:blip r:embed="rId3"/>
          <a:srcRect/>
          <a:stretch>
            <a:fillRect/>
          </a:stretch>
        </p:blipFill>
        <p:spPr bwMode="auto">
          <a:xfrm>
            <a:off x="328613" y="1371600"/>
            <a:ext cx="5005387" cy="561975"/>
          </a:xfrm>
          <a:prstGeom prst="rect">
            <a:avLst/>
          </a:prstGeom>
          <a:noFill/>
          <a:ln w="9525">
            <a:noFill/>
            <a:miter lim="800000"/>
            <a:headEnd/>
            <a:tailEnd/>
          </a:ln>
        </p:spPr>
      </p:pic>
      <p:pic>
        <p:nvPicPr>
          <p:cNvPr id="39942" name="Picture 7"/>
          <p:cNvPicPr>
            <a:picLocks noChangeAspect="1" noChangeArrowheads="1"/>
          </p:cNvPicPr>
          <p:nvPr/>
        </p:nvPicPr>
        <p:blipFill>
          <a:blip r:embed="rId4"/>
          <a:srcRect/>
          <a:stretch>
            <a:fillRect/>
          </a:stretch>
        </p:blipFill>
        <p:spPr bwMode="auto">
          <a:xfrm>
            <a:off x="152400" y="3536950"/>
            <a:ext cx="5843588" cy="654050"/>
          </a:xfrm>
          <a:prstGeom prst="rect">
            <a:avLst/>
          </a:prstGeom>
          <a:noFill/>
          <a:ln w="9525">
            <a:solidFill>
              <a:schemeClr val="accent1"/>
            </a:solidFill>
            <a:miter lim="800000"/>
            <a:headEnd/>
            <a:tailEnd/>
          </a:ln>
        </p:spPr>
      </p:pic>
      <p:sp>
        <p:nvSpPr>
          <p:cNvPr id="39943" name="Rectangle 11"/>
          <p:cNvSpPr>
            <a:spLocks noChangeArrowheads="1"/>
          </p:cNvSpPr>
          <p:nvPr/>
        </p:nvSpPr>
        <p:spPr bwMode="auto">
          <a:xfrm>
            <a:off x="228600" y="2225675"/>
            <a:ext cx="5715000" cy="1190625"/>
          </a:xfrm>
          <a:prstGeom prst="rect">
            <a:avLst/>
          </a:prstGeom>
          <a:noFill/>
          <a:ln w="9525">
            <a:noFill/>
            <a:miter lim="800000"/>
            <a:headEnd/>
            <a:tailEnd/>
          </a:ln>
        </p:spPr>
        <p:txBody>
          <a:bodyPr>
            <a:spAutoFit/>
          </a:bodyPr>
          <a:lstStyle/>
          <a:p>
            <a:r>
              <a:rPr lang="en-US"/>
              <a:t>The effectiveness of the conversion process between the mechanical work supplied or extracted and the mechanical energy of the fluid is expressed by the </a:t>
            </a:r>
            <a:r>
              <a:rPr lang="en-US" b="1">
                <a:solidFill>
                  <a:srgbClr val="CC00CC"/>
                </a:solidFill>
              </a:rPr>
              <a:t>pump efficiency</a:t>
            </a:r>
            <a:r>
              <a:rPr lang="en-US" b="1"/>
              <a:t> </a:t>
            </a:r>
            <a:r>
              <a:rPr lang="en-US"/>
              <a:t>and </a:t>
            </a:r>
            <a:r>
              <a:rPr lang="en-US" b="1">
                <a:solidFill>
                  <a:srgbClr val="CC00CC"/>
                </a:solidFill>
              </a:rPr>
              <a:t>turbine efficiency</a:t>
            </a:r>
            <a:r>
              <a:rPr lang="en-US">
                <a:solidFill>
                  <a:srgbClr val="CC00CC"/>
                </a:solidFill>
              </a:rPr>
              <a:t>,</a:t>
            </a:r>
          </a:p>
        </p:txBody>
      </p:sp>
      <p:pic>
        <p:nvPicPr>
          <p:cNvPr id="39944" name="Picture 12"/>
          <p:cNvPicPr>
            <a:picLocks noChangeAspect="1" noChangeArrowheads="1"/>
          </p:cNvPicPr>
          <p:nvPr/>
        </p:nvPicPr>
        <p:blipFill>
          <a:blip r:embed="rId5"/>
          <a:srcRect/>
          <a:stretch>
            <a:fillRect/>
          </a:stretch>
        </p:blipFill>
        <p:spPr bwMode="auto">
          <a:xfrm>
            <a:off x="152400" y="4270375"/>
            <a:ext cx="2832100" cy="301625"/>
          </a:xfrm>
          <a:prstGeom prst="rect">
            <a:avLst/>
          </a:prstGeom>
          <a:noFill/>
          <a:ln w="9525">
            <a:noFill/>
            <a:miter lim="800000"/>
            <a:headEnd/>
            <a:tailEnd/>
          </a:ln>
        </p:spPr>
      </p:pic>
      <p:pic>
        <p:nvPicPr>
          <p:cNvPr id="39945" name="Picture 13"/>
          <p:cNvPicPr>
            <a:picLocks noChangeAspect="1" noChangeArrowheads="1"/>
          </p:cNvPicPr>
          <p:nvPr/>
        </p:nvPicPr>
        <p:blipFill>
          <a:blip r:embed="rId6"/>
          <a:srcRect/>
          <a:stretch>
            <a:fillRect/>
          </a:stretch>
        </p:blipFill>
        <p:spPr bwMode="auto">
          <a:xfrm>
            <a:off x="152400" y="5486400"/>
            <a:ext cx="2981325" cy="290513"/>
          </a:xfrm>
          <a:prstGeom prst="rect">
            <a:avLst/>
          </a:prstGeom>
          <a:noFill/>
          <a:ln w="9525">
            <a:noFill/>
            <a:miter lim="800000"/>
            <a:headEnd/>
            <a:tailEnd/>
          </a:ln>
        </p:spPr>
      </p:pic>
      <p:sp>
        <p:nvSpPr>
          <p:cNvPr id="39946" name="Text Box 15"/>
          <p:cNvSpPr txBox="1">
            <a:spLocks noChangeArrowheads="1"/>
          </p:cNvSpPr>
          <p:nvPr/>
        </p:nvSpPr>
        <p:spPr bwMode="auto">
          <a:xfrm>
            <a:off x="304800" y="914400"/>
            <a:ext cx="2362200" cy="366713"/>
          </a:xfrm>
          <a:prstGeom prst="rect">
            <a:avLst/>
          </a:prstGeom>
          <a:noFill/>
          <a:ln w="9525">
            <a:noFill/>
            <a:miter lim="800000"/>
            <a:headEnd/>
            <a:tailEnd/>
          </a:ln>
        </p:spPr>
        <p:txBody>
          <a:bodyPr>
            <a:spAutoFit/>
          </a:bodyPr>
          <a:lstStyle/>
          <a:p>
            <a:pPr>
              <a:spcBef>
                <a:spcPct val="50000"/>
              </a:spcBef>
            </a:pPr>
            <a:r>
              <a:rPr lang="en-US"/>
              <a:t>Mechanical efficiency</a:t>
            </a:r>
          </a:p>
        </p:txBody>
      </p:sp>
      <p:pic>
        <p:nvPicPr>
          <p:cNvPr id="39947" name="Picture 8"/>
          <p:cNvPicPr>
            <a:picLocks noChangeAspect="1" noChangeArrowheads="1"/>
          </p:cNvPicPr>
          <p:nvPr/>
        </p:nvPicPr>
        <p:blipFill>
          <a:blip r:embed="rId7"/>
          <a:srcRect/>
          <a:stretch>
            <a:fillRect/>
          </a:stretch>
        </p:blipFill>
        <p:spPr bwMode="auto">
          <a:xfrm>
            <a:off x="152400" y="4800600"/>
            <a:ext cx="6116638" cy="598488"/>
          </a:xfrm>
          <a:prstGeom prst="rect">
            <a:avLst/>
          </a:prstGeom>
          <a:noFill/>
          <a:ln w="9525">
            <a:solidFill>
              <a:schemeClr val="accent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5 Slayt Numarası Yer Tutucusu"/>
          <p:cNvSpPr>
            <a:spLocks noGrp="1"/>
          </p:cNvSpPr>
          <p:nvPr>
            <p:ph type="sldNum" sz="quarter" idx="12"/>
          </p:nvPr>
        </p:nvSpPr>
        <p:spPr>
          <a:noFill/>
        </p:spPr>
        <p:txBody>
          <a:bodyPr/>
          <a:lstStyle/>
          <a:p>
            <a:fld id="{D6112775-88E0-41DB-AF4E-09B0B9EE3A52}" type="slidenum">
              <a:rPr lang="en-US" smtClean="0"/>
              <a:pPr/>
              <a:t>39</a:t>
            </a:fld>
            <a:endParaRPr lang="en-US" smtClean="0"/>
          </a:p>
        </p:txBody>
      </p:sp>
      <p:pic>
        <p:nvPicPr>
          <p:cNvPr id="40963" name="Picture 6"/>
          <p:cNvPicPr>
            <a:picLocks noChangeAspect="1" noChangeArrowheads="1"/>
          </p:cNvPicPr>
          <p:nvPr/>
        </p:nvPicPr>
        <p:blipFill>
          <a:blip r:embed="rId2"/>
          <a:srcRect/>
          <a:stretch>
            <a:fillRect/>
          </a:stretch>
        </p:blipFill>
        <p:spPr bwMode="auto">
          <a:xfrm>
            <a:off x="457200" y="1023938"/>
            <a:ext cx="4684713" cy="728662"/>
          </a:xfrm>
          <a:prstGeom prst="rect">
            <a:avLst/>
          </a:prstGeom>
          <a:noFill/>
          <a:ln w="9525">
            <a:noFill/>
            <a:miter lim="800000"/>
            <a:headEnd/>
            <a:tailEnd/>
          </a:ln>
        </p:spPr>
      </p:pic>
      <p:pic>
        <p:nvPicPr>
          <p:cNvPr id="40964" name="Picture 7"/>
          <p:cNvPicPr>
            <a:picLocks noChangeAspect="1" noChangeArrowheads="1"/>
          </p:cNvPicPr>
          <p:nvPr/>
        </p:nvPicPr>
        <p:blipFill>
          <a:blip r:embed="rId3"/>
          <a:srcRect/>
          <a:stretch>
            <a:fillRect/>
          </a:stretch>
        </p:blipFill>
        <p:spPr bwMode="auto">
          <a:xfrm>
            <a:off x="479425" y="1844675"/>
            <a:ext cx="4930775" cy="746125"/>
          </a:xfrm>
          <a:prstGeom prst="rect">
            <a:avLst/>
          </a:prstGeom>
          <a:noFill/>
          <a:ln w="9525">
            <a:noFill/>
            <a:miter lim="800000"/>
            <a:headEnd/>
            <a:tailEnd/>
          </a:ln>
        </p:spPr>
      </p:pic>
      <p:pic>
        <p:nvPicPr>
          <p:cNvPr id="40965" name="Picture 8"/>
          <p:cNvPicPr>
            <a:picLocks noChangeAspect="1" noChangeArrowheads="1"/>
          </p:cNvPicPr>
          <p:nvPr/>
        </p:nvPicPr>
        <p:blipFill>
          <a:blip r:embed="rId4"/>
          <a:srcRect/>
          <a:stretch>
            <a:fillRect/>
          </a:stretch>
        </p:blipFill>
        <p:spPr bwMode="auto">
          <a:xfrm>
            <a:off x="76200" y="2667000"/>
            <a:ext cx="5375275" cy="735013"/>
          </a:xfrm>
          <a:prstGeom prst="rect">
            <a:avLst/>
          </a:prstGeom>
          <a:noFill/>
          <a:ln w="9525">
            <a:noFill/>
            <a:miter lim="800000"/>
            <a:headEnd/>
            <a:tailEnd/>
          </a:ln>
        </p:spPr>
      </p:pic>
      <p:sp>
        <p:nvSpPr>
          <p:cNvPr id="40966" name="Text Box 9"/>
          <p:cNvSpPr txBox="1">
            <a:spLocks noChangeArrowheads="1"/>
          </p:cNvSpPr>
          <p:nvPr/>
        </p:nvSpPr>
        <p:spPr bwMode="auto">
          <a:xfrm>
            <a:off x="5181600" y="1066800"/>
            <a:ext cx="1371600" cy="641350"/>
          </a:xfrm>
          <a:prstGeom prst="rect">
            <a:avLst/>
          </a:prstGeom>
          <a:noFill/>
          <a:ln w="9525">
            <a:noFill/>
            <a:miter lim="800000"/>
            <a:headEnd/>
            <a:tailEnd/>
          </a:ln>
        </p:spPr>
        <p:txBody>
          <a:bodyPr>
            <a:spAutoFit/>
          </a:bodyPr>
          <a:lstStyle/>
          <a:p>
            <a:pPr>
              <a:spcBef>
                <a:spcPct val="50000"/>
              </a:spcBef>
            </a:pPr>
            <a:r>
              <a:rPr lang="en-US">
                <a:solidFill>
                  <a:srgbClr val="0066FF"/>
                </a:solidFill>
              </a:rPr>
              <a:t>Generator efficiency</a:t>
            </a:r>
          </a:p>
        </p:txBody>
      </p:sp>
      <p:sp>
        <p:nvSpPr>
          <p:cNvPr id="40967" name="Text Box 10"/>
          <p:cNvSpPr txBox="1">
            <a:spLocks noChangeArrowheads="1"/>
          </p:cNvSpPr>
          <p:nvPr/>
        </p:nvSpPr>
        <p:spPr bwMode="auto">
          <a:xfrm>
            <a:off x="5410200" y="1905000"/>
            <a:ext cx="1905000" cy="641350"/>
          </a:xfrm>
          <a:prstGeom prst="rect">
            <a:avLst/>
          </a:prstGeom>
          <a:noFill/>
          <a:ln w="9525">
            <a:noFill/>
            <a:miter lim="800000"/>
            <a:headEnd/>
            <a:tailEnd/>
          </a:ln>
        </p:spPr>
        <p:txBody>
          <a:bodyPr>
            <a:spAutoFit/>
          </a:bodyPr>
          <a:lstStyle/>
          <a:p>
            <a:pPr>
              <a:spcBef>
                <a:spcPct val="50000"/>
              </a:spcBef>
            </a:pPr>
            <a:r>
              <a:rPr lang="en-US">
                <a:solidFill>
                  <a:srgbClr val="0066FF"/>
                </a:solidFill>
              </a:rPr>
              <a:t>Pump-Motor overall efficiency</a:t>
            </a:r>
          </a:p>
        </p:txBody>
      </p:sp>
      <p:sp>
        <p:nvSpPr>
          <p:cNvPr id="40968" name="Text Box 11"/>
          <p:cNvSpPr txBox="1">
            <a:spLocks noChangeArrowheads="1"/>
          </p:cNvSpPr>
          <p:nvPr/>
        </p:nvSpPr>
        <p:spPr bwMode="auto">
          <a:xfrm>
            <a:off x="533400" y="3440113"/>
            <a:ext cx="4419600" cy="369887"/>
          </a:xfrm>
          <a:prstGeom prst="rect">
            <a:avLst/>
          </a:prstGeom>
          <a:noFill/>
          <a:ln w="9525">
            <a:noFill/>
            <a:miter lim="800000"/>
            <a:headEnd/>
            <a:tailEnd/>
          </a:ln>
        </p:spPr>
        <p:txBody>
          <a:bodyPr>
            <a:spAutoFit/>
          </a:bodyPr>
          <a:lstStyle/>
          <a:p>
            <a:pPr>
              <a:spcBef>
                <a:spcPct val="50000"/>
              </a:spcBef>
            </a:pPr>
            <a:r>
              <a:rPr lang="en-US">
                <a:solidFill>
                  <a:srgbClr val="0066FF"/>
                </a:solidFill>
              </a:rPr>
              <a:t>Turbine-Generator overall efficiency</a:t>
            </a:r>
          </a:p>
        </p:txBody>
      </p:sp>
      <p:pic>
        <p:nvPicPr>
          <p:cNvPr id="40969" name="Picture 13"/>
          <p:cNvPicPr>
            <a:picLocks noChangeAspect="1" noChangeArrowheads="1"/>
          </p:cNvPicPr>
          <p:nvPr/>
        </p:nvPicPr>
        <p:blipFill>
          <a:blip r:embed="rId5"/>
          <a:srcRect/>
          <a:stretch>
            <a:fillRect/>
          </a:stretch>
        </p:blipFill>
        <p:spPr bwMode="auto">
          <a:xfrm>
            <a:off x="457200" y="228600"/>
            <a:ext cx="4584700" cy="746125"/>
          </a:xfrm>
          <a:prstGeom prst="rect">
            <a:avLst/>
          </a:prstGeom>
          <a:noFill/>
          <a:ln w="9525">
            <a:noFill/>
            <a:miter lim="800000"/>
            <a:headEnd/>
            <a:tailEnd/>
          </a:ln>
        </p:spPr>
      </p:pic>
      <p:sp>
        <p:nvSpPr>
          <p:cNvPr id="40970" name="Text Box 14"/>
          <p:cNvSpPr txBox="1">
            <a:spLocks noChangeArrowheads="1"/>
          </p:cNvSpPr>
          <p:nvPr/>
        </p:nvSpPr>
        <p:spPr bwMode="auto">
          <a:xfrm>
            <a:off x="5105400" y="228600"/>
            <a:ext cx="1371600" cy="641350"/>
          </a:xfrm>
          <a:prstGeom prst="rect">
            <a:avLst/>
          </a:prstGeom>
          <a:noFill/>
          <a:ln w="9525">
            <a:noFill/>
            <a:miter lim="800000"/>
            <a:headEnd/>
            <a:tailEnd/>
          </a:ln>
        </p:spPr>
        <p:txBody>
          <a:bodyPr>
            <a:spAutoFit/>
          </a:bodyPr>
          <a:lstStyle/>
          <a:p>
            <a:pPr>
              <a:spcBef>
                <a:spcPct val="50000"/>
              </a:spcBef>
            </a:pPr>
            <a:r>
              <a:rPr lang="en-US">
                <a:solidFill>
                  <a:srgbClr val="0066FF"/>
                </a:solidFill>
              </a:rPr>
              <a:t>Pump efficiency</a:t>
            </a:r>
          </a:p>
        </p:txBody>
      </p:sp>
      <p:pic>
        <p:nvPicPr>
          <p:cNvPr id="40971" name="Picture 13"/>
          <p:cNvPicPr>
            <a:picLocks noChangeAspect="1" noChangeArrowheads="1"/>
          </p:cNvPicPr>
          <p:nvPr/>
        </p:nvPicPr>
        <p:blipFill>
          <a:blip r:embed="rId6"/>
          <a:srcRect/>
          <a:stretch>
            <a:fillRect/>
          </a:stretch>
        </p:blipFill>
        <p:spPr bwMode="auto">
          <a:xfrm>
            <a:off x="5486400" y="3057525"/>
            <a:ext cx="3505200" cy="3724275"/>
          </a:xfrm>
          <a:prstGeom prst="rect">
            <a:avLst/>
          </a:prstGeom>
          <a:noFill/>
          <a:ln w="9525">
            <a:noFill/>
            <a:miter lim="800000"/>
            <a:headEnd/>
            <a:tailEnd/>
          </a:ln>
        </p:spPr>
      </p:pic>
      <p:pic>
        <p:nvPicPr>
          <p:cNvPr id="40972" name="Picture 14"/>
          <p:cNvPicPr>
            <a:picLocks noChangeAspect="1" noChangeArrowheads="1"/>
          </p:cNvPicPr>
          <p:nvPr/>
        </p:nvPicPr>
        <p:blipFill>
          <a:blip r:embed="rId7"/>
          <a:srcRect/>
          <a:stretch>
            <a:fillRect/>
          </a:stretch>
        </p:blipFill>
        <p:spPr bwMode="auto">
          <a:xfrm>
            <a:off x="1676400" y="4352925"/>
            <a:ext cx="3714750" cy="2428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p:cNvSpPr>
            <a:spLocks noGrp="1"/>
          </p:cNvSpPr>
          <p:nvPr>
            <p:ph type="sldNum" sz="quarter" idx="12"/>
          </p:nvPr>
        </p:nvSpPr>
        <p:spPr>
          <a:noFill/>
        </p:spPr>
        <p:txBody>
          <a:bodyPr/>
          <a:lstStyle/>
          <a:p>
            <a:fld id="{83A6F22B-A3AD-4E43-9317-BCBC566A712D}" type="slidenum">
              <a:rPr lang="en-US" smtClean="0"/>
              <a:pPr/>
              <a:t>4</a:t>
            </a:fld>
            <a:endParaRPr lang="en-US" smtClean="0"/>
          </a:p>
        </p:txBody>
      </p:sp>
      <p:sp>
        <p:nvSpPr>
          <p:cNvPr id="5123" name="Rectangle 2"/>
          <p:cNvSpPr>
            <a:spLocks noGrp="1" noChangeArrowheads="1"/>
          </p:cNvSpPr>
          <p:nvPr>
            <p:ph type="title"/>
          </p:nvPr>
        </p:nvSpPr>
        <p:spPr>
          <a:xfrm>
            <a:off x="685800" y="152400"/>
            <a:ext cx="4343400" cy="609600"/>
          </a:xfrm>
          <a:solidFill>
            <a:srgbClr val="92D050"/>
          </a:solidFill>
        </p:spPr>
        <p:txBody>
          <a:bodyPr/>
          <a:lstStyle/>
          <a:p>
            <a:pPr eaLnBrk="1" hangingPunct="1"/>
            <a:r>
              <a:rPr lang="en-US" sz="3200" smtClean="0">
                <a:solidFill>
                  <a:srgbClr val="C00000"/>
                </a:solidFill>
              </a:rPr>
              <a:t>FORMS OF ENERGY</a:t>
            </a:r>
            <a:endParaRPr lang="en-US" sz="3200" b="0" smtClean="0">
              <a:solidFill>
                <a:srgbClr val="C00000"/>
              </a:solidFill>
            </a:endParaRPr>
          </a:p>
        </p:txBody>
      </p:sp>
      <p:sp>
        <p:nvSpPr>
          <p:cNvPr id="5124" name="Rectangle 3"/>
          <p:cNvSpPr>
            <a:spLocks noGrp="1" noChangeArrowheads="1"/>
          </p:cNvSpPr>
          <p:nvPr>
            <p:ph type="body" idx="1"/>
          </p:nvPr>
        </p:nvSpPr>
        <p:spPr>
          <a:xfrm>
            <a:off x="228600" y="838200"/>
            <a:ext cx="8610600" cy="3124200"/>
          </a:xfrm>
        </p:spPr>
        <p:txBody>
          <a:bodyPr/>
          <a:lstStyle/>
          <a:p>
            <a:pPr eaLnBrk="1" hangingPunct="1"/>
            <a:r>
              <a:rPr lang="en-US" sz="1900" smtClean="0">
                <a:latin typeface="Arial" charset="0"/>
              </a:rPr>
              <a:t>Energy can exist in numerous forms such as thermal, mechanical, kinetic, potential, electric, magnetic, chemical, and nuclear, and their sum constitutes the </a:t>
            </a:r>
            <a:r>
              <a:rPr lang="en-US" sz="1900" b="1" smtClean="0">
                <a:solidFill>
                  <a:srgbClr val="CC00CC"/>
                </a:solidFill>
                <a:latin typeface="Arial" charset="0"/>
              </a:rPr>
              <a:t>total energy, </a:t>
            </a:r>
            <a:r>
              <a:rPr lang="en-US" sz="1900" b="1" i="1" smtClean="0">
                <a:solidFill>
                  <a:srgbClr val="CC00CC"/>
                </a:solidFill>
                <a:latin typeface="Arial" charset="0"/>
              </a:rPr>
              <a:t>E</a:t>
            </a:r>
            <a:r>
              <a:rPr lang="en-US" sz="1900" i="1" smtClean="0">
                <a:latin typeface="Arial" charset="0"/>
              </a:rPr>
              <a:t> </a:t>
            </a:r>
            <a:r>
              <a:rPr lang="en-US" sz="1900" smtClean="0">
                <a:latin typeface="Arial" charset="0"/>
              </a:rPr>
              <a:t>of a system. </a:t>
            </a:r>
          </a:p>
          <a:p>
            <a:pPr eaLnBrk="1" hangingPunct="1"/>
            <a:r>
              <a:rPr lang="en-US" sz="1900" smtClean="0">
                <a:latin typeface="Arial" charset="0"/>
              </a:rPr>
              <a:t>Thermodynamics deals only with the </a:t>
            </a:r>
            <a:r>
              <a:rPr lang="en-US" sz="1900" b="1" i="1" smtClean="0">
                <a:solidFill>
                  <a:srgbClr val="CC00CC"/>
                </a:solidFill>
                <a:latin typeface="Arial" charset="0"/>
              </a:rPr>
              <a:t>change</a:t>
            </a:r>
            <a:r>
              <a:rPr lang="en-US" sz="1900" i="1" smtClean="0">
                <a:latin typeface="Arial" charset="0"/>
              </a:rPr>
              <a:t> </a:t>
            </a:r>
            <a:r>
              <a:rPr lang="en-US" sz="1900" smtClean="0">
                <a:latin typeface="Arial" charset="0"/>
              </a:rPr>
              <a:t>of the total energy. </a:t>
            </a:r>
          </a:p>
          <a:p>
            <a:pPr eaLnBrk="1" hangingPunct="1"/>
            <a:r>
              <a:rPr lang="en-US" sz="1900" b="1" smtClean="0">
                <a:solidFill>
                  <a:srgbClr val="CC00CC"/>
                </a:solidFill>
                <a:latin typeface="Arial" charset="0"/>
              </a:rPr>
              <a:t>Macroscopic forms of energy</a:t>
            </a:r>
            <a:r>
              <a:rPr lang="en-US" sz="1900" smtClean="0">
                <a:solidFill>
                  <a:srgbClr val="CC00CC"/>
                </a:solidFill>
                <a:latin typeface="Arial" charset="0"/>
              </a:rPr>
              <a:t>:</a:t>
            </a:r>
            <a:r>
              <a:rPr lang="en-US" sz="1900" smtClean="0">
                <a:latin typeface="Arial" charset="0"/>
              </a:rPr>
              <a:t> Those a system possesses as a whole with respect to some outside reference frame, such as kinetic and potential energies.</a:t>
            </a:r>
          </a:p>
          <a:p>
            <a:pPr eaLnBrk="1" hangingPunct="1"/>
            <a:r>
              <a:rPr lang="en-US" sz="1900" b="1" smtClean="0">
                <a:solidFill>
                  <a:srgbClr val="CC00CC"/>
                </a:solidFill>
                <a:latin typeface="Arial" charset="0"/>
              </a:rPr>
              <a:t>Microscopic forms of energy</a:t>
            </a:r>
            <a:r>
              <a:rPr lang="en-US" sz="1900" smtClean="0">
                <a:solidFill>
                  <a:srgbClr val="CC00CC"/>
                </a:solidFill>
                <a:latin typeface="Arial" charset="0"/>
              </a:rPr>
              <a:t>:</a:t>
            </a:r>
            <a:r>
              <a:rPr lang="en-US" sz="1900" smtClean="0">
                <a:latin typeface="Arial" charset="0"/>
              </a:rPr>
              <a:t> Those related to the molecular structure of a system and the degree of the molecular activity.</a:t>
            </a:r>
          </a:p>
          <a:p>
            <a:pPr eaLnBrk="1" hangingPunct="1"/>
            <a:r>
              <a:rPr lang="en-US" sz="1900" b="1" smtClean="0">
                <a:solidFill>
                  <a:srgbClr val="CC00CC"/>
                </a:solidFill>
                <a:latin typeface="Arial" charset="0"/>
              </a:rPr>
              <a:t>Internal energy, </a:t>
            </a:r>
            <a:r>
              <a:rPr lang="en-US" sz="1900" b="1" i="1" smtClean="0">
                <a:solidFill>
                  <a:srgbClr val="CC00CC"/>
                </a:solidFill>
                <a:latin typeface="Arial" charset="0"/>
              </a:rPr>
              <a:t>U</a:t>
            </a:r>
            <a:r>
              <a:rPr lang="en-US" sz="1900" smtClean="0">
                <a:solidFill>
                  <a:srgbClr val="CC00CC"/>
                </a:solidFill>
                <a:latin typeface="Arial" charset="0"/>
              </a:rPr>
              <a:t>:</a:t>
            </a:r>
            <a:r>
              <a:rPr lang="en-US" sz="1900" b="1" smtClean="0">
                <a:latin typeface="Arial" charset="0"/>
              </a:rPr>
              <a:t> </a:t>
            </a:r>
            <a:r>
              <a:rPr lang="en-US" sz="1900" smtClean="0">
                <a:latin typeface="Arial" charset="0"/>
              </a:rPr>
              <a:t>The sum of all the microscopic forms of energy.</a:t>
            </a:r>
          </a:p>
        </p:txBody>
      </p:sp>
      <p:sp>
        <p:nvSpPr>
          <p:cNvPr id="5125" name="Rectangle 10"/>
          <p:cNvSpPr>
            <a:spLocks noChangeArrowheads="1"/>
          </p:cNvSpPr>
          <p:nvPr/>
        </p:nvSpPr>
        <p:spPr bwMode="auto">
          <a:xfrm>
            <a:off x="228600" y="4343400"/>
            <a:ext cx="4572000" cy="2228850"/>
          </a:xfrm>
          <a:prstGeom prst="rect">
            <a:avLst/>
          </a:prstGeom>
          <a:noFill/>
          <a:ln w="9525">
            <a:noFill/>
            <a:miter lim="800000"/>
            <a:headEnd/>
            <a:tailEnd/>
          </a:ln>
        </p:spPr>
        <p:txBody>
          <a:bodyPr>
            <a:spAutoFit/>
          </a:bodyPr>
          <a:lstStyle/>
          <a:p>
            <a:pPr marL="342900" indent="-342900">
              <a:spcBef>
                <a:spcPct val="20000"/>
              </a:spcBef>
              <a:spcAft>
                <a:spcPct val="20000"/>
              </a:spcAft>
              <a:buClr>
                <a:srgbClr val="FF3300"/>
              </a:buClr>
              <a:buFontTx/>
              <a:buChar char="•"/>
            </a:pPr>
            <a:r>
              <a:rPr lang="en-US" sz="1900" b="1">
                <a:solidFill>
                  <a:srgbClr val="CC00CC"/>
                </a:solidFill>
              </a:rPr>
              <a:t>Kinetic energy, KE</a:t>
            </a:r>
            <a:r>
              <a:rPr lang="en-US" sz="1900">
                <a:solidFill>
                  <a:srgbClr val="CC00CC"/>
                </a:solidFill>
              </a:rPr>
              <a:t>:</a:t>
            </a:r>
            <a:r>
              <a:rPr lang="en-US" sz="1900"/>
              <a:t> The energy that a system possesses as a result of its motion relative to some reference frame.</a:t>
            </a:r>
          </a:p>
          <a:p>
            <a:pPr marL="342900" indent="-342900">
              <a:spcBef>
                <a:spcPct val="20000"/>
              </a:spcBef>
              <a:spcAft>
                <a:spcPct val="20000"/>
              </a:spcAft>
              <a:buClr>
                <a:srgbClr val="FF3300"/>
              </a:buClr>
              <a:buFontTx/>
              <a:buChar char="•"/>
            </a:pPr>
            <a:r>
              <a:rPr lang="en-US" sz="1900" b="1">
                <a:solidFill>
                  <a:srgbClr val="CC00CC"/>
                </a:solidFill>
              </a:rPr>
              <a:t>Potential energy, PE:</a:t>
            </a:r>
            <a:r>
              <a:rPr lang="en-US" sz="1900"/>
              <a:t> The energy that a system possesses as a result of its elevation in a gravitational field.</a:t>
            </a:r>
          </a:p>
        </p:txBody>
      </p:sp>
      <p:pic>
        <p:nvPicPr>
          <p:cNvPr id="5126" name="Picture 8"/>
          <p:cNvPicPr>
            <a:picLocks noChangeAspect="1" noChangeArrowheads="1"/>
          </p:cNvPicPr>
          <p:nvPr/>
        </p:nvPicPr>
        <p:blipFill>
          <a:blip r:embed="rId2"/>
          <a:srcRect/>
          <a:stretch>
            <a:fillRect/>
          </a:stretch>
        </p:blipFill>
        <p:spPr bwMode="auto">
          <a:xfrm>
            <a:off x="5410200" y="4343400"/>
            <a:ext cx="3543300" cy="24193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Slayt Numarası Yer Tutucusu"/>
          <p:cNvSpPr>
            <a:spLocks noGrp="1"/>
          </p:cNvSpPr>
          <p:nvPr>
            <p:ph type="sldNum" sz="quarter" idx="12"/>
          </p:nvPr>
        </p:nvSpPr>
        <p:spPr>
          <a:noFill/>
        </p:spPr>
        <p:txBody>
          <a:bodyPr/>
          <a:lstStyle/>
          <a:p>
            <a:fld id="{D4AB5D32-8E27-48A4-94FD-0DE274A7892E}" type="slidenum">
              <a:rPr lang="en-US" smtClean="0"/>
              <a:pPr/>
              <a:t>40</a:t>
            </a:fld>
            <a:endParaRPr lang="en-US" smtClean="0"/>
          </a:p>
        </p:txBody>
      </p:sp>
      <p:sp>
        <p:nvSpPr>
          <p:cNvPr id="41987" name="Rectangle 2"/>
          <p:cNvSpPr>
            <a:spLocks noGrp="1" noChangeArrowheads="1"/>
          </p:cNvSpPr>
          <p:nvPr>
            <p:ph type="title"/>
          </p:nvPr>
        </p:nvSpPr>
        <p:spPr>
          <a:xfrm>
            <a:off x="762000" y="228600"/>
            <a:ext cx="6096000" cy="609600"/>
          </a:xfrm>
          <a:solidFill>
            <a:srgbClr val="92D050"/>
          </a:solidFill>
        </p:spPr>
        <p:txBody>
          <a:bodyPr/>
          <a:lstStyle/>
          <a:p>
            <a:pPr eaLnBrk="1" hangingPunct="1"/>
            <a:r>
              <a:rPr lang="en-US" sz="3200" smtClean="0">
                <a:solidFill>
                  <a:srgbClr val="C00000"/>
                </a:solidFill>
              </a:rPr>
              <a:t>ENERGY AND ENVIRONMENT</a:t>
            </a:r>
            <a:endParaRPr lang="en-US" sz="3200" b="0" smtClean="0">
              <a:solidFill>
                <a:srgbClr val="C00000"/>
              </a:solidFill>
            </a:endParaRPr>
          </a:p>
        </p:txBody>
      </p:sp>
      <p:sp>
        <p:nvSpPr>
          <p:cNvPr id="41988" name="Rectangle 3"/>
          <p:cNvSpPr>
            <a:spLocks noGrp="1" noChangeArrowheads="1"/>
          </p:cNvSpPr>
          <p:nvPr>
            <p:ph type="body" idx="1"/>
          </p:nvPr>
        </p:nvSpPr>
        <p:spPr>
          <a:xfrm>
            <a:off x="304800" y="1066800"/>
            <a:ext cx="8077200" cy="4724400"/>
          </a:xfrm>
        </p:spPr>
        <p:txBody>
          <a:bodyPr/>
          <a:lstStyle/>
          <a:p>
            <a:pPr eaLnBrk="1" hangingPunct="1">
              <a:spcBef>
                <a:spcPts val="600"/>
              </a:spcBef>
              <a:spcAft>
                <a:spcPts val="600"/>
              </a:spcAft>
            </a:pPr>
            <a:r>
              <a:rPr lang="en-US" sz="2400" smtClean="0">
                <a:latin typeface="Arial" charset="0"/>
              </a:rPr>
              <a:t>The conversion of energy from one form to another often</a:t>
            </a:r>
            <a:r>
              <a:rPr lang="tr-TR" sz="2400" smtClean="0">
                <a:latin typeface="Arial" charset="0"/>
              </a:rPr>
              <a:t> </a:t>
            </a:r>
            <a:r>
              <a:rPr lang="en-US" sz="2400" smtClean="0">
                <a:latin typeface="Arial" charset="0"/>
              </a:rPr>
              <a:t>affects the environment and the air we breathe in many ways, and thus the study of energy is not complete without considering its impact on the environment.</a:t>
            </a:r>
          </a:p>
          <a:p>
            <a:pPr eaLnBrk="1" hangingPunct="1">
              <a:spcBef>
                <a:spcPts val="600"/>
              </a:spcBef>
              <a:spcAft>
                <a:spcPts val="600"/>
              </a:spcAft>
            </a:pPr>
            <a:r>
              <a:rPr lang="en-US" sz="2400" smtClean="0">
                <a:latin typeface="Arial" charset="0"/>
              </a:rPr>
              <a:t>Pollutants emitted during the combustion of fossil fuels are responsible for</a:t>
            </a:r>
            <a:r>
              <a:rPr lang="en-US" sz="2400" smtClean="0">
                <a:solidFill>
                  <a:srgbClr val="3333FF"/>
                </a:solidFill>
                <a:latin typeface="Arial" charset="0"/>
              </a:rPr>
              <a:t> </a:t>
            </a:r>
            <a:r>
              <a:rPr lang="en-US" sz="2400" b="1" smtClean="0">
                <a:solidFill>
                  <a:srgbClr val="CC00CC"/>
                </a:solidFill>
                <a:latin typeface="Arial" charset="0"/>
              </a:rPr>
              <a:t>smog</a:t>
            </a:r>
            <a:r>
              <a:rPr lang="en-US" sz="2400" smtClean="0">
                <a:solidFill>
                  <a:srgbClr val="CC00CC"/>
                </a:solidFill>
                <a:latin typeface="Arial" charset="0"/>
              </a:rPr>
              <a:t>, </a:t>
            </a:r>
            <a:r>
              <a:rPr lang="en-US" sz="2400" b="1" smtClean="0">
                <a:solidFill>
                  <a:srgbClr val="CC00CC"/>
                </a:solidFill>
                <a:latin typeface="Arial" charset="0"/>
              </a:rPr>
              <a:t>acid rain</a:t>
            </a:r>
            <a:r>
              <a:rPr lang="en-US" sz="2400" smtClean="0">
                <a:latin typeface="Arial" charset="0"/>
              </a:rPr>
              <a:t>, and </a:t>
            </a:r>
            <a:r>
              <a:rPr lang="en-US" sz="2400" b="1" smtClean="0">
                <a:solidFill>
                  <a:srgbClr val="CC00CC"/>
                </a:solidFill>
                <a:latin typeface="Arial" charset="0"/>
              </a:rPr>
              <a:t>global warming</a:t>
            </a:r>
            <a:r>
              <a:rPr lang="en-US" sz="2400" smtClean="0">
                <a:latin typeface="Arial" charset="0"/>
              </a:rPr>
              <a:t>. </a:t>
            </a:r>
          </a:p>
          <a:p>
            <a:pPr eaLnBrk="1" hangingPunct="1">
              <a:spcBef>
                <a:spcPts val="600"/>
              </a:spcBef>
              <a:spcAft>
                <a:spcPts val="600"/>
              </a:spcAft>
            </a:pPr>
            <a:r>
              <a:rPr lang="en-US" sz="2400" smtClean="0">
                <a:latin typeface="Arial" charset="0"/>
              </a:rPr>
              <a:t>The environmental pollution has reached such high levels that it became a serious threat to </a:t>
            </a:r>
            <a:r>
              <a:rPr lang="en-US" sz="2400" b="1" smtClean="0">
                <a:solidFill>
                  <a:srgbClr val="CC00CC"/>
                </a:solidFill>
                <a:latin typeface="Arial" charset="0"/>
              </a:rPr>
              <a:t>vegetation</a:t>
            </a:r>
            <a:r>
              <a:rPr lang="en-US" sz="2400" smtClean="0">
                <a:solidFill>
                  <a:srgbClr val="CC00CC"/>
                </a:solidFill>
                <a:latin typeface="Arial" charset="0"/>
              </a:rPr>
              <a:t>, </a:t>
            </a:r>
            <a:r>
              <a:rPr lang="en-US" sz="2400" b="1" smtClean="0">
                <a:solidFill>
                  <a:srgbClr val="CC00CC"/>
                </a:solidFill>
                <a:latin typeface="Arial" charset="0"/>
              </a:rPr>
              <a:t>wild life</a:t>
            </a:r>
            <a:r>
              <a:rPr lang="en-US" sz="2400" smtClean="0">
                <a:latin typeface="Arial" charset="0"/>
              </a:rPr>
              <a:t>, and </a:t>
            </a:r>
            <a:r>
              <a:rPr lang="en-US" sz="2400" b="1" smtClean="0">
                <a:solidFill>
                  <a:srgbClr val="CC00CC"/>
                </a:solidFill>
                <a:latin typeface="Arial" charset="0"/>
              </a:rPr>
              <a:t>human health</a:t>
            </a:r>
            <a:r>
              <a:rPr lang="en-US" sz="2400" smtClean="0">
                <a:latin typeface="Arial"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Slayt Numarası Yer Tutucusu"/>
          <p:cNvSpPr>
            <a:spLocks noGrp="1"/>
          </p:cNvSpPr>
          <p:nvPr>
            <p:ph type="sldNum" sz="quarter" idx="12"/>
          </p:nvPr>
        </p:nvSpPr>
        <p:spPr>
          <a:noFill/>
        </p:spPr>
        <p:txBody>
          <a:bodyPr/>
          <a:lstStyle/>
          <a:p>
            <a:fld id="{F6EC5EC4-1552-43BC-897E-E0939B6D1D43}" type="slidenum">
              <a:rPr lang="en-US" smtClean="0"/>
              <a:pPr/>
              <a:t>41</a:t>
            </a:fld>
            <a:endParaRPr lang="en-US" smtClean="0"/>
          </a:p>
        </p:txBody>
      </p:sp>
      <p:pic>
        <p:nvPicPr>
          <p:cNvPr id="43011" name="Picture 2"/>
          <p:cNvPicPr>
            <a:picLocks noChangeAspect="1" noChangeArrowheads="1"/>
          </p:cNvPicPr>
          <p:nvPr/>
        </p:nvPicPr>
        <p:blipFill>
          <a:blip r:embed="rId2"/>
          <a:srcRect/>
          <a:stretch>
            <a:fillRect/>
          </a:stretch>
        </p:blipFill>
        <p:spPr bwMode="auto">
          <a:xfrm>
            <a:off x="304800" y="219075"/>
            <a:ext cx="3600450" cy="6419850"/>
          </a:xfrm>
          <a:prstGeom prst="rect">
            <a:avLst/>
          </a:prstGeom>
          <a:noFill/>
          <a:ln w="9525">
            <a:noFill/>
            <a:miter lim="800000"/>
            <a:headEnd/>
            <a:tailEnd/>
          </a:ln>
        </p:spPr>
      </p:pic>
      <p:pic>
        <p:nvPicPr>
          <p:cNvPr id="43012" name="Picture 3"/>
          <p:cNvPicPr>
            <a:picLocks noChangeAspect="1" noChangeArrowheads="1"/>
          </p:cNvPicPr>
          <p:nvPr/>
        </p:nvPicPr>
        <p:blipFill>
          <a:blip r:embed="rId3"/>
          <a:srcRect/>
          <a:stretch>
            <a:fillRect/>
          </a:stretch>
        </p:blipFill>
        <p:spPr bwMode="auto">
          <a:xfrm>
            <a:off x="4267200" y="1619250"/>
            <a:ext cx="4724400" cy="3619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p:cNvSpPr>
            <a:spLocks noGrp="1"/>
          </p:cNvSpPr>
          <p:nvPr>
            <p:ph type="sldNum" sz="quarter" idx="12"/>
          </p:nvPr>
        </p:nvSpPr>
        <p:spPr>
          <a:noFill/>
        </p:spPr>
        <p:txBody>
          <a:bodyPr/>
          <a:lstStyle/>
          <a:p>
            <a:fld id="{40633936-10FD-431D-A279-7A6AA0474D08}" type="slidenum">
              <a:rPr lang="en-US" smtClean="0"/>
              <a:pPr/>
              <a:t>42</a:t>
            </a:fld>
            <a:endParaRPr lang="en-US" smtClean="0"/>
          </a:p>
        </p:txBody>
      </p:sp>
      <p:sp>
        <p:nvSpPr>
          <p:cNvPr id="44035" name="Rectangle 2"/>
          <p:cNvSpPr>
            <a:spLocks noGrp="1" noChangeArrowheads="1"/>
          </p:cNvSpPr>
          <p:nvPr>
            <p:ph type="title"/>
          </p:nvPr>
        </p:nvSpPr>
        <p:spPr>
          <a:xfrm>
            <a:off x="457200" y="76200"/>
            <a:ext cx="8229600" cy="639763"/>
          </a:xfrm>
        </p:spPr>
        <p:txBody>
          <a:bodyPr/>
          <a:lstStyle/>
          <a:p>
            <a:pPr eaLnBrk="1" hangingPunct="1"/>
            <a:r>
              <a:rPr lang="en-US" sz="3200" smtClean="0"/>
              <a:t>Ozone and Smog</a:t>
            </a:r>
            <a:endParaRPr lang="en-US" sz="3200" b="0" smtClean="0"/>
          </a:p>
        </p:txBody>
      </p:sp>
      <p:sp>
        <p:nvSpPr>
          <p:cNvPr id="43012" name="Rectangle 3"/>
          <p:cNvSpPr>
            <a:spLocks noGrp="1" noChangeArrowheads="1"/>
          </p:cNvSpPr>
          <p:nvPr>
            <p:ph type="body" idx="1"/>
          </p:nvPr>
        </p:nvSpPr>
        <p:spPr>
          <a:xfrm>
            <a:off x="152400" y="762000"/>
            <a:ext cx="8763000" cy="5638800"/>
          </a:xfrm>
        </p:spPr>
        <p:txBody>
          <a:bodyPr/>
          <a:lstStyle/>
          <a:p>
            <a:pPr eaLnBrk="1" hangingPunct="1">
              <a:spcBef>
                <a:spcPts val="0"/>
              </a:spcBef>
              <a:spcAft>
                <a:spcPts val="600"/>
              </a:spcAft>
              <a:defRPr/>
            </a:pPr>
            <a:r>
              <a:rPr lang="en-US" sz="1800" b="1" dirty="0" smtClean="0">
                <a:solidFill>
                  <a:srgbClr val="CC00CC"/>
                </a:solidFill>
                <a:latin typeface="+mj-lt"/>
              </a:rPr>
              <a:t>Smog</a:t>
            </a:r>
            <a:r>
              <a:rPr lang="en-US" sz="1800" dirty="0" smtClean="0">
                <a:solidFill>
                  <a:srgbClr val="CC00CC"/>
                </a:solidFill>
                <a:latin typeface="+mj-lt"/>
              </a:rPr>
              <a:t>:</a:t>
            </a:r>
            <a:r>
              <a:rPr lang="en-US" sz="1800" dirty="0" smtClean="0">
                <a:latin typeface="+mj-lt"/>
              </a:rPr>
              <a:t> Made up mostly of ground-level ozone (O</a:t>
            </a:r>
            <a:r>
              <a:rPr lang="en-US" sz="1800" baseline="-25000" dirty="0" smtClean="0">
                <a:latin typeface="+mj-lt"/>
              </a:rPr>
              <a:t>3</a:t>
            </a:r>
            <a:r>
              <a:rPr lang="en-US" sz="1800" dirty="0" smtClean="0">
                <a:latin typeface="+mj-lt"/>
              </a:rPr>
              <a:t>), but it also contains numerous other chemicals, including carbon monoxide (CO), particulate matter such as soot and dust, volatile organic compounds (VOCs) such as benzene, butane, and other hydrocarbons.</a:t>
            </a:r>
          </a:p>
          <a:p>
            <a:pPr eaLnBrk="1" hangingPunct="1">
              <a:spcBef>
                <a:spcPts val="0"/>
              </a:spcBef>
              <a:spcAft>
                <a:spcPts val="600"/>
              </a:spcAft>
              <a:defRPr/>
            </a:pPr>
            <a:r>
              <a:rPr lang="en-US" sz="1800" b="1" dirty="0" smtClean="0">
                <a:solidFill>
                  <a:srgbClr val="CC00CC"/>
                </a:solidFill>
                <a:latin typeface="+mj-lt"/>
              </a:rPr>
              <a:t>Hydrocarbons</a:t>
            </a:r>
            <a:r>
              <a:rPr lang="en-US" sz="1800" dirty="0" smtClean="0">
                <a:latin typeface="+mj-lt"/>
              </a:rPr>
              <a:t> and </a:t>
            </a:r>
            <a:r>
              <a:rPr lang="en-US" sz="1800" b="1" dirty="0" smtClean="0">
                <a:solidFill>
                  <a:srgbClr val="CC00CC"/>
                </a:solidFill>
                <a:latin typeface="+mj-lt"/>
              </a:rPr>
              <a:t>nitrogen oxides</a:t>
            </a:r>
            <a:r>
              <a:rPr lang="en-US" sz="1800" dirty="0" smtClean="0">
                <a:latin typeface="+mj-lt"/>
              </a:rPr>
              <a:t> react in the presence of sunlight on hot calm days to form ground-level ozone.</a:t>
            </a:r>
          </a:p>
          <a:p>
            <a:pPr eaLnBrk="1" hangingPunct="1">
              <a:spcBef>
                <a:spcPts val="0"/>
              </a:spcBef>
              <a:spcAft>
                <a:spcPts val="600"/>
              </a:spcAft>
              <a:defRPr/>
            </a:pPr>
            <a:r>
              <a:rPr lang="en-US" sz="1800" b="1" dirty="0" smtClean="0">
                <a:solidFill>
                  <a:srgbClr val="CC00CC"/>
                </a:solidFill>
                <a:latin typeface="+mj-lt"/>
              </a:rPr>
              <a:t>Ozone</a:t>
            </a:r>
            <a:r>
              <a:rPr lang="en-US" sz="1800" i="1" dirty="0" smtClean="0">
                <a:latin typeface="+mj-lt"/>
              </a:rPr>
              <a:t> </a:t>
            </a:r>
            <a:r>
              <a:rPr lang="en-US" sz="1800" dirty="0" smtClean="0">
                <a:latin typeface="+mj-lt"/>
              </a:rPr>
              <a:t>irritates eyes and damages the air sacs in the lungs where oxygen and carbon dioxide are exchanged, causing eventual hardening of this soft and spongy tissue. </a:t>
            </a:r>
          </a:p>
          <a:p>
            <a:pPr eaLnBrk="1" hangingPunct="1">
              <a:spcBef>
                <a:spcPts val="0"/>
              </a:spcBef>
              <a:spcAft>
                <a:spcPts val="600"/>
              </a:spcAft>
              <a:defRPr/>
            </a:pPr>
            <a:r>
              <a:rPr lang="en-US" sz="1800" dirty="0" smtClean="0">
                <a:latin typeface="+mj-lt"/>
              </a:rPr>
              <a:t>It also causes shortness of breath, wheezing, fatigue, headaches, and nausea, and aggravates respiratory problems such as asthma.</a:t>
            </a:r>
            <a:r>
              <a:rPr lang="tr-TR" sz="1800" dirty="0" smtClean="0">
                <a:latin typeface="+mj-lt"/>
              </a:rPr>
              <a:t> </a:t>
            </a:r>
          </a:p>
          <a:p>
            <a:pPr eaLnBrk="1" hangingPunct="1">
              <a:spcBef>
                <a:spcPts val="0"/>
              </a:spcBef>
              <a:spcAft>
                <a:spcPts val="600"/>
              </a:spcAft>
              <a:defRPr/>
            </a:pPr>
            <a:r>
              <a:rPr lang="en-US" sz="1800" dirty="0" smtClean="0">
                <a:latin typeface="+mj-lt"/>
              </a:rPr>
              <a:t>The other serious pollutant in smog is </a:t>
            </a:r>
            <a:r>
              <a:rPr lang="en-US" sz="1800" b="1" dirty="0" smtClean="0">
                <a:solidFill>
                  <a:srgbClr val="CC00CC"/>
                </a:solidFill>
                <a:latin typeface="+mj-lt"/>
              </a:rPr>
              <a:t>carbon monoxide</a:t>
            </a:r>
            <a:r>
              <a:rPr lang="en-US" sz="1800" i="1" dirty="0" smtClean="0">
                <a:latin typeface="+mj-lt"/>
              </a:rPr>
              <a:t>, </a:t>
            </a:r>
            <a:r>
              <a:rPr lang="en-US" sz="1800" dirty="0" smtClean="0">
                <a:latin typeface="+mj-lt"/>
              </a:rPr>
              <a:t>which is a colorless, odorless, poisonous gas. </a:t>
            </a:r>
          </a:p>
          <a:p>
            <a:pPr>
              <a:spcBef>
                <a:spcPts val="0"/>
              </a:spcBef>
              <a:spcAft>
                <a:spcPts val="600"/>
              </a:spcAft>
              <a:defRPr/>
            </a:pPr>
            <a:r>
              <a:rPr lang="en-US" sz="1800" dirty="0" smtClean="0">
                <a:latin typeface="+mj-lt"/>
              </a:rPr>
              <a:t>It is mostly emitted by motor vehicles. </a:t>
            </a:r>
          </a:p>
          <a:p>
            <a:pPr>
              <a:spcBef>
                <a:spcPts val="0"/>
              </a:spcBef>
              <a:spcAft>
                <a:spcPts val="600"/>
              </a:spcAft>
              <a:defRPr/>
            </a:pPr>
            <a:r>
              <a:rPr lang="en-US" sz="1800" dirty="0" smtClean="0">
                <a:latin typeface="+mj-lt"/>
              </a:rPr>
              <a:t>It deprives the body’s organs from getting enough oxygen by binding with the red blood cells that would otherwise carry oxygen. It is fatal at high levels.</a:t>
            </a:r>
          </a:p>
          <a:p>
            <a:pPr>
              <a:spcBef>
                <a:spcPts val="0"/>
              </a:spcBef>
              <a:spcAft>
                <a:spcPts val="600"/>
              </a:spcAft>
              <a:defRPr/>
            </a:pPr>
            <a:r>
              <a:rPr lang="en-US" sz="1800" dirty="0" smtClean="0">
                <a:latin typeface="+mj-lt"/>
              </a:rPr>
              <a:t>Suspended </a:t>
            </a:r>
            <a:r>
              <a:rPr lang="en-US" sz="1800" dirty="0" smtClean="0">
                <a:solidFill>
                  <a:srgbClr val="CC00CC"/>
                </a:solidFill>
                <a:latin typeface="+mj-lt"/>
              </a:rPr>
              <a:t>particulate matter</a:t>
            </a:r>
            <a:r>
              <a:rPr lang="en-US" sz="1800" dirty="0" smtClean="0">
                <a:latin typeface="+mj-lt"/>
              </a:rPr>
              <a:t> such as </a:t>
            </a:r>
            <a:r>
              <a:rPr lang="en-US" sz="1800" dirty="0" smtClean="0">
                <a:solidFill>
                  <a:srgbClr val="CC00CC"/>
                </a:solidFill>
                <a:latin typeface="+mj-lt"/>
              </a:rPr>
              <a:t>dust</a:t>
            </a:r>
            <a:r>
              <a:rPr lang="en-US" sz="1800" dirty="0" smtClean="0">
                <a:latin typeface="+mj-lt"/>
              </a:rPr>
              <a:t> and </a:t>
            </a:r>
            <a:r>
              <a:rPr lang="en-US" sz="1800" dirty="0" smtClean="0">
                <a:solidFill>
                  <a:srgbClr val="CC00CC"/>
                </a:solidFill>
                <a:latin typeface="+mj-lt"/>
              </a:rPr>
              <a:t>soot</a:t>
            </a:r>
            <a:r>
              <a:rPr lang="en-US" sz="1800" dirty="0" smtClean="0">
                <a:latin typeface="+mj-lt"/>
              </a:rPr>
              <a:t> are emitted by vehicles and industrial facilities. Such particles irritate the eyes and the lungs.</a:t>
            </a:r>
          </a:p>
          <a:p>
            <a:pPr eaLnBrk="1" hangingPunct="1">
              <a:spcBef>
                <a:spcPts val="0"/>
              </a:spcBef>
              <a:spcAft>
                <a:spcPts val="600"/>
              </a:spcAft>
              <a:defRPr/>
            </a:pPr>
            <a:endParaRPr lang="en-US" sz="1800" dirty="0" smtClean="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Slayt Numarası Yer Tutucusu"/>
          <p:cNvSpPr>
            <a:spLocks noGrp="1"/>
          </p:cNvSpPr>
          <p:nvPr>
            <p:ph type="sldNum" sz="quarter" idx="12"/>
          </p:nvPr>
        </p:nvSpPr>
        <p:spPr>
          <a:noFill/>
        </p:spPr>
        <p:txBody>
          <a:bodyPr/>
          <a:lstStyle/>
          <a:p>
            <a:fld id="{69485D81-1AD9-472F-82DC-5AE30782DAA2}" type="slidenum">
              <a:rPr lang="en-US" smtClean="0"/>
              <a:pPr/>
              <a:t>43</a:t>
            </a:fld>
            <a:endParaRPr lang="en-US" smtClean="0"/>
          </a:p>
        </p:txBody>
      </p:sp>
      <p:pic>
        <p:nvPicPr>
          <p:cNvPr id="45059" name="Picture 2"/>
          <p:cNvPicPr>
            <a:picLocks noChangeAspect="1" noChangeArrowheads="1"/>
          </p:cNvPicPr>
          <p:nvPr/>
        </p:nvPicPr>
        <p:blipFill>
          <a:blip r:embed="rId2"/>
          <a:srcRect/>
          <a:stretch>
            <a:fillRect/>
          </a:stretch>
        </p:blipFill>
        <p:spPr bwMode="auto">
          <a:xfrm>
            <a:off x="2514600" y="228600"/>
            <a:ext cx="4248150" cy="6477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p:cNvSpPr>
            <a:spLocks noGrp="1"/>
          </p:cNvSpPr>
          <p:nvPr>
            <p:ph type="sldNum" sz="quarter" idx="12"/>
          </p:nvPr>
        </p:nvSpPr>
        <p:spPr>
          <a:noFill/>
        </p:spPr>
        <p:txBody>
          <a:bodyPr/>
          <a:lstStyle/>
          <a:p>
            <a:fld id="{AF61C40A-A4BD-44A0-B45F-342026A340F4}" type="slidenum">
              <a:rPr lang="en-US" smtClean="0"/>
              <a:pPr/>
              <a:t>44</a:t>
            </a:fld>
            <a:endParaRPr lang="en-US" smtClean="0"/>
          </a:p>
        </p:txBody>
      </p:sp>
      <p:sp>
        <p:nvSpPr>
          <p:cNvPr id="46083" name="Rectangle 2"/>
          <p:cNvSpPr>
            <a:spLocks noGrp="1" noChangeArrowheads="1"/>
          </p:cNvSpPr>
          <p:nvPr>
            <p:ph type="title"/>
          </p:nvPr>
        </p:nvSpPr>
        <p:spPr>
          <a:xfrm>
            <a:off x="533400" y="122238"/>
            <a:ext cx="7467600" cy="487362"/>
          </a:xfrm>
        </p:spPr>
        <p:txBody>
          <a:bodyPr/>
          <a:lstStyle/>
          <a:p>
            <a:pPr eaLnBrk="1" hangingPunct="1"/>
            <a:r>
              <a:rPr lang="en-US" sz="3200" smtClean="0"/>
              <a:t>Acid Rain</a:t>
            </a:r>
            <a:endParaRPr lang="en-US" sz="3200" b="0" smtClean="0"/>
          </a:p>
        </p:txBody>
      </p:sp>
      <p:sp>
        <p:nvSpPr>
          <p:cNvPr id="44036" name="Rectangle 3"/>
          <p:cNvSpPr>
            <a:spLocks noGrp="1" noChangeArrowheads="1"/>
          </p:cNvSpPr>
          <p:nvPr>
            <p:ph type="body" idx="1"/>
          </p:nvPr>
        </p:nvSpPr>
        <p:spPr>
          <a:xfrm>
            <a:off x="228600" y="762000"/>
            <a:ext cx="8610600" cy="5257800"/>
          </a:xfrm>
        </p:spPr>
        <p:txBody>
          <a:bodyPr/>
          <a:lstStyle/>
          <a:p>
            <a:pPr eaLnBrk="1" hangingPunct="1">
              <a:spcBef>
                <a:spcPts val="600"/>
              </a:spcBef>
              <a:spcAft>
                <a:spcPts val="600"/>
              </a:spcAft>
              <a:defRPr/>
            </a:pPr>
            <a:r>
              <a:rPr lang="en-US" sz="2000" dirty="0" smtClean="0">
                <a:latin typeface="+mj-lt"/>
              </a:rPr>
              <a:t>The sulfur in the fuel reacts with oxygen to form sulfur dioxide (SO</a:t>
            </a:r>
            <a:r>
              <a:rPr lang="en-US" sz="2000" baseline="-25000" dirty="0" smtClean="0">
                <a:latin typeface="+mj-lt"/>
              </a:rPr>
              <a:t>2</a:t>
            </a:r>
            <a:r>
              <a:rPr lang="en-US" sz="2000" dirty="0" smtClean="0">
                <a:latin typeface="+mj-lt"/>
              </a:rPr>
              <a:t>), which is an air pollutant. </a:t>
            </a:r>
          </a:p>
          <a:p>
            <a:pPr eaLnBrk="1" hangingPunct="1">
              <a:spcBef>
                <a:spcPts val="600"/>
              </a:spcBef>
              <a:spcAft>
                <a:spcPts val="600"/>
              </a:spcAft>
              <a:defRPr/>
            </a:pPr>
            <a:r>
              <a:rPr lang="en-US" sz="2000" dirty="0" smtClean="0">
                <a:latin typeface="+mj-lt"/>
              </a:rPr>
              <a:t>The main source of SO</a:t>
            </a:r>
            <a:r>
              <a:rPr lang="en-US" sz="2000" baseline="-25000" dirty="0" smtClean="0">
                <a:latin typeface="+mj-lt"/>
              </a:rPr>
              <a:t>2</a:t>
            </a:r>
            <a:r>
              <a:rPr lang="en-US" sz="2000" dirty="0" smtClean="0">
                <a:latin typeface="+mj-lt"/>
              </a:rPr>
              <a:t> is the electric power plants that burn high-sulfur coal.</a:t>
            </a:r>
          </a:p>
          <a:p>
            <a:pPr eaLnBrk="1" hangingPunct="1">
              <a:spcBef>
                <a:spcPts val="600"/>
              </a:spcBef>
              <a:spcAft>
                <a:spcPts val="600"/>
              </a:spcAft>
              <a:defRPr/>
            </a:pPr>
            <a:r>
              <a:rPr lang="en-US" sz="2000" dirty="0" smtClean="0">
                <a:latin typeface="+mj-lt"/>
              </a:rPr>
              <a:t>Motor vehicles also contribute to SO</a:t>
            </a:r>
            <a:r>
              <a:rPr lang="en-US" sz="2000" baseline="-25000" dirty="0" smtClean="0">
                <a:latin typeface="+mj-lt"/>
              </a:rPr>
              <a:t>2</a:t>
            </a:r>
            <a:r>
              <a:rPr lang="en-US" sz="2000" dirty="0" smtClean="0">
                <a:latin typeface="+mj-lt"/>
              </a:rPr>
              <a:t> emissions since gasoline and diesel fuel also contain small amounts of sulfur.</a:t>
            </a:r>
            <a:endParaRPr lang="tr-TR" sz="2000" dirty="0" smtClean="0">
              <a:latin typeface="+mj-lt"/>
            </a:endParaRPr>
          </a:p>
          <a:p>
            <a:pPr>
              <a:spcBef>
                <a:spcPts val="600"/>
              </a:spcBef>
              <a:spcAft>
                <a:spcPts val="600"/>
              </a:spcAft>
              <a:defRPr/>
            </a:pPr>
            <a:r>
              <a:rPr lang="en-US" sz="2000" dirty="0" smtClean="0">
                <a:latin typeface="+mj-lt"/>
              </a:rPr>
              <a:t>The sulfur oxides and nitric oxides react with water vapor and other chemicals high in the atmosphere in the presence of sunlight to form sulfuric and nitric acids. </a:t>
            </a:r>
          </a:p>
          <a:p>
            <a:pPr>
              <a:spcBef>
                <a:spcPts val="600"/>
              </a:spcBef>
              <a:spcAft>
                <a:spcPts val="600"/>
              </a:spcAft>
              <a:defRPr/>
            </a:pPr>
            <a:r>
              <a:rPr lang="en-US" sz="2000" dirty="0" smtClean="0">
                <a:latin typeface="+mj-lt"/>
              </a:rPr>
              <a:t>The acids formed usually dissolve in the suspended water droplets in clouds or fog. </a:t>
            </a:r>
          </a:p>
          <a:p>
            <a:pPr>
              <a:spcBef>
                <a:spcPts val="600"/>
              </a:spcBef>
              <a:spcAft>
                <a:spcPts val="600"/>
              </a:spcAft>
              <a:defRPr/>
            </a:pPr>
            <a:r>
              <a:rPr lang="en-US" sz="2000" dirty="0" smtClean="0">
                <a:latin typeface="+mj-lt"/>
              </a:rPr>
              <a:t>These acid-laden droplets, which can be as acidic as lemon juice, are washed from the air on to the soil by rain or snow. This is known as </a:t>
            </a:r>
            <a:r>
              <a:rPr lang="en-US" sz="2000" b="1" dirty="0" smtClean="0">
                <a:solidFill>
                  <a:srgbClr val="CC00CC"/>
                </a:solidFill>
                <a:latin typeface="+mj-lt"/>
              </a:rPr>
              <a:t>acid rain</a:t>
            </a:r>
            <a:r>
              <a:rPr lang="en-US" sz="2000" dirty="0" smtClean="0">
                <a:latin typeface="+mj-lt"/>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Slayt Numarası Yer Tutucusu"/>
          <p:cNvSpPr>
            <a:spLocks noGrp="1"/>
          </p:cNvSpPr>
          <p:nvPr>
            <p:ph type="sldNum" sz="quarter" idx="12"/>
          </p:nvPr>
        </p:nvSpPr>
        <p:spPr>
          <a:noFill/>
        </p:spPr>
        <p:txBody>
          <a:bodyPr/>
          <a:lstStyle/>
          <a:p>
            <a:fld id="{FEDE487A-2E8C-4B55-822E-555C85B87DAD}" type="slidenum">
              <a:rPr lang="en-US" smtClean="0"/>
              <a:pPr/>
              <a:t>45</a:t>
            </a:fld>
            <a:endParaRPr lang="en-US" smtClean="0"/>
          </a:p>
        </p:txBody>
      </p:sp>
      <p:pic>
        <p:nvPicPr>
          <p:cNvPr id="47107" name="Picture 2"/>
          <p:cNvPicPr>
            <a:picLocks noChangeAspect="1" noChangeArrowheads="1"/>
          </p:cNvPicPr>
          <p:nvPr/>
        </p:nvPicPr>
        <p:blipFill>
          <a:blip r:embed="rId2"/>
          <a:srcRect/>
          <a:stretch>
            <a:fillRect/>
          </a:stretch>
        </p:blipFill>
        <p:spPr bwMode="auto">
          <a:xfrm>
            <a:off x="2667000" y="152400"/>
            <a:ext cx="3822700" cy="6553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p:cNvSpPr>
            <a:spLocks noGrp="1"/>
          </p:cNvSpPr>
          <p:nvPr>
            <p:ph type="sldNum" sz="quarter" idx="12"/>
          </p:nvPr>
        </p:nvSpPr>
        <p:spPr>
          <a:noFill/>
        </p:spPr>
        <p:txBody>
          <a:bodyPr/>
          <a:lstStyle/>
          <a:p>
            <a:fld id="{54EF7A62-DF54-40DD-B66F-6E1E6D1AAD21}" type="slidenum">
              <a:rPr lang="en-US" smtClean="0"/>
              <a:pPr/>
              <a:t>46</a:t>
            </a:fld>
            <a:endParaRPr lang="en-US" smtClean="0"/>
          </a:p>
        </p:txBody>
      </p:sp>
      <p:sp>
        <p:nvSpPr>
          <p:cNvPr id="48131" name="Rectangle 2"/>
          <p:cNvSpPr>
            <a:spLocks noGrp="1" noChangeArrowheads="1"/>
          </p:cNvSpPr>
          <p:nvPr>
            <p:ph type="title"/>
          </p:nvPr>
        </p:nvSpPr>
        <p:spPr>
          <a:xfrm>
            <a:off x="304800" y="76200"/>
            <a:ext cx="3581400" cy="1295400"/>
          </a:xfrm>
        </p:spPr>
        <p:txBody>
          <a:bodyPr/>
          <a:lstStyle/>
          <a:p>
            <a:pPr eaLnBrk="1" hangingPunct="1"/>
            <a:r>
              <a:rPr lang="en-US" sz="2400" smtClean="0">
                <a:solidFill>
                  <a:srgbClr val="FF0066"/>
                </a:solidFill>
              </a:rPr>
              <a:t>The Greenhouse Effect: Global Warming</a:t>
            </a:r>
            <a:r>
              <a:rPr lang="tr-TR" sz="2400" smtClean="0">
                <a:solidFill>
                  <a:srgbClr val="FF0066"/>
                </a:solidFill>
              </a:rPr>
              <a:t> and Climate Change</a:t>
            </a:r>
            <a:endParaRPr lang="en-US" sz="2400" b="0" smtClean="0">
              <a:solidFill>
                <a:srgbClr val="FF0066"/>
              </a:solidFill>
            </a:endParaRPr>
          </a:p>
        </p:txBody>
      </p:sp>
      <p:sp>
        <p:nvSpPr>
          <p:cNvPr id="48132" name="Rectangle 5"/>
          <p:cNvSpPr>
            <a:spLocks noChangeArrowheads="1"/>
          </p:cNvSpPr>
          <p:nvPr/>
        </p:nvSpPr>
        <p:spPr bwMode="auto">
          <a:xfrm>
            <a:off x="4191000" y="304800"/>
            <a:ext cx="4724400" cy="6324600"/>
          </a:xfrm>
          <a:prstGeom prst="rect">
            <a:avLst/>
          </a:prstGeom>
          <a:noFill/>
          <a:ln w="9525">
            <a:noFill/>
            <a:miter lim="800000"/>
            <a:headEnd/>
            <a:tailEnd/>
          </a:ln>
        </p:spPr>
        <p:txBody>
          <a:bodyPr/>
          <a:lstStyle/>
          <a:p>
            <a:pPr marL="342900" indent="-342900">
              <a:spcBef>
                <a:spcPts val="600"/>
              </a:spcBef>
              <a:spcAft>
                <a:spcPct val="10000"/>
              </a:spcAft>
              <a:buClr>
                <a:srgbClr val="FF0000"/>
              </a:buClr>
              <a:buFontTx/>
              <a:buChar char="•"/>
            </a:pPr>
            <a:r>
              <a:rPr lang="en-US" b="1">
                <a:solidFill>
                  <a:srgbClr val="CC00CC"/>
                </a:solidFill>
              </a:rPr>
              <a:t>Greenhouse effect</a:t>
            </a:r>
            <a:r>
              <a:rPr lang="en-US">
                <a:solidFill>
                  <a:srgbClr val="CC00CC"/>
                </a:solidFill>
              </a:rPr>
              <a:t>:</a:t>
            </a:r>
            <a:r>
              <a:rPr lang="en-US"/>
              <a:t> Glass allows the solar radiation to enter freely but blocks the infrared radiation emitted by the interior surfaces. This causes a rise in the interior temperature as a result of the thermal energy buildup in a space (i.e., car).</a:t>
            </a:r>
          </a:p>
          <a:p>
            <a:pPr marL="342900" indent="-342900">
              <a:spcBef>
                <a:spcPts val="600"/>
              </a:spcBef>
              <a:spcAft>
                <a:spcPct val="10000"/>
              </a:spcAft>
              <a:buClr>
                <a:srgbClr val="FF0000"/>
              </a:buClr>
              <a:buFontTx/>
              <a:buChar char="•"/>
            </a:pPr>
            <a:r>
              <a:rPr lang="en-US"/>
              <a:t>The surface of the earth, which warms up during the day as a result of the absorption of solar energy, cools down at night by radiating part of its energy into deep space as infrared radiation.</a:t>
            </a:r>
          </a:p>
          <a:p>
            <a:pPr marL="342900" indent="-342900">
              <a:spcBef>
                <a:spcPts val="600"/>
              </a:spcBef>
              <a:spcAft>
                <a:spcPct val="10000"/>
              </a:spcAft>
              <a:buClr>
                <a:srgbClr val="FF0000"/>
              </a:buClr>
              <a:buFontTx/>
              <a:buChar char="•"/>
            </a:pPr>
            <a:r>
              <a:rPr lang="en-US" b="1">
                <a:solidFill>
                  <a:srgbClr val="CC00CC"/>
                </a:solidFill>
              </a:rPr>
              <a:t>Carbon dioxide (CO</a:t>
            </a:r>
            <a:r>
              <a:rPr lang="en-US" b="1" baseline="-25000">
                <a:solidFill>
                  <a:srgbClr val="CC00CC"/>
                </a:solidFill>
              </a:rPr>
              <a:t>2</a:t>
            </a:r>
            <a:r>
              <a:rPr lang="en-US" b="1">
                <a:solidFill>
                  <a:srgbClr val="CC00CC"/>
                </a:solidFill>
              </a:rPr>
              <a:t>),</a:t>
            </a:r>
            <a:r>
              <a:rPr lang="en-US"/>
              <a:t> water vapor, and trace amounts of some other gases such as methane and nitrogen oxides act like a blanket and keep the earth warm at night by blocking the heat radiated from the earth. The result is </a:t>
            </a:r>
            <a:r>
              <a:rPr lang="en-US" b="1">
                <a:solidFill>
                  <a:srgbClr val="CC00CC"/>
                </a:solidFill>
              </a:rPr>
              <a:t>global warming</a:t>
            </a:r>
            <a:r>
              <a:rPr lang="en-US"/>
              <a:t>.</a:t>
            </a:r>
          </a:p>
          <a:p>
            <a:pPr marL="342900" indent="-342900">
              <a:spcBef>
                <a:spcPts val="600"/>
              </a:spcBef>
              <a:spcAft>
                <a:spcPct val="10000"/>
              </a:spcAft>
              <a:buClr>
                <a:srgbClr val="FF0000"/>
              </a:buClr>
              <a:buFontTx/>
              <a:buChar char="•"/>
            </a:pPr>
            <a:r>
              <a:rPr lang="en-US"/>
              <a:t>These gases are called “</a:t>
            </a:r>
            <a:r>
              <a:rPr lang="en-US" b="1">
                <a:solidFill>
                  <a:srgbClr val="CC00CC"/>
                </a:solidFill>
              </a:rPr>
              <a:t>greenhouse gases</a:t>
            </a:r>
            <a:r>
              <a:rPr lang="en-US"/>
              <a:t>,” with CO</a:t>
            </a:r>
            <a:r>
              <a:rPr lang="en-US" baseline="-25000"/>
              <a:t>2</a:t>
            </a:r>
            <a:r>
              <a:rPr lang="en-US"/>
              <a:t> being the primary component.</a:t>
            </a:r>
            <a:endParaRPr lang="en-US">
              <a:solidFill>
                <a:srgbClr val="0066FF"/>
              </a:solidFill>
            </a:endParaRPr>
          </a:p>
        </p:txBody>
      </p:sp>
      <p:pic>
        <p:nvPicPr>
          <p:cNvPr id="48133" name="Picture 6"/>
          <p:cNvPicPr>
            <a:picLocks noChangeAspect="1" noChangeArrowheads="1"/>
          </p:cNvPicPr>
          <p:nvPr/>
        </p:nvPicPr>
        <p:blipFill>
          <a:blip r:embed="rId2"/>
          <a:srcRect/>
          <a:stretch>
            <a:fillRect/>
          </a:stretch>
        </p:blipFill>
        <p:spPr bwMode="auto">
          <a:xfrm>
            <a:off x="152400" y="1335088"/>
            <a:ext cx="3962400" cy="4379912"/>
          </a:xfrm>
          <a:prstGeom prst="rect">
            <a:avLst/>
          </a:prstGeom>
          <a:noFill/>
          <a:ln w="9525">
            <a:noFill/>
            <a:miter lim="800000"/>
            <a:headEnd/>
            <a:tailEnd/>
          </a:ln>
        </p:spPr>
      </p:pic>
      <p:sp>
        <p:nvSpPr>
          <p:cNvPr id="48134" name="6 Dikdörtgen"/>
          <p:cNvSpPr>
            <a:spLocks noChangeArrowheads="1"/>
          </p:cNvSpPr>
          <p:nvPr/>
        </p:nvSpPr>
        <p:spPr bwMode="auto">
          <a:xfrm>
            <a:off x="152400" y="5781675"/>
            <a:ext cx="3962400" cy="923925"/>
          </a:xfrm>
          <a:prstGeom prst="rect">
            <a:avLst/>
          </a:prstGeom>
          <a:solidFill>
            <a:schemeClr val="accent1"/>
          </a:solidFill>
          <a:ln w="9525">
            <a:noFill/>
            <a:miter lim="800000"/>
            <a:headEnd/>
            <a:tailEnd/>
          </a:ln>
        </p:spPr>
        <p:txBody>
          <a:bodyPr>
            <a:spAutoFit/>
          </a:bodyPr>
          <a:lstStyle/>
          <a:p>
            <a:pPr marL="342900" indent="-342900">
              <a:spcBef>
                <a:spcPct val="10000"/>
              </a:spcBef>
              <a:spcAft>
                <a:spcPct val="10000"/>
              </a:spcAft>
              <a:buClr>
                <a:srgbClr val="FF0000"/>
              </a:buClr>
              <a:buFontTx/>
              <a:buChar char="•"/>
            </a:pPr>
            <a:r>
              <a:rPr lang="en-US"/>
              <a:t>CO</a:t>
            </a:r>
            <a:r>
              <a:rPr lang="en-US" baseline="-25000"/>
              <a:t>2 </a:t>
            </a:r>
            <a:r>
              <a:rPr lang="en-US"/>
              <a:t>is produced by the burning of fossil fuels such as </a:t>
            </a:r>
            <a:r>
              <a:rPr lang="en-US" b="1">
                <a:solidFill>
                  <a:srgbClr val="0066FF"/>
                </a:solidFill>
              </a:rPr>
              <a:t>coal</a:t>
            </a:r>
            <a:r>
              <a:rPr lang="en-US" b="1"/>
              <a:t>, </a:t>
            </a:r>
            <a:r>
              <a:rPr lang="en-US" b="1">
                <a:solidFill>
                  <a:srgbClr val="0066FF"/>
                </a:solidFill>
              </a:rPr>
              <a:t>oil</a:t>
            </a:r>
            <a:r>
              <a:rPr lang="en-US" b="1"/>
              <a:t>, and </a:t>
            </a:r>
            <a:r>
              <a:rPr lang="en-US" b="1">
                <a:solidFill>
                  <a:srgbClr val="0066FF"/>
                </a:solidFill>
              </a:rPr>
              <a:t>natural gas</a:t>
            </a:r>
            <a:r>
              <a:rPr lang="en-US">
                <a:solidFill>
                  <a:srgbClr val="0066FF"/>
                </a:solidFill>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Slayt Numarası Yer Tutucusu"/>
          <p:cNvSpPr>
            <a:spLocks noGrp="1"/>
          </p:cNvSpPr>
          <p:nvPr>
            <p:ph type="sldNum" sz="quarter" idx="12"/>
          </p:nvPr>
        </p:nvSpPr>
        <p:spPr>
          <a:noFill/>
        </p:spPr>
        <p:txBody>
          <a:bodyPr/>
          <a:lstStyle/>
          <a:p>
            <a:fld id="{2A241101-806E-46FF-8304-8A31FD4B9EBE}" type="slidenum">
              <a:rPr lang="en-US" smtClean="0"/>
              <a:pPr/>
              <a:t>47</a:t>
            </a:fld>
            <a:endParaRPr lang="en-US" smtClean="0"/>
          </a:p>
        </p:txBody>
      </p:sp>
      <p:sp>
        <p:nvSpPr>
          <p:cNvPr id="49155" name="Rectangle 3"/>
          <p:cNvSpPr>
            <a:spLocks noChangeArrowheads="1"/>
          </p:cNvSpPr>
          <p:nvPr/>
        </p:nvSpPr>
        <p:spPr bwMode="auto">
          <a:xfrm>
            <a:off x="228600" y="457200"/>
            <a:ext cx="8458200" cy="5486400"/>
          </a:xfrm>
          <a:prstGeom prst="rect">
            <a:avLst/>
          </a:prstGeom>
          <a:noFill/>
          <a:ln w="9525">
            <a:noFill/>
            <a:miter lim="800000"/>
            <a:headEnd/>
            <a:tailEnd/>
          </a:ln>
        </p:spPr>
        <p:txBody>
          <a:bodyPr/>
          <a:lstStyle/>
          <a:p>
            <a:pPr marL="342900" indent="-342900">
              <a:spcBef>
                <a:spcPts val="600"/>
              </a:spcBef>
              <a:spcAft>
                <a:spcPts val="600"/>
              </a:spcAft>
              <a:buClr>
                <a:srgbClr val="FF0000"/>
              </a:buClr>
              <a:buFontTx/>
              <a:buChar char="•"/>
            </a:pPr>
            <a:r>
              <a:rPr lang="en-US" sz="2400" b="1">
                <a:solidFill>
                  <a:srgbClr val="CC00CC"/>
                </a:solidFill>
              </a:rPr>
              <a:t>A 1995 report</a:t>
            </a:r>
            <a:r>
              <a:rPr lang="en-US" sz="2400">
                <a:solidFill>
                  <a:srgbClr val="CC00CC"/>
                </a:solidFill>
              </a:rPr>
              <a:t>:</a:t>
            </a:r>
            <a:r>
              <a:rPr lang="en-US" sz="2400"/>
              <a:t> The earth has already warmed about</a:t>
            </a:r>
            <a:r>
              <a:rPr lang="en-US" sz="2400">
                <a:solidFill>
                  <a:srgbClr val="CC00CC"/>
                </a:solidFill>
              </a:rPr>
              <a:t> </a:t>
            </a:r>
            <a:r>
              <a:rPr lang="en-US" sz="2400" b="1">
                <a:solidFill>
                  <a:srgbClr val="CC00CC"/>
                </a:solidFill>
              </a:rPr>
              <a:t>0.5°C</a:t>
            </a:r>
            <a:r>
              <a:rPr lang="en-US" sz="2400"/>
              <a:t> during the last century, and they estimate that the earth’s temperature will rise another </a:t>
            </a:r>
            <a:r>
              <a:rPr lang="en-US" sz="2400" b="1">
                <a:solidFill>
                  <a:srgbClr val="CC00CC"/>
                </a:solidFill>
              </a:rPr>
              <a:t>2°C</a:t>
            </a:r>
            <a:r>
              <a:rPr lang="en-US" sz="2400"/>
              <a:t> by the year 2100. </a:t>
            </a:r>
          </a:p>
          <a:p>
            <a:pPr marL="342900" indent="-342900">
              <a:spcBef>
                <a:spcPts val="600"/>
              </a:spcBef>
              <a:spcAft>
                <a:spcPts val="600"/>
              </a:spcAft>
              <a:buClr>
                <a:srgbClr val="FF0000"/>
              </a:buClr>
              <a:buFontTx/>
              <a:buChar char="•"/>
            </a:pPr>
            <a:r>
              <a:rPr lang="en-US" sz="2400"/>
              <a:t>A rise of this magnitude can cause </a:t>
            </a:r>
            <a:r>
              <a:rPr lang="en-US" sz="2400" b="1">
                <a:solidFill>
                  <a:srgbClr val="CC00CC"/>
                </a:solidFill>
              </a:rPr>
              <a:t>severe changes in weather patterns</a:t>
            </a:r>
            <a:r>
              <a:rPr lang="en-US" sz="2400"/>
              <a:t> with storms and heavy rains and flooding at some parts and drought in others, major floods due to the melting of ice at the poles, loss of wetlands and coastal areas due to rising sea levels, and other negative results.</a:t>
            </a:r>
          </a:p>
          <a:p>
            <a:pPr marL="800100" lvl="1" indent="-342900">
              <a:spcBef>
                <a:spcPts val="600"/>
              </a:spcBef>
              <a:spcAft>
                <a:spcPts val="600"/>
              </a:spcAft>
              <a:buClr>
                <a:srgbClr val="FF0000"/>
              </a:buClr>
              <a:buFontTx/>
              <a:buChar char="•"/>
            </a:pPr>
            <a:r>
              <a:rPr lang="en-US" sz="2400">
                <a:solidFill>
                  <a:srgbClr val="0000CC"/>
                </a:solidFill>
              </a:rPr>
              <a:t>Improved energy efficiency, </a:t>
            </a:r>
            <a:endParaRPr lang="tr-TR" sz="2400">
              <a:solidFill>
                <a:srgbClr val="0000CC"/>
              </a:solidFill>
            </a:endParaRPr>
          </a:p>
          <a:p>
            <a:pPr marL="800100" lvl="1" indent="-342900">
              <a:spcBef>
                <a:spcPts val="600"/>
              </a:spcBef>
              <a:spcAft>
                <a:spcPts val="600"/>
              </a:spcAft>
              <a:buClr>
                <a:srgbClr val="FF0000"/>
              </a:buClr>
              <a:buFontTx/>
              <a:buChar char="•"/>
            </a:pPr>
            <a:r>
              <a:rPr lang="en-US" sz="2400">
                <a:solidFill>
                  <a:srgbClr val="0000CC"/>
                </a:solidFill>
              </a:rPr>
              <a:t>energy conservation, </a:t>
            </a:r>
            <a:endParaRPr lang="tr-TR" sz="2400">
              <a:solidFill>
                <a:srgbClr val="0000CC"/>
              </a:solidFill>
            </a:endParaRPr>
          </a:p>
          <a:p>
            <a:pPr marL="800100" lvl="1" indent="-342900">
              <a:spcBef>
                <a:spcPts val="600"/>
              </a:spcBef>
              <a:spcAft>
                <a:spcPts val="600"/>
              </a:spcAft>
              <a:buClr>
                <a:srgbClr val="FF0000"/>
              </a:buClr>
              <a:buFontTx/>
              <a:buChar char="•"/>
            </a:pPr>
            <a:r>
              <a:rPr lang="en-US" sz="2400">
                <a:solidFill>
                  <a:srgbClr val="0000CC"/>
                </a:solidFill>
              </a:rPr>
              <a:t>using renewable energy sources </a:t>
            </a:r>
            <a:endParaRPr lang="tr-TR" sz="2400">
              <a:solidFill>
                <a:srgbClr val="0000CC"/>
              </a:solidFill>
            </a:endParaRPr>
          </a:p>
          <a:p>
            <a:pPr marL="342900" indent="-342900">
              <a:spcBef>
                <a:spcPts val="600"/>
              </a:spcBef>
              <a:spcAft>
                <a:spcPts val="600"/>
              </a:spcAft>
              <a:buClr>
                <a:srgbClr val="FF0000"/>
              </a:buClr>
              <a:buFontTx/>
              <a:buChar char="•"/>
            </a:pPr>
            <a:r>
              <a:rPr lang="en-US" sz="2400"/>
              <a:t>help minimize global warming.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Slayt Numarası Yer Tutucusu"/>
          <p:cNvSpPr>
            <a:spLocks noGrp="1"/>
          </p:cNvSpPr>
          <p:nvPr>
            <p:ph type="sldNum" sz="quarter" idx="12"/>
          </p:nvPr>
        </p:nvSpPr>
        <p:spPr>
          <a:noFill/>
        </p:spPr>
        <p:txBody>
          <a:bodyPr/>
          <a:lstStyle/>
          <a:p>
            <a:fld id="{EB04E5A5-598C-446D-9A26-B306F5976955}" type="slidenum">
              <a:rPr lang="en-US" smtClean="0"/>
              <a:pPr/>
              <a:t>48</a:t>
            </a:fld>
            <a:endParaRPr lang="en-US" smtClean="0"/>
          </a:p>
        </p:txBody>
      </p:sp>
      <p:pic>
        <p:nvPicPr>
          <p:cNvPr id="50179" name="Picture 2"/>
          <p:cNvPicPr>
            <a:picLocks noChangeAspect="1" noChangeArrowheads="1"/>
          </p:cNvPicPr>
          <p:nvPr/>
        </p:nvPicPr>
        <p:blipFill>
          <a:blip r:embed="rId2"/>
          <a:srcRect/>
          <a:stretch>
            <a:fillRect/>
          </a:stretch>
        </p:blipFill>
        <p:spPr bwMode="auto">
          <a:xfrm>
            <a:off x="304800" y="1042988"/>
            <a:ext cx="4124325" cy="4772025"/>
          </a:xfrm>
          <a:prstGeom prst="rect">
            <a:avLst/>
          </a:prstGeom>
          <a:noFill/>
          <a:ln w="9525">
            <a:noFill/>
            <a:miter lim="800000"/>
            <a:headEnd/>
            <a:tailEnd/>
          </a:ln>
        </p:spPr>
      </p:pic>
      <p:pic>
        <p:nvPicPr>
          <p:cNvPr id="50180" name="Picture 3"/>
          <p:cNvPicPr>
            <a:picLocks noChangeAspect="1" noChangeArrowheads="1"/>
          </p:cNvPicPr>
          <p:nvPr/>
        </p:nvPicPr>
        <p:blipFill>
          <a:blip r:embed="rId3"/>
          <a:srcRect/>
          <a:stretch>
            <a:fillRect/>
          </a:stretch>
        </p:blipFill>
        <p:spPr bwMode="auto">
          <a:xfrm>
            <a:off x="4743450" y="1338263"/>
            <a:ext cx="4171950" cy="41814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p:cNvSpPr>
            <a:spLocks noGrp="1"/>
          </p:cNvSpPr>
          <p:nvPr>
            <p:ph type="sldNum" sz="quarter" idx="12"/>
          </p:nvPr>
        </p:nvSpPr>
        <p:spPr>
          <a:noFill/>
        </p:spPr>
        <p:txBody>
          <a:bodyPr/>
          <a:lstStyle/>
          <a:p>
            <a:fld id="{305E0914-56B3-490E-A76B-C65F9B20B013}" type="slidenum">
              <a:rPr lang="en-US" smtClean="0"/>
              <a:pPr/>
              <a:t>49</a:t>
            </a:fld>
            <a:endParaRPr lang="en-US" smtClean="0"/>
          </a:p>
        </p:txBody>
      </p:sp>
      <p:sp>
        <p:nvSpPr>
          <p:cNvPr id="51203" name="Rectangle 2"/>
          <p:cNvSpPr>
            <a:spLocks noGrp="1" noChangeArrowheads="1"/>
          </p:cNvSpPr>
          <p:nvPr>
            <p:ph type="title"/>
          </p:nvPr>
        </p:nvSpPr>
        <p:spPr>
          <a:xfrm>
            <a:off x="762000" y="152400"/>
            <a:ext cx="8229600" cy="563563"/>
          </a:xfrm>
        </p:spPr>
        <p:txBody>
          <a:bodyPr/>
          <a:lstStyle/>
          <a:p>
            <a:pPr eaLnBrk="1" hangingPunct="1"/>
            <a:r>
              <a:rPr lang="en-US" sz="3200" smtClean="0">
                <a:solidFill>
                  <a:srgbClr val="C00000"/>
                </a:solidFill>
              </a:rPr>
              <a:t>Summary</a:t>
            </a:r>
          </a:p>
        </p:txBody>
      </p:sp>
      <p:sp>
        <p:nvSpPr>
          <p:cNvPr id="51204" name="Rectangle 3"/>
          <p:cNvSpPr>
            <a:spLocks noGrp="1" noChangeArrowheads="1"/>
          </p:cNvSpPr>
          <p:nvPr>
            <p:ph type="body" idx="1"/>
          </p:nvPr>
        </p:nvSpPr>
        <p:spPr>
          <a:xfrm>
            <a:off x="457200" y="762000"/>
            <a:ext cx="8382000" cy="5791200"/>
          </a:xfrm>
        </p:spPr>
        <p:txBody>
          <a:bodyPr/>
          <a:lstStyle/>
          <a:p>
            <a:pPr eaLnBrk="1" hangingPunct="1">
              <a:spcBef>
                <a:spcPct val="10000"/>
              </a:spcBef>
              <a:spcAft>
                <a:spcPct val="10000"/>
              </a:spcAft>
            </a:pPr>
            <a:r>
              <a:rPr lang="en-US" sz="2000" smtClean="0">
                <a:latin typeface="Arial" charset="0"/>
              </a:rPr>
              <a:t>Forms of energy</a:t>
            </a:r>
          </a:p>
          <a:p>
            <a:pPr lvl="1" eaLnBrk="1" hangingPunct="1">
              <a:spcBef>
                <a:spcPct val="10000"/>
              </a:spcBef>
              <a:spcAft>
                <a:spcPct val="10000"/>
              </a:spcAft>
            </a:pPr>
            <a:r>
              <a:rPr lang="en-US" sz="1800" smtClean="0">
                <a:solidFill>
                  <a:srgbClr val="0066FF"/>
                </a:solidFill>
                <a:latin typeface="Arial" charset="0"/>
              </a:rPr>
              <a:t>Macroscopic = kinetic + potential </a:t>
            </a:r>
          </a:p>
          <a:p>
            <a:pPr lvl="1" eaLnBrk="1" hangingPunct="1">
              <a:spcBef>
                <a:spcPct val="10000"/>
              </a:spcBef>
              <a:spcAft>
                <a:spcPct val="10000"/>
              </a:spcAft>
            </a:pPr>
            <a:r>
              <a:rPr lang="en-US" sz="1800" smtClean="0">
                <a:solidFill>
                  <a:srgbClr val="0066FF"/>
                </a:solidFill>
                <a:latin typeface="Arial" charset="0"/>
              </a:rPr>
              <a:t>Microscopic = Internal energy (sensible + latent + chemical + nuclear)</a:t>
            </a:r>
          </a:p>
          <a:p>
            <a:pPr eaLnBrk="1" hangingPunct="1">
              <a:spcBef>
                <a:spcPct val="10000"/>
              </a:spcBef>
              <a:spcAft>
                <a:spcPct val="10000"/>
              </a:spcAft>
            </a:pPr>
            <a:r>
              <a:rPr lang="en-US" sz="2000" smtClean="0">
                <a:latin typeface="Arial" charset="0"/>
              </a:rPr>
              <a:t>Energy transfer by heat </a:t>
            </a:r>
          </a:p>
          <a:p>
            <a:pPr eaLnBrk="1" hangingPunct="1">
              <a:spcBef>
                <a:spcPct val="10000"/>
              </a:spcBef>
              <a:spcAft>
                <a:spcPct val="10000"/>
              </a:spcAft>
            </a:pPr>
            <a:r>
              <a:rPr lang="en-US" sz="2000" smtClean="0">
                <a:latin typeface="Arial" charset="0"/>
              </a:rPr>
              <a:t>Energy transfer by work</a:t>
            </a:r>
          </a:p>
          <a:p>
            <a:pPr eaLnBrk="1" hangingPunct="1">
              <a:spcBef>
                <a:spcPct val="10000"/>
              </a:spcBef>
              <a:spcAft>
                <a:spcPct val="10000"/>
              </a:spcAft>
            </a:pPr>
            <a:r>
              <a:rPr lang="en-US" sz="2000" smtClean="0">
                <a:latin typeface="Arial" charset="0"/>
              </a:rPr>
              <a:t>Mechanical forms of work</a:t>
            </a:r>
          </a:p>
          <a:p>
            <a:pPr eaLnBrk="1" hangingPunct="1">
              <a:spcBef>
                <a:spcPct val="10000"/>
              </a:spcBef>
              <a:spcAft>
                <a:spcPct val="10000"/>
              </a:spcAft>
            </a:pPr>
            <a:r>
              <a:rPr lang="en-US" sz="2000" smtClean="0">
                <a:latin typeface="Arial" charset="0"/>
              </a:rPr>
              <a:t>The first law of thermodynamics</a:t>
            </a:r>
          </a:p>
          <a:p>
            <a:pPr lvl="1" eaLnBrk="1" hangingPunct="1">
              <a:spcBef>
                <a:spcPct val="10000"/>
              </a:spcBef>
              <a:spcAft>
                <a:spcPct val="10000"/>
              </a:spcAft>
            </a:pPr>
            <a:r>
              <a:rPr lang="en-US" sz="1800" smtClean="0">
                <a:solidFill>
                  <a:srgbClr val="0066FF"/>
                </a:solidFill>
                <a:latin typeface="Arial" charset="0"/>
              </a:rPr>
              <a:t>Energy balance</a:t>
            </a:r>
          </a:p>
          <a:p>
            <a:pPr lvl="1" eaLnBrk="1" hangingPunct="1">
              <a:spcBef>
                <a:spcPct val="10000"/>
              </a:spcBef>
              <a:spcAft>
                <a:spcPct val="10000"/>
              </a:spcAft>
            </a:pPr>
            <a:r>
              <a:rPr lang="en-US" sz="1800" smtClean="0">
                <a:solidFill>
                  <a:srgbClr val="0066FF"/>
                </a:solidFill>
                <a:latin typeface="Arial" charset="0"/>
              </a:rPr>
              <a:t>Energy change of a system</a:t>
            </a:r>
          </a:p>
          <a:p>
            <a:pPr lvl="1" eaLnBrk="1" hangingPunct="1">
              <a:spcBef>
                <a:spcPct val="10000"/>
              </a:spcBef>
              <a:spcAft>
                <a:spcPct val="10000"/>
              </a:spcAft>
            </a:pPr>
            <a:r>
              <a:rPr lang="en-US" sz="1800" smtClean="0">
                <a:solidFill>
                  <a:srgbClr val="0066FF"/>
                </a:solidFill>
                <a:latin typeface="Arial" charset="0"/>
              </a:rPr>
              <a:t>Mechanisms of energy transfer (heat, work, mass flow)</a:t>
            </a:r>
          </a:p>
          <a:p>
            <a:pPr eaLnBrk="1" hangingPunct="1">
              <a:spcBef>
                <a:spcPct val="10000"/>
              </a:spcBef>
              <a:spcAft>
                <a:spcPct val="10000"/>
              </a:spcAft>
            </a:pPr>
            <a:r>
              <a:rPr lang="en-US" sz="2000" smtClean="0">
                <a:latin typeface="Arial" charset="0"/>
              </a:rPr>
              <a:t>Energy conversion efficiencies</a:t>
            </a:r>
          </a:p>
          <a:p>
            <a:pPr lvl="1" eaLnBrk="1" hangingPunct="1">
              <a:spcBef>
                <a:spcPct val="10000"/>
              </a:spcBef>
              <a:spcAft>
                <a:spcPct val="10000"/>
              </a:spcAft>
            </a:pPr>
            <a:r>
              <a:rPr lang="en-US" sz="1800" smtClean="0">
                <a:solidFill>
                  <a:srgbClr val="0066FF"/>
                </a:solidFill>
                <a:latin typeface="Arial" charset="0"/>
              </a:rPr>
              <a:t>Efficiencies of mechanical and electrical devices (turbines, pumps)</a:t>
            </a:r>
          </a:p>
          <a:p>
            <a:pPr eaLnBrk="1" hangingPunct="1">
              <a:spcBef>
                <a:spcPct val="10000"/>
              </a:spcBef>
              <a:spcAft>
                <a:spcPct val="10000"/>
              </a:spcAft>
            </a:pPr>
            <a:r>
              <a:rPr lang="en-US" sz="2000" smtClean="0">
                <a:latin typeface="Arial" charset="0"/>
              </a:rPr>
              <a:t>Energy and environment</a:t>
            </a:r>
          </a:p>
          <a:p>
            <a:pPr lvl="1" eaLnBrk="1" hangingPunct="1">
              <a:spcBef>
                <a:spcPct val="10000"/>
              </a:spcBef>
              <a:spcAft>
                <a:spcPct val="10000"/>
              </a:spcAft>
            </a:pPr>
            <a:r>
              <a:rPr lang="en-US" sz="1800" smtClean="0">
                <a:solidFill>
                  <a:srgbClr val="0066FF"/>
                </a:solidFill>
                <a:latin typeface="Arial" charset="0"/>
              </a:rPr>
              <a:t>Ozone and smog</a:t>
            </a:r>
          </a:p>
          <a:p>
            <a:pPr lvl="1" eaLnBrk="1" hangingPunct="1">
              <a:spcBef>
                <a:spcPct val="10000"/>
              </a:spcBef>
              <a:spcAft>
                <a:spcPct val="10000"/>
              </a:spcAft>
            </a:pPr>
            <a:r>
              <a:rPr lang="en-US" sz="1800" smtClean="0">
                <a:solidFill>
                  <a:srgbClr val="0066FF"/>
                </a:solidFill>
                <a:latin typeface="Arial" charset="0"/>
              </a:rPr>
              <a:t>Acid rain</a:t>
            </a:r>
          </a:p>
          <a:p>
            <a:pPr lvl="1" eaLnBrk="1" hangingPunct="1">
              <a:spcBef>
                <a:spcPct val="10000"/>
              </a:spcBef>
              <a:spcAft>
                <a:spcPct val="10000"/>
              </a:spcAft>
            </a:pPr>
            <a:r>
              <a:rPr lang="en-US" sz="1800" smtClean="0">
                <a:solidFill>
                  <a:srgbClr val="0066FF"/>
                </a:solidFill>
                <a:latin typeface="Arial" charset="0"/>
              </a:rPr>
              <a:t>The Greenhouse effect: Global warming and climate change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BEB14C25-F658-4561-A692-B407230651FB}" type="slidenum">
              <a:rPr lang="en-US" smtClean="0"/>
              <a:pPr/>
              <a:t>5</a:t>
            </a:fld>
            <a:endParaRPr lang="en-US" smtClean="0"/>
          </a:p>
        </p:txBody>
      </p:sp>
      <p:pic>
        <p:nvPicPr>
          <p:cNvPr id="6147" name="Picture 2"/>
          <p:cNvPicPr>
            <a:picLocks noChangeAspect="1" noChangeArrowheads="1"/>
          </p:cNvPicPr>
          <p:nvPr/>
        </p:nvPicPr>
        <p:blipFill>
          <a:blip r:embed="rId2"/>
          <a:srcRect/>
          <a:stretch>
            <a:fillRect/>
          </a:stretch>
        </p:blipFill>
        <p:spPr bwMode="auto">
          <a:xfrm>
            <a:off x="609600" y="95250"/>
            <a:ext cx="3443288" cy="4781550"/>
          </a:xfrm>
          <a:prstGeom prst="rect">
            <a:avLst/>
          </a:prstGeom>
          <a:noFill/>
          <a:ln w="9525">
            <a:noFill/>
            <a:miter lim="800000"/>
            <a:headEnd/>
            <a:tailEnd/>
          </a:ln>
        </p:spPr>
      </p:pic>
      <p:pic>
        <p:nvPicPr>
          <p:cNvPr id="6148" name="Picture 3"/>
          <p:cNvPicPr>
            <a:picLocks noChangeAspect="1" noChangeArrowheads="1"/>
          </p:cNvPicPr>
          <p:nvPr/>
        </p:nvPicPr>
        <p:blipFill>
          <a:blip r:embed="rId3"/>
          <a:srcRect/>
          <a:stretch>
            <a:fillRect/>
          </a:stretch>
        </p:blipFill>
        <p:spPr bwMode="auto">
          <a:xfrm>
            <a:off x="4238625" y="76200"/>
            <a:ext cx="3381375" cy="4752975"/>
          </a:xfrm>
          <a:prstGeom prst="rect">
            <a:avLst/>
          </a:prstGeom>
          <a:noFill/>
          <a:ln w="9525">
            <a:noFill/>
            <a:miter lim="800000"/>
            <a:headEnd/>
            <a:tailEnd/>
          </a:ln>
        </p:spPr>
      </p:pic>
      <p:pic>
        <p:nvPicPr>
          <p:cNvPr id="6149" name="Picture 5"/>
          <p:cNvPicPr>
            <a:picLocks noChangeAspect="1" noChangeArrowheads="1"/>
          </p:cNvPicPr>
          <p:nvPr/>
        </p:nvPicPr>
        <p:blipFill>
          <a:blip r:embed="rId4"/>
          <a:srcRect/>
          <a:stretch>
            <a:fillRect/>
          </a:stretch>
        </p:blipFill>
        <p:spPr bwMode="auto">
          <a:xfrm>
            <a:off x="3657600" y="4886325"/>
            <a:ext cx="3990975" cy="1895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p:spPr>
        <p:txBody>
          <a:bodyPr/>
          <a:lstStyle/>
          <a:p>
            <a:fld id="{A6BE2410-F577-44A3-A9D9-16061C7BCAAD}" type="slidenum">
              <a:rPr lang="en-US" smtClean="0"/>
              <a:pPr/>
              <a:t>6</a:t>
            </a:fld>
            <a:endParaRPr lang="en-US" smtClean="0"/>
          </a:p>
        </p:txBody>
      </p:sp>
      <p:pic>
        <p:nvPicPr>
          <p:cNvPr id="7171" name="Picture 4"/>
          <p:cNvPicPr>
            <a:picLocks noChangeAspect="1" noChangeArrowheads="1"/>
          </p:cNvPicPr>
          <p:nvPr/>
        </p:nvPicPr>
        <p:blipFill>
          <a:blip r:embed="rId2"/>
          <a:srcRect/>
          <a:stretch>
            <a:fillRect/>
          </a:stretch>
        </p:blipFill>
        <p:spPr bwMode="auto">
          <a:xfrm>
            <a:off x="228600" y="5791200"/>
            <a:ext cx="2436813" cy="666750"/>
          </a:xfrm>
          <a:prstGeom prst="rect">
            <a:avLst/>
          </a:prstGeom>
          <a:noFill/>
          <a:ln w="9525">
            <a:noFill/>
            <a:miter lim="800000"/>
            <a:headEnd/>
            <a:tailEnd/>
          </a:ln>
        </p:spPr>
      </p:pic>
      <p:pic>
        <p:nvPicPr>
          <p:cNvPr id="7172" name="Picture 5"/>
          <p:cNvPicPr>
            <a:picLocks noChangeAspect="1" noChangeArrowheads="1"/>
          </p:cNvPicPr>
          <p:nvPr/>
        </p:nvPicPr>
        <p:blipFill>
          <a:blip r:embed="rId3"/>
          <a:srcRect/>
          <a:stretch>
            <a:fillRect/>
          </a:stretch>
        </p:blipFill>
        <p:spPr bwMode="auto">
          <a:xfrm>
            <a:off x="228600" y="457200"/>
            <a:ext cx="2684463" cy="696913"/>
          </a:xfrm>
          <a:prstGeom prst="rect">
            <a:avLst/>
          </a:prstGeom>
          <a:noFill/>
          <a:ln w="9525">
            <a:noFill/>
            <a:miter lim="800000"/>
            <a:headEnd/>
            <a:tailEnd/>
          </a:ln>
        </p:spPr>
      </p:pic>
      <p:pic>
        <p:nvPicPr>
          <p:cNvPr id="7173" name="Picture 6"/>
          <p:cNvPicPr>
            <a:picLocks noChangeAspect="1" noChangeArrowheads="1"/>
          </p:cNvPicPr>
          <p:nvPr/>
        </p:nvPicPr>
        <p:blipFill>
          <a:blip r:embed="rId4"/>
          <a:srcRect/>
          <a:stretch>
            <a:fillRect/>
          </a:stretch>
        </p:blipFill>
        <p:spPr bwMode="auto">
          <a:xfrm>
            <a:off x="228600" y="1371600"/>
            <a:ext cx="2684463" cy="703263"/>
          </a:xfrm>
          <a:prstGeom prst="rect">
            <a:avLst/>
          </a:prstGeom>
          <a:noFill/>
          <a:ln w="9525">
            <a:noFill/>
            <a:miter lim="800000"/>
            <a:headEnd/>
            <a:tailEnd/>
          </a:ln>
        </p:spPr>
      </p:pic>
      <p:pic>
        <p:nvPicPr>
          <p:cNvPr id="7174" name="Picture 7"/>
          <p:cNvPicPr>
            <a:picLocks noChangeAspect="1" noChangeArrowheads="1"/>
          </p:cNvPicPr>
          <p:nvPr/>
        </p:nvPicPr>
        <p:blipFill>
          <a:blip r:embed="rId5"/>
          <a:srcRect/>
          <a:stretch>
            <a:fillRect/>
          </a:stretch>
        </p:blipFill>
        <p:spPr bwMode="auto">
          <a:xfrm>
            <a:off x="228600" y="2286000"/>
            <a:ext cx="2438400" cy="352425"/>
          </a:xfrm>
          <a:prstGeom prst="rect">
            <a:avLst/>
          </a:prstGeom>
          <a:noFill/>
          <a:ln w="9525">
            <a:noFill/>
            <a:miter lim="800000"/>
            <a:headEnd/>
            <a:tailEnd/>
          </a:ln>
        </p:spPr>
      </p:pic>
      <p:pic>
        <p:nvPicPr>
          <p:cNvPr id="7175" name="Picture 8"/>
          <p:cNvPicPr>
            <a:picLocks noChangeAspect="1" noChangeArrowheads="1"/>
          </p:cNvPicPr>
          <p:nvPr/>
        </p:nvPicPr>
        <p:blipFill>
          <a:blip r:embed="rId6"/>
          <a:srcRect/>
          <a:stretch>
            <a:fillRect/>
          </a:stretch>
        </p:blipFill>
        <p:spPr bwMode="auto">
          <a:xfrm>
            <a:off x="228600" y="2924175"/>
            <a:ext cx="2609850" cy="352425"/>
          </a:xfrm>
          <a:prstGeom prst="rect">
            <a:avLst/>
          </a:prstGeom>
          <a:noFill/>
          <a:ln w="9525">
            <a:noFill/>
            <a:miter lim="800000"/>
            <a:headEnd/>
            <a:tailEnd/>
          </a:ln>
        </p:spPr>
      </p:pic>
      <p:pic>
        <p:nvPicPr>
          <p:cNvPr id="7176" name="Picture 9"/>
          <p:cNvPicPr>
            <a:picLocks noChangeAspect="1" noChangeArrowheads="1"/>
          </p:cNvPicPr>
          <p:nvPr/>
        </p:nvPicPr>
        <p:blipFill>
          <a:blip r:embed="rId7"/>
          <a:srcRect/>
          <a:stretch>
            <a:fillRect/>
          </a:stretch>
        </p:blipFill>
        <p:spPr bwMode="auto">
          <a:xfrm>
            <a:off x="228600" y="4114800"/>
            <a:ext cx="6165850" cy="696913"/>
          </a:xfrm>
          <a:prstGeom prst="rect">
            <a:avLst/>
          </a:prstGeom>
          <a:noFill/>
          <a:ln w="9525">
            <a:noFill/>
            <a:miter lim="800000"/>
            <a:headEnd/>
            <a:tailEnd/>
          </a:ln>
        </p:spPr>
      </p:pic>
      <p:pic>
        <p:nvPicPr>
          <p:cNvPr id="7177" name="Picture 10"/>
          <p:cNvPicPr>
            <a:picLocks noChangeAspect="1" noChangeArrowheads="1"/>
          </p:cNvPicPr>
          <p:nvPr/>
        </p:nvPicPr>
        <p:blipFill>
          <a:blip r:embed="rId8"/>
          <a:srcRect/>
          <a:stretch>
            <a:fillRect/>
          </a:stretch>
        </p:blipFill>
        <p:spPr bwMode="auto">
          <a:xfrm>
            <a:off x="228600" y="4953000"/>
            <a:ext cx="5745163" cy="722313"/>
          </a:xfrm>
          <a:prstGeom prst="rect">
            <a:avLst/>
          </a:prstGeom>
          <a:noFill/>
          <a:ln w="9525">
            <a:noFill/>
            <a:miter lim="800000"/>
            <a:headEnd/>
            <a:tailEnd/>
          </a:ln>
        </p:spPr>
      </p:pic>
      <p:pic>
        <p:nvPicPr>
          <p:cNvPr id="7178" name="Picture 11"/>
          <p:cNvPicPr>
            <a:picLocks noChangeAspect="1" noChangeArrowheads="1"/>
          </p:cNvPicPr>
          <p:nvPr/>
        </p:nvPicPr>
        <p:blipFill>
          <a:blip r:embed="rId9"/>
          <a:srcRect/>
          <a:stretch>
            <a:fillRect/>
          </a:stretch>
        </p:blipFill>
        <p:spPr bwMode="auto">
          <a:xfrm>
            <a:off x="5181600" y="2582863"/>
            <a:ext cx="3746500" cy="388937"/>
          </a:xfrm>
          <a:prstGeom prst="rect">
            <a:avLst/>
          </a:prstGeom>
          <a:noFill/>
          <a:ln w="9525">
            <a:noFill/>
            <a:miter lim="800000"/>
            <a:headEnd/>
            <a:tailEnd/>
          </a:ln>
        </p:spPr>
      </p:pic>
      <p:pic>
        <p:nvPicPr>
          <p:cNvPr id="7179" name="Picture 12"/>
          <p:cNvPicPr>
            <a:picLocks noChangeAspect="1" noChangeArrowheads="1"/>
          </p:cNvPicPr>
          <p:nvPr/>
        </p:nvPicPr>
        <p:blipFill>
          <a:blip r:embed="rId10"/>
          <a:srcRect/>
          <a:stretch>
            <a:fillRect/>
          </a:stretch>
        </p:blipFill>
        <p:spPr bwMode="auto">
          <a:xfrm>
            <a:off x="5181600" y="3484563"/>
            <a:ext cx="3227388" cy="401637"/>
          </a:xfrm>
          <a:prstGeom prst="rect">
            <a:avLst/>
          </a:prstGeom>
          <a:noFill/>
          <a:ln w="9525">
            <a:noFill/>
            <a:miter lim="800000"/>
            <a:headEnd/>
            <a:tailEnd/>
          </a:ln>
        </p:spPr>
      </p:pic>
      <p:sp>
        <p:nvSpPr>
          <p:cNvPr id="7180" name="Text Box 14"/>
          <p:cNvSpPr txBox="1">
            <a:spLocks noChangeArrowheads="1"/>
          </p:cNvSpPr>
          <p:nvPr/>
        </p:nvSpPr>
        <p:spPr bwMode="auto">
          <a:xfrm>
            <a:off x="6400800" y="4159250"/>
            <a:ext cx="16764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Total energy of a system</a:t>
            </a:r>
          </a:p>
        </p:txBody>
      </p:sp>
      <p:sp>
        <p:nvSpPr>
          <p:cNvPr id="7181" name="Text Box 15"/>
          <p:cNvSpPr txBox="1">
            <a:spLocks noChangeArrowheads="1"/>
          </p:cNvSpPr>
          <p:nvPr/>
        </p:nvSpPr>
        <p:spPr bwMode="auto">
          <a:xfrm>
            <a:off x="5943600" y="4997450"/>
            <a:ext cx="23622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Energy of a system per unit mass</a:t>
            </a:r>
          </a:p>
        </p:txBody>
      </p:sp>
      <p:sp>
        <p:nvSpPr>
          <p:cNvPr id="7182" name="Text Box 16"/>
          <p:cNvSpPr txBox="1">
            <a:spLocks noChangeArrowheads="1"/>
          </p:cNvSpPr>
          <p:nvPr/>
        </p:nvSpPr>
        <p:spPr bwMode="auto">
          <a:xfrm>
            <a:off x="2895600" y="2819400"/>
            <a:ext cx="19050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Potential energy per unit mass</a:t>
            </a:r>
          </a:p>
        </p:txBody>
      </p:sp>
      <p:sp>
        <p:nvSpPr>
          <p:cNvPr id="7183" name="Text Box 17"/>
          <p:cNvSpPr txBox="1">
            <a:spLocks noChangeArrowheads="1"/>
          </p:cNvSpPr>
          <p:nvPr/>
        </p:nvSpPr>
        <p:spPr bwMode="auto">
          <a:xfrm>
            <a:off x="2971800" y="1371600"/>
            <a:ext cx="18288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Kinetic energy per unit mass</a:t>
            </a:r>
          </a:p>
        </p:txBody>
      </p:sp>
      <p:sp>
        <p:nvSpPr>
          <p:cNvPr id="7184" name="Text Box 18"/>
          <p:cNvSpPr txBox="1">
            <a:spLocks noChangeArrowheads="1"/>
          </p:cNvSpPr>
          <p:nvPr/>
        </p:nvSpPr>
        <p:spPr bwMode="auto">
          <a:xfrm>
            <a:off x="2743200" y="2286000"/>
            <a:ext cx="1981200" cy="366713"/>
          </a:xfrm>
          <a:prstGeom prst="rect">
            <a:avLst/>
          </a:prstGeom>
          <a:noFill/>
          <a:ln w="9525">
            <a:noFill/>
            <a:miter lim="800000"/>
            <a:headEnd/>
            <a:tailEnd/>
          </a:ln>
        </p:spPr>
        <p:txBody>
          <a:bodyPr>
            <a:spAutoFit/>
          </a:bodyPr>
          <a:lstStyle/>
          <a:p>
            <a:pPr>
              <a:spcBef>
                <a:spcPct val="50000"/>
              </a:spcBef>
            </a:pPr>
            <a:r>
              <a:rPr lang="en-US">
                <a:solidFill>
                  <a:srgbClr val="3333FF"/>
                </a:solidFill>
              </a:rPr>
              <a:t>Potential energy</a:t>
            </a:r>
          </a:p>
        </p:txBody>
      </p:sp>
      <p:sp>
        <p:nvSpPr>
          <p:cNvPr id="7185" name="Text Box 19"/>
          <p:cNvSpPr txBox="1">
            <a:spLocks noChangeArrowheads="1"/>
          </p:cNvSpPr>
          <p:nvPr/>
        </p:nvSpPr>
        <p:spPr bwMode="auto">
          <a:xfrm>
            <a:off x="2667000" y="5835650"/>
            <a:ext cx="17526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Total energy per unit mass</a:t>
            </a:r>
          </a:p>
        </p:txBody>
      </p:sp>
      <p:sp>
        <p:nvSpPr>
          <p:cNvPr id="7186" name="Text Box 20"/>
          <p:cNvSpPr txBox="1">
            <a:spLocks noChangeArrowheads="1"/>
          </p:cNvSpPr>
          <p:nvPr/>
        </p:nvSpPr>
        <p:spPr bwMode="auto">
          <a:xfrm>
            <a:off x="2971800" y="609600"/>
            <a:ext cx="1828800" cy="366713"/>
          </a:xfrm>
          <a:prstGeom prst="rect">
            <a:avLst/>
          </a:prstGeom>
          <a:noFill/>
          <a:ln w="9525">
            <a:noFill/>
            <a:miter lim="800000"/>
            <a:headEnd/>
            <a:tailEnd/>
          </a:ln>
        </p:spPr>
        <p:txBody>
          <a:bodyPr>
            <a:spAutoFit/>
          </a:bodyPr>
          <a:lstStyle/>
          <a:p>
            <a:pPr>
              <a:spcBef>
                <a:spcPct val="50000"/>
              </a:spcBef>
            </a:pPr>
            <a:r>
              <a:rPr lang="en-US">
                <a:solidFill>
                  <a:srgbClr val="3333FF"/>
                </a:solidFill>
              </a:rPr>
              <a:t>Kinetic energy</a:t>
            </a:r>
          </a:p>
        </p:txBody>
      </p:sp>
      <p:sp>
        <p:nvSpPr>
          <p:cNvPr id="7187" name="Text Box 21"/>
          <p:cNvSpPr txBox="1">
            <a:spLocks noChangeArrowheads="1"/>
          </p:cNvSpPr>
          <p:nvPr/>
        </p:nvSpPr>
        <p:spPr bwMode="auto">
          <a:xfrm>
            <a:off x="5105400" y="2147888"/>
            <a:ext cx="1828800" cy="366712"/>
          </a:xfrm>
          <a:prstGeom prst="rect">
            <a:avLst/>
          </a:prstGeom>
          <a:noFill/>
          <a:ln w="9525">
            <a:noFill/>
            <a:miter lim="800000"/>
            <a:headEnd/>
            <a:tailEnd/>
          </a:ln>
        </p:spPr>
        <p:txBody>
          <a:bodyPr>
            <a:spAutoFit/>
          </a:bodyPr>
          <a:lstStyle/>
          <a:p>
            <a:pPr>
              <a:spcBef>
                <a:spcPct val="50000"/>
              </a:spcBef>
            </a:pPr>
            <a:r>
              <a:rPr lang="en-US">
                <a:solidFill>
                  <a:srgbClr val="3333FF"/>
                </a:solidFill>
              </a:rPr>
              <a:t>Mass flow rate</a:t>
            </a:r>
          </a:p>
        </p:txBody>
      </p:sp>
      <p:sp>
        <p:nvSpPr>
          <p:cNvPr id="7188" name="Text Box 22"/>
          <p:cNvSpPr txBox="1">
            <a:spLocks noChangeArrowheads="1"/>
          </p:cNvSpPr>
          <p:nvPr/>
        </p:nvSpPr>
        <p:spPr bwMode="auto">
          <a:xfrm>
            <a:off x="5105400" y="3062288"/>
            <a:ext cx="2895600" cy="366712"/>
          </a:xfrm>
          <a:prstGeom prst="rect">
            <a:avLst/>
          </a:prstGeom>
          <a:noFill/>
          <a:ln w="9525">
            <a:noFill/>
            <a:miter lim="800000"/>
            <a:headEnd/>
            <a:tailEnd/>
          </a:ln>
        </p:spPr>
        <p:txBody>
          <a:bodyPr>
            <a:spAutoFit/>
          </a:bodyPr>
          <a:lstStyle/>
          <a:p>
            <a:pPr>
              <a:spcBef>
                <a:spcPct val="50000"/>
              </a:spcBef>
            </a:pPr>
            <a:r>
              <a:rPr lang="en-US">
                <a:solidFill>
                  <a:srgbClr val="3333FF"/>
                </a:solidFill>
              </a:rPr>
              <a:t>Energy flow rate</a:t>
            </a:r>
          </a:p>
        </p:txBody>
      </p:sp>
      <p:pic>
        <p:nvPicPr>
          <p:cNvPr id="7189" name="Picture 23"/>
          <p:cNvPicPr>
            <a:picLocks noChangeAspect="1" noChangeArrowheads="1"/>
          </p:cNvPicPr>
          <p:nvPr/>
        </p:nvPicPr>
        <p:blipFill>
          <a:blip r:embed="rId11"/>
          <a:srcRect/>
          <a:stretch>
            <a:fillRect/>
          </a:stretch>
        </p:blipFill>
        <p:spPr bwMode="auto">
          <a:xfrm>
            <a:off x="4791075" y="304800"/>
            <a:ext cx="4048125" cy="1809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48910594-BE1A-4900-9D07-2D295AF7ADE6}" type="slidenum">
              <a:rPr lang="en-US" smtClean="0"/>
              <a:pPr/>
              <a:t>7</a:t>
            </a:fld>
            <a:endParaRPr lang="en-US" smtClean="0"/>
          </a:p>
        </p:txBody>
      </p:sp>
      <p:pic>
        <p:nvPicPr>
          <p:cNvPr id="8195" name="Picture 4"/>
          <p:cNvPicPr>
            <a:picLocks noChangeAspect="1" noChangeArrowheads="1"/>
          </p:cNvPicPr>
          <p:nvPr/>
        </p:nvPicPr>
        <p:blipFill>
          <a:blip r:embed="rId2"/>
          <a:srcRect/>
          <a:stretch>
            <a:fillRect/>
          </a:stretch>
        </p:blipFill>
        <p:spPr bwMode="auto">
          <a:xfrm>
            <a:off x="309563" y="5029200"/>
            <a:ext cx="8529637" cy="708025"/>
          </a:xfrm>
          <a:prstGeom prst="rect">
            <a:avLst/>
          </a:prstGeom>
          <a:noFill/>
          <a:ln w="9525">
            <a:noFill/>
            <a:miter lim="800000"/>
            <a:headEnd/>
            <a:tailEnd/>
          </a:ln>
        </p:spPr>
      </p:pic>
      <p:pic>
        <p:nvPicPr>
          <p:cNvPr id="8196" name="Picture 5"/>
          <p:cNvPicPr>
            <a:picLocks noChangeAspect="1" noChangeArrowheads="1"/>
          </p:cNvPicPr>
          <p:nvPr/>
        </p:nvPicPr>
        <p:blipFill>
          <a:blip r:embed="rId3"/>
          <a:srcRect/>
          <a:stretch>
            <a:fillRect/>
          </a:stretch>
        </p:blipFill>
        <p:spPr bwMode="auto">
          <a:xfrm>
            <a:off x="333375" y="5867400"/>
            <a:ext cx="7972425" cy="657225"/>
          </a:xfrm>
          <a:prstGeom prst="rect">
            <a:avLst/>
          </a:prstGeom>
          <a:noFill/>
          <a:ln w="9525">
            <a:noFill/>
            <a:miter lim="800000"/>
            <a:headEnd/>
            <a:tailEnd/>
          </a:ln>
        </p:spPr>
      </p:pic>
      <p:pic>
        <p:nvPicPr>
          <p:cNvPr id="8197" name="Picture 6"/>
          <p:cNvPicPr>
            <a:picLocks noChangeAspect="1" noChangeArrowheads="1"/>
          </p:cNvPicPr>
          <p:nvPr/>
        </p:nvPicPr>
        <p:blipFill>
          <a:blip r:embed="rId4"/>
          <a:srcRect/>
          <a:stretch>
            <a:fillRect/>
          </a:stretch>
        </p:blipFill>
        <p:spPr bwMode="auto">
          <a:xfrm>
            <a:off x="1695450" y="152400"/>
            <a:ext cx="5456238" cy="4724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Slayt Numarası Yer Tutucusu"/>
          <p:cNvSpPr>
            <a:spLocks noGrp="1"/>
          </p:cNvSpPr>
          <p:nvPr>
            <p:ph type="sldNum" sz="quarter" idx="12"/>
          </p:nvPr>
        </p:nvSpPr>
        <p:spPr>
          <a:noFill/>
        </p:spPr>
        <p:txBody>
          <a:bodyPr/>
          <a:lstStyle/>
          <a:p>
            <a:fld id="{A13DEB83-2E99-40DA-A6CA-80AE0670F0DB}" type="slidenum">
              <a:rPr lang="en-US" smtClean="0"/>
              <a:pPr/>
              <a:t>8</a:t>
            </a:fld>
            <a:endParaRPr lang="en-US" smtClean="0"/>
          </a:p>
        </p:txBody>
      </p:sp>
      <p:sp>
        <p:nvSpPr>
          <p:cNvPr id="9219" name="Rectangle 2"/>
          <p:cNvSpPr>
            <a:spLocks noGrp="1" noChangeArrowheads="1"/>
          </p:cNvSpPr>
          <p:nvPr>
            <p:ph type="title"/>
          </p:nvPr>
        </p:nvSpPr>
        <p:spPr>
          <a:xfrm>
            <a:off x="3505200" y="198438"/>
            <a:ext cx="5257800" cy="563562"/>
          </a:xfrm>
        </p:spPr>
        <p:txBody>
          <a:bodyPr/>
          <a:lstStyle/>
          <a:p>
            <a:pPr algn="r" eaLnBrk="1" hangingPunct="1"/>
            <a:r>
              <a:rPr lang="en-US" sz="2800" smtClean="0"/>
              <a:t>Some Physical Insight to Internal Energy</a:t>
            </a:r>
            <a:endParaRPr lang="en-US" sz="2800" b="0" smtClean="0"/>
          </a:p>
        </p:txBody>
      </p:sp>
      <p:sp>
        <p:nvSpPr>
          <p:cNvPr id="9220" name="Rectangle 10"/>
          <p:cNvSpPr>
            <a:spLocks noChangeArrowheads="1"/>
          </p:cNvSpPr>
          <p:nvPr/>
        </p:nvSpPr>
        <p:spPr bwMode="auto">
          <a:xfrm>
            <a:off x="5562600" y="990600"/>
            <a:ext cx="3429000" cy="464820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Sensible energy:</a:t>
            </a:r>
            <a:r>
              <a:rPr lang="en-US" b="1"/>
              <a:t> </a:t>
            </a:r>
            <a:r>
              <a:rPr lang="en-US"/>
              <a:t>The portion of the internal energy of a system associated with the kinetic energies of the molecules.</a:t>
            </a:r>
          </a:p>
          <a:p>
            <a:pPr>
              <a:spcBef>
                <a:spcPct val="10000"/>
              </a:spcBef>
              <a:spcAft>
                <a:spcPct val="10000"/>
              </a:spcAft>
            </a:pPr>
            <a:r>
              <a:rPr lang="en-US" b="1">
                <a:solidFill>
                  <a:srgbClr val="CC00CC"/>
                </a:solidFill>
              </a:rPr>
              <a:t>Latent energy:</a:t>
            </a:r>
            <a:r>
              <a:rPr lang="en-US"/>
              <a:t> The internal energy associated with the phase of a system.</a:t>
            </a:r>
          </a:p>
          <a:p>
            <a:pPr>
              <a:spcBef>
                <a:spcPct val="10000"/>
              </a:spcBef>
              <a:spcAft>
                <a:spcPct val="10000"/>
              </a:spcAft>
            </a:pPr>
            <a:r>
              <a:rPr lang="en-US" b="1">
                <a:solidFill>
                  <a:srgbClr val="CC00CC"/>
                </a:solidFill>
              </a:rPr>
              <a:t>Chemical energy:</a:t>
            </a:r>
            <a:r>
              <a:rPr lang="en-US"/>
              <a:t> The internal energy associated with the atomic bonds in a molecule.</a:t>
            </a:r>
          </a:p>
          <a:p>
            <a:pPr>
              <a:spcBef>
                <a:spcPct val="10000"/>
              </a:spcBef>
              <a:spcAft>
                <a:spcPct val="10000"/>
              </a:spcAft>
            </a:pPr>
            <a:r>
              <a:rPr lang="en-US" b="1">
                <a:solidFill>
                  <a:srgbClr val="CC00CC"/>
                </a:solidFill>
              </a:rPr>
              <a:t>Nuclear energy:</a:t>
            </a:r>
            <a:r>
              <a:rPr lang="en-US"/>
              <a:t> The tremendous amount of energy associated with the strong bonds within the nucleus of the atom itself.</a:t>
            </a:r>
            <a:endParaRPr lang="en-US" b="1"/>
          </a:p>
        </p:txBody>
      </p:sp>
      <p:grpSp>
        <p:nvGrpSpPr>
          <p:cNvPr id="9221" name="Group 21"/>
          <p:cNvGrpSpPr>
            <a:grpSpLocks/>
          </p:cNvGrpSpPr>
          <p:nvPr/>
        </p:nvGrpSpPr>
        <p:grpSpPr bwMode="auto">
          <a:xfrm>
            <a:off x="2514600" y="5867400"/>
            <a:ext cx="6324600" cy="838200"/>
            <a:chOff x="1632" y="3648"/>
            <a:chExt cx="3984" cy="528"/>
          </a:xfrm>
        </p:grpSpPr>
        <p:sp>
          <p:nvSpPr>
            <p:cNvPr id="9224" name="Rectangle 15"/>
            <p:cNvSpPr>
              <a:spLocks noChangeArrowheads="1"/>
            </p:cNvSpPr>
            <p:nvPr/>
          </p:nvSpPr>
          <p:spPr bwMode="auto">
            <a:xfrm>
              <a:off x="1632" y="3648"/>
              <a:ext cx="3888" cy="528"/>
            </a:xfrm>
            <a:prstGeom prst="rect">
              <a:avLst/>
            </a:prstGeom>
            <a:solidFill>
              <a:srgbClr val="FFCC00"/>
            </a:solidFill>
            <a:ln w="9525">
              <a:solidFill>
                <a:schemeClr val="tx1"/>
              </a:solidFill>
              <a:miter lim="800000"/>
              <a:headEnd/>
              <a:tailEnd/>
            </a:ln>
          </p:spPr>
          <p:txBody>
            <a:bodyPr wrap="none" anchor="ctr"/>
            <a:lstStyle/>
            <a:p>
              <a:endParaRPr lang="tr-TR"/>
            </a:p>
          </p:txBody>
        </p:sp>
        <p:sp>
          <p:nvSpPr>
            <p:cNvPr id="9225" name="Text Box 11"/>
            <p:cNvSpPr txBox="1">
              <a:spLocks noChangeArrowheads="1"/>
            </p:cNvSpPr>
            <p:nvPr/>
          </p:nvSpPr>
          <p:spPr bwMode="auto">
            <a:xfrm>
              <a:off x="1680" y="3888"/>
              <a:ext cx="3936" cy="250"/>
            </a:xfrm>
            <a:prstGeom prst="rect">
              <a:avLst/>
            </a:prstGeom>
            <a:noFill/>
            <a:ln w="9525">
              <a:noFill/>
              <a:miter lim="800000"/>
              <a:headEnd/>
              <a:tailEnd/>
            </a:ln>
          </p:spPr>
          <p:txBody>
            <a:bodyPr>
              <a:spAutoFit/>
            </a:bodyPr>
            <a:lstStyle/>
            <a:p>
              <a:pPr>
                <a:spcBef>
                  <a:spcPct val="50000"/>
                </a:spcBef>
              </a:pPr>
              <a:r>
                <a:rPr lang="en-US" sz="2000" b="1"/>
                <a:t>Internal = Sensible + Latent + Chemical + Nuclear</a:t>
              </a:r>
            </a:p>
          </p:txBody>
        </p:sp>
        <p:sp>
          <p:nvSpPr>
            <p:cNvPr id="9226" name="Text Box 12"/>
            <p:cNvSpPr txBox="1">
              <a:spLocks noChangeArrowheads="1"/>
            </p:cNvSpPr>
            <p:nvPr/>
          </p:nvSpPr>
          <p:spPr bwMode="auto">
            <a:xfrm>
              <a:off x="1632" y="3657"/>
              <a:ext cx="3360" cy="250"/>
            </a:xfrm>
            <a:prstGeom prst="rect">
              <a:avLst/>
            </a:prstGeom>
            <a:noFill/>
            <a:ln w="9525">
              <a:noFill/>
              <a:miter lim="800000"/>
              <a:headEnd/>
              <a:tailEnd/>
            </a:ln>
          </p:spPr>
          <p:txBody>
            <a:bodyPr>
              <a:spAutoFit/>
            </a:bodyPr>
            <a:lstStyle/>
            <a:p>
              <a:pPr>
                <a:spcBef>
                  <a:spcPct val="50000"/>
                </a:spcBef>
              </a:pPr>
              <a:r>
                <a:rPr lang="en-US" sz="2000" b="1"/>
                <a:t>Thermal = Sensible + Latent</a:t>
              </a:r>
            </a:p>
          </p:txBody>
        </p:sp>
      </p:grpSp>
      <p:pic>
        <p:nvPicPr>
          <p:cNvPr id="9222" name="Picture 13"/>
          <p:cNvPicPr>
            <a:picLocks noChangeAspect="1" noChangeArrowheads="1"/>
          </p:cNvPicPr>
          <p:nvPr/>
        </p:nvPicPr>
        <p:blipFill>
          <a:blip r:embed="rId2"/>
          <a:srcRect/>
          <a:stretch>
            <a:fillRect/>
          </a:stretch>
        </p:blipFill>
        <p:spPr bwMode="auto">
          <a:xfrm>
            <a:off x="180975" y="180975"/>
            <a:ext cx="2867025" cy="5610225"/>
          </a:xfrm>
          <a:prstGeom prst="rect">
            <a:avLst/>
          </a:prstGeom>
          <a:noFill/>
          <a:ln w="9525">
            <a:noFill/>
            <a:miter lim="800000"/>
            <a:headEnd/>
            <a:tailEnd/>
          </a:ln>
        </p:spPr>
      </p:pic>
      <p:pic>
        <p:nvPicPr>
          <p:cNvPr id="9223" name="Picture 14"/>
          <p:cNvPicPr>
            <a:picLocks noChangeAspect="1" noChangeArrowheads="1"/>
          </p:cNvPicPr>
          <p:nvPr/>
        </p:nvPicPr>
        <p:blipFill>
          <a:blip r:embed="rId3"/>
          <a:srcRect/>
          <a:stretch>
            <a:fillRect/>
          </a:stretch>
        </p:blipFill>
        <p:spPr bwMode="auto">
          <a:xfrm>
            <a:off x="3152775" y="1114425"/>
            <a:ext cx="2409825" cy="3914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p:spPr>
        <p:txBody>
          <a:bodyPr/>
          <a:lstStyle/>
          <a:p>
            <a:fld id="{F929E74F-AEED-4BB0-8F56-89A4A7273EAE}" type="slidenum">
              <a:rPr lang="en-US" smtClean="0"/>
              <a:pPr/>
              <a:t>9</a:t>
            </a:fld>
            <a:endParaRPr lang="en-US" smtClean="0"/>
          </a:p>
        </p:txBody>
      </p:sp>
      <p:sp>
        <p:nvSpPr>
          <p:cNvPr id="10243" name="Rectangle 11"/>
          <p:cNvSpPr>
            <a:spLocks noChangeArrowheads="1"/>
          </p:cNvSpPr>
          <p:nvPr/>
        </p:nvSpPr>
        <p:spPr bwMode="auto">
          <a:xfrm>
            <a:off x="228600" y="468313"/>
            <a:ext cx="4191000" cy="5094287"/>
          </a:xfrm>
          <a:prstGeom prst="rect">
            <a:avLst/>
          </a:prstGeom>
          <a:noFill/>
          <a:ln w="9525">
            <a:noFill/>
            <a:miter lim="800000"/>
            <a:headEnd/>
            <a:tailEnd/>
          </a:ln>
        </p:spPr>
        <p:txBody>
          <a:bodyPr>
            <a:spAutoFit/>
          </a:bodyPr>
          <a:lstStyle/>
          <a:p>
            <a:pPr marL="342900" indent="-342900">
              <a:spcBef>
                <a:spcPct val="20000"/>
              </a:spcBef>
              <a:spcAft>
                <a:spcPct val="20000"/>
              </a:spcAft>
              <a:buClr>
                <a:srgbClr val="FF3300"/>
              </a:buClr>
              <a:buFontTx/>
              <a:buChar char="•"/>
            </a:pPr>
            <a:r>
              <a:rPr lang="en-US"/>
              <a:t>The total energy of a system, can be </a:t>
            </a:r>
            <a:r>
              <a:rPr lang="en-US" i="1"/>
              <a:t>contained </a:t>
            </a:r>
            <a:r>
              <a:rPr lang="en-US"/>
              <a:t>or </a:t>
            </a:r>
            <a:r>
              <a:rPr lang="en-US" i="1"/>
              <a:t>stored </a:t>
            </a:r>
            <a:r>
              <a:rPr lang="en-US"/>
              <a:t>in a system, and thus can be viewed as the </a:t>
            </a:r>
            <a:r>
              <a:rPr lang="en-US" b="1" i="1">
                <a:solidFill>
                  <a:srgbClr val="CC00CC"/>
                </a:solidFill>
              </a:rPr>
              <a:t>static </a:t>
            </a:r>
            <a:r>
              <a:rPr lang="en-US" b="1">
                <a:solidFill>
                  <a:srgbClr val="CC00CC"/>
                </a:solidFill>
              </a:rPr>
              <a:t>forms of energy</a:t>
            </a:r>
            <a:r>
              <a:rPr lang="en-US"/>
              <a:t>. </a:t>
            </a:r>
          </a:p>
          <a:p>
            <a:pPr marL="342900" indent="-342900">
              <a:spcBef>
                <a:spcPct val="20000"/>
              </a:spcBef>
              <a:spcAft>
                <a:spcPct val="20000"/>
              </a:spcAft>
              <a:buClr>
                <a:srgbClr val="FF3300"/>
              </a:buClr>
              <a:buFontTx/>
              <a:buChar char="•"/>
            </a:pPr>
            <a:r>
              <a:rPr lang="en-US"/>
              <a:t>The forms of energy not stored in a system can be viewed as the </a:t>
            </a:r>
            <a:r>
              <a:rPr lang="en-US" b="1" i="1">
                <a:solidFill>
                  <a:srgbClr val="CC00CC"/>
                </a:solidFill>
              </a:rPr>
              <a:t>dynamic </a:t>
            </a:r>
            <a:r>
              <a:rPr lang="en-US" b="1">
                <a:solidFill>
                  <a:srgbClr val="CC00CC"/>
                </a:solidFill>
              </a:rPr>
              <a:t>forms of energy</a:t>
            </a:r>
            <a:r>
              <a:rPr lang="en-US"/>
              <a:t> or as </a:t>
            </a:r>
            <a:r>
              <a:rPr lang="en-US" b="1" i="1">
                <a:solidFill>
                  <a:srgbClr val="CC00CC"/>
                </a:solidFill>
              </a:rPr>
              <a:t>energy interactions</a:t>
            </a:r>
            <a:r>
              <a:rPr lang="en-US">
                <a:solidFill>
                  <a:srgbClr val="CC00CC"/>
                </a:solidFill>
              </a:rPr>
              <a:t>.</a:t>
            </a:r>
          </a:p>
          <a:p>
            <a:pPr marL="342900" indent="-342900">
              <a:spcBef>
                <a:spcPct val="20000"/>
              </a:spcBef>
              <a:spcAft>
                <a:spcPct val="20000"/>
              </a:spcAft>
              <a:buClr>
                <a:srgbClr val="FF3300"/>
              </a:buClr>
              <a:buFontTx/>
              <a:buChar char="•"/>
            </a:pPr>
            <a:r>
              <a:rPr lang="en-US"/>
              <a:t>The dynamic forms of energy are recognized at the system boundary as they cross it, and they represent the energy gained or lost by a system during a process. </a:t>
            </a:r>
          </a:p>
          <a:p>
            <a:pPr marL="342900" indent="-342900">
              <a:spcBef>
                <a:spcPct val="20000"/>
              </a:spcBef>
              <a:spcAft>
                <a:spcPct val="20000"/>
              </a:spcAft>
              <a:buClr>
                <a:srgbClr val="FF3300"/>
              </a:buClr>
              <a:buFontTx/>
              <a:buChar char="•"/>
            </a:pPr>
            <a:r>
              <a:rPr lang="en-US"/>
              <a:t>The only two forms of energy interactions associated with a closed system are </a:t>
            </a:r>
            <a:r>
              <a:rPr lang="en-US" b="1">
                <a:solidFill>
                  <a:srgbClr val="CC00CC"/>
                </a:solidFill>
              </a:rPr>
              <a:t>heat transfer</a:t>
            </a:r>
            <a:r>
              <a:rPr lang="en-US" b="1"/>
              <a:t> </a:t>
            </a:r>
            <a:r>
              <a:rPr lang="en-US"/>
              <a:t>and </a:t>
            </a:r>
            <a:r>
              <a:rPr lang="en-US" b="1">
                <a:solidFill>
                  <a:srgbClr val="CC00CC"/>
                </a:solidFill>
              </a:rPr>
              <a:t>work</a:t>
            </a:r>
            <a:r>
              <a:rPr lang="en-US"/>
              <a:t>. </a:t>
            </a:r>
          </a:p>
        </p:txBody>
      </p:sp>
      <p:sp>
        <p:nvSpPr>
          <p:cNvPr id="10244" name="Rectangle 12"/>
          <p:cNvSpPr>
            <a:spLocks noChangeArrowheads="1"/>
          </p:cNvSpPr>
          <p:nvPr/>
        </p:nvSpPr>
        <p:spPr bwMode="auto">
          <a:xfrm>
            <a:off x="228600" y="5637213"/>
            <a:ext cx="8229600" cy="915987"/>
          </a:xfrm>
          <a:prstGeom prst="rect">
            <a:avLst/>
          </a:prstGeom>
          <a:noFill/>
          <a:ln w="9525">
            <a:noFill/>
            <a:miter lim="800000"/>
            <a:headEnd/>
            <a:tailEnd/>
          </a:ln>
        </p:spPr>
        <p:txBody>
          <a:bodyPr>
            <a:spAutoFit/>
          </a:bodyPr>
          <a:lstStyle/>
          <a:p>
            <a:pPr marL="342900" indent="-342900">
              <a:spcBef>
                <a:spcPct val="20000"/>
              </a:spcBef>
              <a:spcAft>
                <a:spcPct val="20000"/>
              </a:spcAft>
              <a:buClr>
                <a:srgbClr val="FF3300"/>
              </a:buClr>
              <a:buFontTx/>
              <a:buChar char="•"/>
            </a:pPr>
            <a:r>
              <a:rPr lang="en-US" b="1">
                <a:solidFill>
                  <a:srgbClr val="CC00CC"/>
                </a:solidFill>
              </a:rPr>
              <a:t>The difference between heat transfer and work:</a:t>
            </a:r>
            <a:r>
              <a:rPr lang="en-US"/>
              <a:t> An energy interaction is heat transfer if its driving force is a temperature difference. Otherwise it is work.</a:t>
            </a:r>
          </a:p>
        </p:txBody>
      </p:sp>
      <p:pic>
        <p:nvPicPr>
          <p:cNvPr id="10245" name="Picture 7"/>
          <p:cNvPicPr>
            <a:picLocks noChangeAspect="1" noChangeArrowheads="1"/>
          </p:cNvPicPr>
          <p:nvPr/>
        </p:nvPicPr>
        <p:blipFill>
          <a:blip r:embed="rId2"/>
          <a:srcRect/>
          <a:stretch>
            <a:fillRect/>
          </a:stretch>
        </p:blipFill>
        <p:spPr bwMode="auto">
          <a:xfrm>
            <a:off x="4648200" y="285750"/>
            <a:ext cx="4143375" cy="5276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2922</Words>
  <Application>Microsoft Office PowerPoint</Application>
  <PresentationFormat>Ekran Gösterisi (4:3)</PresentationFormat>
  <Paragraphs>258</Paragraphs>
  <Slides>49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49</vt:i4>
      </vt:variant>
    </vt:vector>
  </HeadingPairs>
  <TitlesOfParts>
    <vt:vector size="54" baseType="lpstr">
      <vt:lpstr>Arial</vt:lpstr>
      <vt:lpstr>Times New Roman</vt:lpstr>
      <vt:lpstr>Wingdings</vt:lpstr>
      <vt:lpstr>Symbol</vt:lpstr>
      <vt:lpstr>Default Design</vt:lpstr>
      <vt:lpstr>CHAPTER 2  ENERGY, ENERGY TRANSFER, AND GENERAL ENERGY ANALYSIS</vt:lpstr>
      <vt:lpstr>Slayt 2</vt:lpstr>
      <vt:lpstr>INTRODUCTION</vt:lpstr>
      <vt:lpstr>FORMS OF ENERGY</vt:lpstr>
      <vt:lpstr>Slayt 5</vt:lpstr>
      <vt:lpstr>Slayt 6</vt:lpstr>
      <vt:lpstr>Slayt 7</vt:lpstr>
      <vt:lpstr>Some Physical Insight to Internal Energy</vt:lpstr>
      <vt:lpstr>Slayt 9</vt:lpstr>
      <vt:lpstr>More on Nuclear Energy</vt:lpstr>
      <vt:lpstr>Mechanical Energy</vt:lpstr>
      <vt:lpstr>Slayt 12</vt:lpstr>
      <vt:lpstr>Slayt 13</vt:lpstr>
      <vt:lpstr>ENERGY TRANSFER BY HEAT</vt:lpstr>
      <vt:lpstr>Slayt 15</vt:lpstr>
      <vt:lpstr>Historical Background on Heat</vt:lpstr>
      <vt:lpstr>ENERGY TRANSFER BY WORK</vt:lpstr>
      <vt:lpstr>Slayt 18</vt:lpstr>
      <vt:lpstr>Electrical Work</vt:lpstr>
      <vt:lpstr>MECHANICAL FORMS OF WORK</vt:lpstr>
      <vt:lpstr>Shaft Work</vt:lpstr>
      <vt:lpstr>Spring Work</vt:lpstr>
      <vt:lpstr>Work Done on Elastic Solid Bars</vt:lpstr>
      <vt:lpstr>Work Done to Raise or to Accelerate a Body</vt:lpstr>
      <vt:lpstr>THE FIRST LAW OF THERMODYNAMICS</vt:lpstr>
      <vt:lpstr>Slayt 26</vt:lpstr>
      <vt:lpstr>Slayt 27</vt:lpstr>
      <vt:lpstr>Energy Balance</vt:lpstr>
      <vt:lpstr>Energy Change of a System, Esystem</vt:lpstr>
      <vt:lpstr>Mechanisms of Energy Transfer, Ein and Eout</vt:lpstr>
      <vt:lpstr>Slayt 31</vt:lpstr>
      <vt:lpstr>ENERGY CONVERSION EFFICIENCIES</vt:lpstr>
      <vt:lpstr>Slayt 33</vt:lpstr>
      <vt:lpstr>Slayt 34</vt:lpstr>
      <vt:lpstr>Slayt 35</vt:lpstr>
      <vt:lpstr>Slayt 36</vt:lpstr>
      <vt:lpstr>Slayt 37</vt:lpstr>
      <vt:lpstr>Efficiencies of Mechanical and Electrical Devices</vt:lpstr>
      <vt:lpstr>Slayt 39</vt:lpstr>
      <vt:lpstr>ENERGY AND ENVIRONMENT</vt:lpstr>
      <vt:lpstr>Slayt 41</vt:lpstr>
      <vt:lpstr>Ozone and Smog</vt:lpstr>
      <vt:lpstr>Slayt 43</vt:lpstr>
      <vt:lpstr>Acid Rain</vt:lpstr>
      <vt:lpstr>Slayt 45</vt:lpstr>
      <vt:lpstr>The Greenhouse Effect: Global Warming and Climate Change</vt:lpstr>
      <vt:lpstr>Slayt 47</vt:lpstr>
      <vt:lpstr>Slayt 48</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377</cp:revision>
  <dcterms:created xsi:type="dcterms:W3CDTF">2007-03-22T19:44:56Z</dcterms:created>
  <dcterms:modified xsi:type="dcterms:W3CDTF">2014-01-28T18:32:48Z</dcterms:modified>
</cp:coreProperties>
</file>