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60" r:id="rId2"/>
    <p:sldId id="257" r:id="rId3"/>
    <p:sldId id="323" r:id="rId4"/>
    <p:sldId id="325" r:id="rId5"/>
    <p:sldId id="324" r:id="rId6"/>
    <p:sldId id="326" r:id="rId7"/>
    <p:sldId id="327" r:id="rId8"/>
    <p:sldId id="328" r:id="rId9"/>
    <p:sldId id="329" r:id="rId10"/>
    <p:sldId id="330" r:id="rId11"/>
    <p:sldId id="331" r:id="rId12"/>
    <p:sldId id="332" r:id="rId13"/>
    <p:sldId id="333" r:id="rId14"/>
    <p:sldId id="334" r:id="rId15"/>
    <p:sldId id="341" r:id="rId16"/>
    <p:sldId id="335" r:id="rId17"/>
    <p:sldId id="336" r:id="rId18"/>
    <p:sldId id="337" r:id="rId19"/>
    <p:sldId id="338" r:id="rId20"/>
    <p:sldId id="342" r:id="rId21"/>
    <p:sldId id="339" r:id="rId22"/>
    <p:sldId id="343" r:id="rId23"/>
    <p:sldId id="344" r:id="rId24"/>
    <p:sldId id="345" r:id="rId25"/>
    <p:sldId id="358" r:id="rId26"/>
    <p:sldId id="346" r:id="rId27"/>
    <p:sldId id="347" r:id="rId28"/>
    <p:sldId id="348" r:id="rId29"/>
    <p:sldId id="349" r:id="rId30"/>
    <p:sldId id="350" r:id="rId31"/>
    <p:sldId id="351" r:id="rId32"/>
    <p:sldId id="352" r:id="rId33"/>
    <p:sldId id="353" r:id="rId34"/>
    <p:sldId id="356" r:id="rId35"/>
    <p:sldId id="359" r:id="rId36"/>
    <p:sldId id="354" r:id="rId37"/>
    <p:sldId id="35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A50021"/>
    <a:srgbClr val="B2B2B2"/>
    <a:srgbClr val="006600"/>
    <a:srgbClr val="33CC33"/>
    <a:srgbClr val="008000"/>
    <a:srgbClr val="FFFF99"/>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42" autoAdjust="0"/>
    <p:restoredTop sz="94660"/>
  </p:normalViewPr>
  <p:slideViewPr>
    <p:cSldViewPr>
      <p:cViewPr varScale="1">
        <p:scale>
          <a:sx n="68" d="100"/>
          <a:sy n="68" d="100"/>
        </p:scale>
        <p:origin x="-15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20E7A1-6BB4-4E43-8A50-8E92DF722D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E1C37-A402-4A56-82B9-A72B76F07D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334998-793A-4617-ABA2-4CFEC945B2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170F21-CEA2-4254-92EF-85858071E1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0A003-0C32-4D96-8F23-C58B17E8A3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E6A5C-6B81-410B-BD4A-754A9DB9B0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3C6AE1-301A-4899-A160-4D4C4E0D54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8DD714-6573-41DA-B640-CA1F610718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377F85-EC8D-4A05-A42D-E5C8F0E6E8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32BCCE-79EE-4A5D-A0BB-7AE652254C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0737F-DD88-4D8D-A7E7-10979F7209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16925-5B7A-426A-91B1-E12C808DA5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BE507C-8E00-4137-862E-9D4F937DCB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wmf"/></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wmf"/></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wmf"/><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wmf"/></Relationships>
</file>

<file path=ppt/slides/_rels/slide3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wmf"/><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wmf"/><Relationship Id="rId1" Type="http://schemas.openxmlformats.org/officeDocument/2006/relationships/slideLayout" Target="../slideLayouts/slideLayout2.xml"/><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a:t>
            </a:r>
            <a:r>
              <a:rPr lang="tr-TR" sz="2800" smtClean="0">
                <a:solidFill>
                  <a:srgbClr val="C00000"/>
                </a:solidFill>
              </a:rPr>
              <a:t>3</a:t>
            </a:r>
            <a:r>
              <a:rPr lang="en-US" b="0" smtClean="0"/>
              <a:t/>
            </a:r>
            <a:br>
              <a:rPr lang="en-US" b="0" smtClean="0"/>
            </a:br>
            <a:r>
              <a:rPr lang="en-US" smtClean="0">
                <a:solidFill>
                  <a:srgbClr val="3333FF"/>
                </a:solidFill>
              </a:rPr>
              <a:t>PROPERTIES OF PURE SUBSTANCES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p:cNvSpPr>
          <p:nvPr>
            <p:ph type="sldNum" sz="quarter" idx="12"/>
          </p:nvPr>
        </p:nvSpPr>
        <p:spPr>
          <a:noFill/>
        </p:spPr>
        <p:txBody>
          <a:bodyPr/>
          <a:lstStyle/>
          <a:p>
            <a:fld id="{417274FD-D126-4BEF-875B-7A6332D39ADA}" type="slidenum">
              <a:rPr lang="en-US" smtClean="0"/>
              <a:pPr/>
              <a:t>10</a:t>
            </a:fld>
            <a:endParaRPr lang="en-US" smtClean="0"/>
          </a:p>
        </p:txBody>
      </p:sp>
      <p:sp>
        <p:nvSpPr>
          <p:cNvPr id="11267" name="Rectangle 2"/>
          <p:cNvSpPr>
            <a:spLocks noGrp="1" noChangeArrowheads="1"/>
          </p:cNvSpPr>
          <p:nvPr>
            <p:ph type="title"/>
          </p:nvPr>
        </p:nvSpPr>
        <p:spPr>
          <a:xfrm>
            <a:off x="228600" y="152400"/>
            <a:ext cx="4800600" cy="990600"/>
          </a:xfrm>
        </p:spPr>
        <p:txBody>
          <a:bodyPr/>
          <a:lstStyle/>
          <a:p>
            <a:pPr eaLnBrk="1" hangingPunct="1"/>
            <a:r>
              <a:rPr lang="en-US" sz="2800" smtClean="0"/>
              <a:t>Some Consequences of </a:t>
            </a:r>
            <a:r>
              <a:rPr lang="en-US" sz="2800" i="1" smtClean="0"/>
              <a:t>T</a:t>
            </a:r>
            <a:r>
              <a:rPr lang="en-US" sz="2800" baseline="-25000" smtClean="0"/>
              <a:t>sat </a:t>
            </a:r>
            <a:r>
              <a:rPr lang="en-US" sz="2800" smtClean="0"/>
              <a:t>and </a:t>
            </a:r>
            <a:r>
              <a:rPr lang="en-US" sz="2800" i="1" smtClean="0"/>
              <a:t>P</a:t>
            </a:r>
            <a:r>
              <a:rPr lang="en-US" sz="2800" baseline="-25000" smtClean="0"/>
              <a:t>sat</a:t>
            </a:r>
            <a:r>
              <a:rPr lang="en-US" sz="2800" smtClean="0"/>
              <a:t> Dependence</a:t>
            </a:r>
            <a:endParaRPr lang="en-US" sz="2800" b="0" smtClean="0"/>
          </a:p>
        </p:txBody>
      </p:sp>
      <p:sp>
        <p:nvSpPr>
          <p:cNvPr id="11268" name="Rectangle 8"/>
          <p:cNvSpPr>
            <a:spLocks noChangeArrowheads="1"/>
          </p:cNvSpPr>
          <p:nvPr/>
        </p:nvSpPr>
        <p:spPr bwMode="auto">
          <a:xfrm>
            <a:off x="3581400" y="1338263"/>
            <a:ext cx="1981200" cy="2014537"/>
          </a:xfrm>
          <a:prstGeom prst="rect">
            <a:avLst/>
          </a:prstGeom>
          <a:noFill/>
          <a:ln w="9525">
            <a:noFill/>
            <a:miter lim="800000"/>
            <a:headEnd/>
            <a:tailEnd/>
          </a:ln>
        </p:spPr>
        <p:txBody>
          <a:bodyPr>
            <a:spAutoFit/>
          </a:bodyPr>
          <a:lstStyle/>
          <a:p>
            <a:pPr algn="r"/>
            <a:r>
              <a:rPr lang="en-US">
                <a:solidFill>
                  <a:srgbClr val="3333FF"/>
                </a:solidFill>
              </a:rPr>
              <a:t>The variation of the temperature of fruits and vegetables with pressure during vacuum cooling from 25°C to 0°C.</a:t>
            </a:r>
          </a:p>
        </p:txBody>
      </p:sp>
      <p:sp>
        <p:nvSpPr>
          <p:cNvPr id="11269" name="Rectangle 9"/>
          <p:cNvSpPr>
            <a:spLocks noChangeArrowheads="1"/>
          </p:cNvSpPr>
          <p:nvPr/>
        </p:nvSpPr>
        <p:spPr bwMode="auto">
          <a:xfrm>
            <a:off x="2895600" y="5791200"/>
            <a:ext cx="2667000" cy="915988"/>
          </a:xfrm>
          <a:prstGeom prst="rect">
            <a:avLst/>
          </a:prstGeom>
          <a:noFill/>
          <a:ln w="9525">
            <a:noFill/>
            <a:miter lim="800000"/>
            <a:headEnd/>
            <a:tailEnd/>
          </a:ln>
        </p:spPr>
        <p:txBody>
          <a:bodyPr>
            <a:spAutoFit/>
          </a:bodyPr>
          <a:lstStyle/>
          <a:p>
            <a:pPr algn="r"/>
            <a:r>
              <a:rPr lang="en-US">
                <a:solidFill>
                  <a:srgbClr val="3333FF"/>
                </a:solidFill>
              </a:rPr>
              <a:t>In 1775, ice was made by evacuating the air space in a water tank.</a:t>
            </a:r>
          </a:p>
        </p:txBody>
      </p:sp>
      <p:pic>
        <p:nvPicPr>
          <p:cNvPr id="11270" name="Picture 9"/>
          <p:cNvPicPr>
            <a:picLocks noChangeAspect="1" noChangeArrowheads="1"/>
          </p:cNvPicPr>
          <p:nvPr/>
        </p:nvPicPr>
        <p:blipFill>
          <a:blip r:embed="rId2"/>
          <a:srcRect/>
          <a:stretch>
            <a:fillRect/>
          </a:stretch>
        </p:blipFill>
        <p:spPr bwMode="auto">
          <a:xfrm>
            <a:off x="76200" y="1323975"/>
            <a:ext cx="3514725" cy="4391025"/>
          </a:xfrm>
          <a:prstGeom prst="rect">
            <a:avLst/>
          </a:prstGeom>
          <a:noFill/>
          <a:ln w="9525">
            <a:noFill/>
            <a:miter lim="800000"/>
            <a:headEnd/>
            <a:tailEnd/>
          </a:ln>
        </p:spPr>
      </p:pic>
      <p:pic>
        <p:nvPicPr>
          <p:cNvPr id="11271" name="Picture 10"/>
          <p:cNvPicPr>
            <a:picLocks noChangeAspect="1" noChangeArrowheads="1"/>
          </p:cNvPicPr>
          <p:nvPr/>
        </p:nvPicPr>
        <p:blipFill>
          <a:blip r:embed="rId3"/>
          <a:srcRect/>
          <a:stretch>
            <a:fillRect/>
          </a:stretch>
        </p:blipFill>
        <p:spPr bwMode="auto">
          <a:xfrm>
            <a:off x="5562600" y="152400"/>
            <a:ext cx="3467100" cy="3162300"/>
          </a:xfrm>
          <a:prstGeom prst="rect">
            <a:avLst/>
          </a:prstGeom>
          <a:noFill/>
          <a:ln w="9525">
            <a:noFill/>
            <a:miter lim="800000"/>
            <a:headEnd/>
            <a:tailEnd/>
          </a:ln>
        </p:spPr>
      </p:pic>
      <p:pic>
        <p:nvPicPr>
          <p:cNvPr id="11272" name="Picture 11"/>
          <p:cNvPicPr>
            <a:picLocks noChangeAspect="1" noChangeArrowheads="1"/>
          </p:cNvPicPr>
          <p:nvPr/>
        </p:nvPicPr>
        <p:blipFill>
          <a:blip r:embed="rId4"/>
          <a:srcRect/>
          <a:stretch>
            <a:fillRect/>
          </a:stretch>
        </p:blipFill>
        <p:spPr bwMode="auto">
          <a:xfrm>
            <a:off x="5534025" y="3629025"/>
            <a:ext cx="3457575" cy="3152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p:spPr>
        <p:txBody>
          <a:bodyPr/>
          <a:lstStyle/>
          <a:p>
            <a:fld id="{A96E878A-50C1-482A-AC64-783453BB0C26}" type="slidenum">
              <a:rPr lang="en-US" smtClean="0"/>
              <a:pPr/>
              <a:t>11</a:t>
            </a:fld>
            <a:endParaRPr lang="en-US" smtClean="0"/>
          </a:p>
        </p:txBody>
      </p:sp>
      <p:sp>
        <p:nvSpPr>
          <p:cNvPr id="12291" name="Rectangle 2"/>
          <p:cNvSpPr>
            <a:spLocks noGrp="1" noChangeArrowheads="1"/>
          </p:cNvSpPr>
          <p:nvPr>
            <p:ph type="title"/>
          </p:nvPr>
        </p:nvSpPr>
        <p:spPr>
          <a:xfrm>
            <a:off x="533400" y="152400"/>
            <a:ext cx="5486400" cy="838200"/>
          </a:xfrm>
          <a:solidFill>
            <a:srgbClr val="92D050"/>
          </a:solidFill>
        </p:spPr>
        <p:txBody>
          <a:bodyPr/>
          <a:lstStyle/>
          <a:p>
            <a:pPr eaLnBrk="1" hangingPunct="1"/>
            <a:r>
              <a:rPr lang="en-US" sz="2800" smtClean="0">
                <a:solidFill>
                  <a:srgbClr val="C00000"/>
                </a:solidFill>
              </a:rPr>
              <a:t>PROPERTY DIAGRAMS FOR PHASE-CHANGE PROCESSES</a:t>
            </a:r>
            <a:endParaRPr lang="en-US" sz="2800" b="0" smtClean="0">
              <a:solidFill>
                <a:srgbClr val="C00000"/>
              </a:solidFill>
            </a:endParaRPr>
          </a:p>
        </p:txBody>
      </p:sp>
      <p:sp>
        <p:nvSpPr>
          <p:cNvPr id="12292" name="Rectangle 3"/>
          <p:cNvSpPr>
            <a:spLocks noGrp="1" noChangeArrowheads="1"/>
          </p:cNvSpPr>
          <p:nvPr>
            <p:ph type="body" idx="1"/>
          </p:nvPr>
        </p:nvSpPr>
        <p:spPr>
          <a:xfrm>
            <a:off x="76200" y="1066800"/>
            <a:ext cx="8686800" cy="990600"/>
          </a:xfrm>
        </p:spPr>
        <p:txBody>
          <a:bodyPr/>
          <a:lstStyle/>
          <a:p>
            <a:pPr eaLnBrk="1" hangingPunct="1">
              <a:lnSpc>
                <a:spcPct val="90000"/>
              </a:lnSpc>
              <a:buFontTx/>
              <a:buNone/>
            </a:pPr>
            <a:r>
              <a:rPr lang="tr-TR" sz="1800" smtClean="0"/>
              <a:t>	</a:t>
            </a:r>
            <a:r>
              <a:rPr lang="en-US" sz="1800" smtClean="0"/>
              <a:t>The variations of properties during phase-change processes are best studied and understood with the help of property diagrams such as the </a:t>
            </a:r>
            <a:r>
              <a:rPr lang="en-US" sz="1800" i="1" smtClean="0"/>
              <a:t>T</a:t>
            </a:r>
            <a:r>
              <a:rPr lang="en-US" sz="1800" smtClean="0"/>
              <a:t>-</a:t>
            </a:r>
            <a:r>
              <a:rPr lang="en-US" sz="1800" i="1" smtClean="0"/>
              <a:t>v</a:t>
            </a:r>
            <a:r>
              <a:rPr lang="en-US" sz="1800" smtClean="0"/>
              <a:t>, </a:t>
            </a:r>
            <a:r>
              <a:rPr lang="en-US" sz="1800" i="1" smtClean="0"/>
              <a:t>P</a:t>
            </a:r>
            <a:r>
              <a:rPr lang="en-US" sz="1800" smtClean="0"/>
              <a:t>-</a:t>
            </a:r>
            <a:r>
              <a:rPr lang="en-US" sz="1800" i="1" smtClean="0"/>
              <a:t>v</a:t>
            </a:r>
            <a:r>
              <a:rPr lang="en-US" sz="1800" smtClean="0"/>
              <a:t>, and </a:t>
            </a:r>
            <a:r>
              <a:rPr lang="en-US" sz="1800" i="1" smtClean="0"/>
              <a:t>P</a:t>
            </a:r>
            <a:r>
              <a:rPr lang="en-US" sz="1800" smtClean="0"/>
              <a:t>-</a:t>
            </a:r>
            <a:r>
              <a:rPr lang="en-US" sz="1800" i="1" smtClean="0"/>
              <a:t>T </a:t>
            </a:r>
            <a:r>
              <a:rPr lang="en-US" sz="1800" smtClean="0"/>
              <a:t>diagrams for pure substances.</a:t>
            </a:r>
          </a:p>
        </p:txBody>
      </p:sp>
      <p:sp>
        <p:nvSpPr>
          <p:cNvPr id="12293" name="Rectangle 5"/>
          <p:cNvSpPr>
            <a:spLocks noChangeArrowheads="1"/>
          </p:cNvSpPr>
          <p:nvPr/>
        </p:nvSpPr>
        <p:spPr bwMode="auto">
          <a:xfrm>
            <a:off x="6019800" y="4419600"/>
            <a:ext cx="2286000" cy="2289175"/>
          </a:xfrm>
          <a:prstGeom prst="rect">
            <a:avLst/>
          </a:prstGeom>
          <a:noFill/>
          <a:ln w="9525">
            <a:noFill/>
            <a:miter lim="800000"/>
            <a:headEnd/>
            <a:tailEnd/>
          </a:ln>
        </p:spPr>
        <p:txBody>
          <a:bodyPr>
            <a:spAutoFit/>
          </a:bodyPr>
          <a:lstStyle/>
          <a:p>
            <a:r>
              <a:rPr lang="en-US" i="1">
                <a:solidFill>
                  <a:srgbClr val="3333FF"/>
                </a:solidFill>
              </a:rPr>
              <a:t>T</a:t>
            </a:r>
            <a:r>
              <a:rPr lang="en-US">
                <a:solidFill>
                  <a:srgbClr val="3333FF"/>
                </a:solidFill>
              </a:rPr>
              <a:t>-</a:t>
            </a:r>
            <a:r>
              <a:rPr lang="en-US" i="1">
                <a:solidFill>
                  <a:srgbClr val="3333FF"/>
                </a:solidFill>
              </a:rPr>
              <a:t>v </a:t>
            </a:r>
            <a:r>
              <a:rPr lang="en-US">
                <a:solidFill>
                  <a:srgbClr val="3333FF"/>
                </a:solidFill>
              </a:rPr>
              <a:t>diagram of constant-pressure phase-change processes of a pure substance at various pressures (numerical values are for water).</a:t>
            </a:r>
          </a:p>
        </p:txBody>
      </p:sp>
      <p:pic>
        <p:nvPicPr>
          <p:cNvPr id="12294" name="Picture 7"/>
          <p:cNvPicPr>
            <a:picLocks noChangeAspect="1" noChangeArrowheads="1"/>
          </p:cNvPicPr>
          <p:nvPr/>
        </p:nvPicPr>
        <p:blipFill>
          <a:blip r:embed="rId2"/>
          <a:srcRect/>
          <a:stretch>
            <a:fillRect/>
          </a:stretch>
        </p:blipFill>
        <p:spPr bwMode="auto">
          <a:xfrm>
            <a:off x="533400" y="1965325"/>
            <a:ext cx="5486400" cy="4816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a:noFill/>
        </p:spPr>
        <p:txBody>
          <a:bodyPr/>
          <a:lstStyle/>
          <a:p>
            <a:fld id="{E3E0326D-A29B-40EF-83C1-782B90D97F74}" type="slidenum">
              <a:rPr lang="en-US" smtClean="0"/>
              <a:pPr/>
              <a:t>12</a:t>
            </a:fld>
            <a:endParaRPr lang="en-US" smtClean="0"/>
          </a:p>
        </p:txBody>
      </p:sp>
      <p:sp>
        <p:nvSpPr>
          <p:cNvPr id="13315" name="Rectangle 3"/>
          <p:cNvSpPr>
            <a:spLocks noGrp="1" noChangeArrowheads="1"/>
          </p:cNvSpPr>
          <p:nvPr>
            <p:ph type="body" idx="1"/>
          </p:nvPr>
        </p:nvSpPr>
        <p:spPr>
          <a:xfrm>
            <a:off x="152400" y="228600"/>
            <a:ext cx="3581400" cy="2438400"/>
          </a:xfrm>
        </p:spPr>
        <p:txBody>
          <a:bodyPr/>
          <a:lstStyle/>
          <a:p>
            <a:pPr eaLnBrk="1" hangingPunct="1"/>
            <a:r>
              <a:rPr lang="en-US" smtClean="0">
                <a:solidFill>
                  <a:srgbClr val="CC00CC"/>
                </a:solidFill>
              </a:rPr>
              <a:t>saturated liquid line</a:t>
            </a:r>
          </a:p>
          <a:p>
            <a:pPr eaLnBrk="1" hangingPunct="1"/>
            <a:r>
              <a:rPr lang="en-US" smtClean="0">
                <a:solidFill>
                  <a:srgbClr val="CC00CC"/>
                </a:solidFill>
              </a:rPr>
              <a:t>saturated vapor line</a:t>
            </a:r>
          </a:p>
          <a:p>
            <a:pPr eaLnBrk="1" hangingPunct="1"/>
            <a:r>
              <a:rPr lang="en-US" smtClean="0">
                <a:solidFill>
                  <a:srgbClr val="CC00CC"/>
                </a:solidFill>
              </a:rPr>
              <a:t>compressed liquid region</a:t>
            </a:r>
          </a:p>
          <a:p>
            <a:pPr eaLnBrk="1" hangingPunct="1"/>
            <a:r>
              <a:rPr lang="en-US" smtClean="0">
                <a:solidFill>
                  <a:srgbClr val="CC00CC"/>
                </a:solidFill>
              </a:rPr>
              <a:t>superheated vapor region</a:t>
            </a:r>
          </a:p>
          <a:p>
            <a:pPr eaLnBrk="1" hangingPunct="1"/>
            <a:r>
              <a:rPr lang="en-US" smtClean="0">
                <a:solidFill>
                  <a:srgbClr val="CC00CC"/>
                </a:solidFill>
              </a:rPr>
              <a:t>saturated liquid–vapor mixture region (wet region)</a:t>
            </a:r>
          </a:p>
        </p:txBody>
      </p:sp>
      <p:sp>
        <p:nvSpPr>
          <p:cNvPr id="13316" name="Rectangle 5"/>
          <p:cNvSpPr>
            <a:spLocks noChangeArrowheads="1"/>
          </p:cNvSpPr>
          <p:nvPr/>
        </p:nvSpPr>
        <p:spPr bwMode="auto">
          <a:xfrm>
            <a:off x="3200400" y="5581650"/>
            <a:ext cx="2819400" cy="1200150"/>
          </a:xfrm>
          <a:prstGeom prst="rect">
            <a:avLst/>
          </a:prstGeom>
          <a:noFill/>
          <a:ln w="9525">
            <a:noFill/>
            <a:miter lim="800000"/>
            <a:headEnd/>
            <a:tailEnd/>
          </a:ln>
        </p:spPr>
        <p:txBody>
          <a:bodyPr>
            <a:spAutoFit/>
          </a:bodyPr>
          <a:lstStyle/>
          <a:p>
            <a:r>
              <a:rPr lang="en-US">
                <a:solidFill>
                  <a:srgbClr val="3333FF"/>
                </a:solidFill>
              </a:rPr>
              <a:t>At supercritical pressures (</a:t>
            </a:r>
            <a:r>
              <a:rPr lang="en-US" i="1">
                <a:solidFill>
                  <a:srgbClr val="3333FF"/>
                </a:solidFill>
              </a:rPr>
              <a:t>P &gt;</a:t>
            </a:r>
            <a:r>
              <a:rPr lang="en-US">
                <a:solidFill>
                  <a:srgbClr val="3333FF"/>
                </a:solidFill>
              </a:rPr>
              <a:t> </a:t>
            </a:r>
            <a:r>
              <a:rPr lang="en-US" i="1">
                <a:solidFill>
                  <a:srgbClr val="3333FF"/>
                </a:solidFill>
              </a:rPr>
              <a:t>P</a:t>
            </a:r>
            <a:r>
              <a:rPr lang="en-US" baseline="-25000">
                <a:solidFill>
                  <a:srgbClr val="3333FF"/>
                </a:solidFill>
              </a:rPr>
              <a:t>cr</a:t>
            </a:r>
            <a:r>
              <a:rPr lang="en-US">
                <a:solidFill>
                  <a:srgbClr val="3333FF"/>
                </a:solidFill>
              </a:rPr>
              <a:t>), there is no distinct phase-change (boiling) process.</a:t>
            </a:r>
          </a:p>
        </p:txBody>
      </p:sp>
      <p:sp>
        <p:nvSpPr>
          <p:cNvPr id="13317" name="Rectangle 8"/>
          <p:cNvSpPr>
            <a:spLocks noChangeArrowheads="1"/>
          </p:cNvSpPr>
          <p:nvPr/>
        </p:nvSpPr>
        <p:spPr bwMode="auto">
          <a:xfrm>
            <a:off x="6096000" y="5572125"/>
            <a:ext cx="2819400" cy="1209675"/>
          </a:xfrm>
          <a:prstGeom prst="rect">
            <a:avLst/>
          </a:prstGeom>
          <a:solidFill>
            <a:srgbClr val="FFCC99"/>
          </a:solidFill>
          <a:ln w="19050">
            <a:solidFill>
              <a:schemeClr val="bg2"/>
            </a:solidFill>
            <a:miter lim="800000"/>
            <a:headEnd/>
            <a:tailEnd/>
          </a:ln>
        </p:spPr>
        <p:txBody>
          <a:bodyPr>
            <a:spAutoFit/>
          </a:bodyPr>
          <a:lstStyle/>
          <a:p>
            <a:r>
              <a:rPr lang="en-US" b="1">
                <a:solidFill>
                  <a:srgbClr val="CC00CC"/>
                </a:solidFill>
              </a:rPr>
              <a:t>Critical point</a:t>
            </a:r>
            <a:r>
              <a:rPr lang="en-US"/>
              <a:t>: The point at which the saturated liquid and saturated vapor states are identical.</a:t>
            </a:r>
          </a:p>
        </p:txBody>
      </p:sp>
      <p:pic>
        <p:nvPicPr>
          <p:cNvPr id="13318" name="Picture 9"/>
          <p:cNvPicPr>
            <a:picLocks noChangeAspect="1" noChangeArrowheads="1"/>
          </p:cNvPicPr>
          <p:nvPr/>
        </p:nvPicPr>
        <p:blipFill>
          <a:blip r:embed="rId2"/>
          <a:srcRect/>
          <a:stretch>
            <a:fillRect/>
          </a:stretch>
        </p:blipFill>
        <p:spPr bwMode="auto">
          <a:xfrm>
            <a:off x="76200" y="2781300"/>
            <a:ext cx="3133725" cy="3924300"/>
          </a:xfrm>
          <a:prstGeom prst="rect">
            <a:avLst/>
          </a:prstGeom>
          <a:noFill/>
          <a:ln w="9525">
            <a:noFill/>
            <a:miter lim="800000"/>
            <a:headEnd/>
            <a:tailEnd/>
          </a:ln>
        </p:spPr>
      </p:pic>
      <p:pic>
        <p:nvPicPr>
          <p:cNvPr id="13319" name="Picture 10"/>
          <p:cNvPicPr>
            <a:picLocks noChangeAspect="1" noChangeArrowheads="1"/>
          </p:cNvPicPr>
          <p:nvPr/>
        </p:nvPicPr>
        <p:blipFill>
          <a:blip r:embed="rId3"/>
          <a:srcRect/>
          <a:stretch>
            <a:fillRect/>
          </a:stretch>
        </p:blipFill>
        <p:spPr bwMode="auto">
          <a:xfrm>
            <a:off x="3714750" y="76200"/>
            <a:ext cx="5276850" cy="5324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p:cNvSpPr>
          <p:nvPr>
            <p:ph type="sldNum" sz="quarter" idx="12"/>
          </p:nvPr>
        </p:nvSpPr>
        <p:spPr>
          <a:noFill/>
        </p:spPr>
        <p:txBody>
          <a:bodyPr/>
          <a:lstStyle/>
          <a:p>
            <a:fld id="{8F432157-4A3F-4DA7-8C3F-DFCD913C79B2}" type="slidenum">
              <a:rPr lang="en-US" smtClean="0"/>
              <a:pPr/>
              <a:t>13</a:t>
            </a:fld>
            <a:endParaRPr lang="en-US" smtClean="0"/>
          </a:p>
        </p:txBody>
      </p:sp>
      <p:pic>
        <p:nvPicPr>
          <p:cNvPr id="14339" name="Picture 5"/>
          <p:cNvPicPr>
            <a:picLocks noChangeAspect="1" noChangeArrowheads="1"/>
          </p:cNvPicPr>
          <p:nvPr/>
        </p:nvPicPr>
        <p:blipFill>
          <a:blip r:embed="rId2"/>
          <a:srcRect/>
          <a:stretch>
            <a:fillRect/>
          </a:stretch>
        </p:blipFill>
        <p:spPr bwMode="auto">
          <a:xfrm>
            <a:off x="180975" y="457200"/>
            <a:ext cx="5305425" cy="4619625"/>
          </a:xfrm>
          <a:prstGeom prst="rect">
            <a:avLst/>
          </a:prstGeom>
          <a:noFill/>
          <a:ln w="9525">
            <a:noFill/>
            <a:miter lim="800000"/>
            <a:headEnd/>
            <a:tailEnd/>
          </a:ln>
        </p:spPr>
      </p:pic>
      <p:pic>
        <p:nvPicPr>
          <p:cNvPr id="14340" name="Picture 6"/>
          <p:cNvPicPr>
            <a:picLocks noChangeAspect="1" noChangeArrowheads="1"/>
          </p:cNvPicPr>
          <p:nvPr/>
        </p:nvPicPr>
        <p:blipFill>
          <a:blip r:embed="rId3"/>
          <a:srcRect/>
          <a:stretch>
            <a:fillRect/>
          </a:stretch>
        </p:blipFill>
        <p:spPr bwMode="auto">
          <a:xfrm>
            <a:off x="5705475" y="457200"/>
            <a:ext cx="3133725" cy="4191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p:spPr>
        <p:txBody>
          <a:bodyPr/>
          <a:lstStyle/>
          <a:p>
            <a:fld id="{01E704B2-D6DA-4706-B41F-8208D5400AFB}" type="slidenum">
              <a:rPr lang="en-US" smtClean="0"/>
              <a:pPr/>
              <a:t>14</a:t>
            </a:fld>
            <a:endParaRPr lang="en-US" smtClean="0"/>
          </a:p>
        </p:txBody>
      </p:sp>
      <p:sp>
        <p:nvSpPr>
          <p:cNvPr id="15363" name="Rectangle 2"/>
          <p:cNvSpPr>
            <a:spLocks noGrp="1" noChangeArrowheads="1"/>
          </p:cNvSpPr>
          <p:nvPr>
            <p:ph type="title"/>
          </p:nvPr>
        </p:nvSpPr>
        <p:spPr>
          <a:xfrm>
            <a:off x="228600" y="152400"/>
            <a:ext cx="3733800" cy="1447800"/>
          </a:xfrm>
        </p:spPr>
        <p:txBody>
          <a:bodyPr/>
          <a:lstStyle/>
          <a:p>
            <a:pPr eaLnBrk="1" hangingPunct="1"/>
            <a:r>
              <a:rPr lang="en-US" sz="2800" smtClean="0"/>
              <a:t>Extending the Diagrams to Include</a:t>
            </a:r>
            <a:br>
              <a:rPr lang="en-US" sz="2800" smtClean="0"/>
            </a:br>
            <a:r>
              <a:rPr lang="en-US" sz="2800" smtClean="0"/>
              <a:t>the Solid Phase</a:t>
            </a:r>
            <a:endParaRPr lang="en-US" sz="2800" b="0" smtClean="0"/>
          </a:p>
        </p:txBody>
      </p:sp>
      <p:sp>
        <p:nvSpPr>
          <p:cNvPr id="15364" name="Rectangle 9"/>
          <p:cNvSpPr>
            <a:spLocks noChangeArrowheads="1"/>
          </p:cNvSpPr>
          <p:nvPr/>
        </p:nvSpPr>
        <p:spPr bwMode="auto">
          <a:xfrm>
            <a:off x="4343400" y="1857375"/>
            <a:ext cx="2743200" cy="1190625"/>
          </a:xfrm>
          <a:prstGeom prst="rect">
            <a:avLst/>
          </a:prstGeom>
          <a:noFill/>
          <a:ln w="9525">
            <a:noFill/>
            <a:miter lim="800000"/>
            <a:headEnd/>
            <a:tailEnd/>
          </a:ln>
        </p:spPr>
        <p:txBody>
          <a:bodyPr>
            <a:spAutoFit/>
          </a:bodyPr>
          <a:lstStyle/>
          <a:p>
            <a:pPr algn="r"/>
            <a:r>
              <a:rPr lang="en-US">
                <a:solidFill>
                  <a:srgbClr val="3333FF"/>
                </a:solidFill>
              </a:rPr>
              <a:t>At triple-point pressure and temperature, a substance exists in three phases in equilibrium.</a:t>
            </a:r>
          </a:p>
        </p:txBody>
      </p:sp>
      <p:sp>
        <p:nvSpPr>
          <p:cNvPr id="15365" name="Rectangle 10"/>
          <p:cNvSpPr>
            <a:spLocks noChangeArrowheads="1"/>
          </p:cNvSpPr>
          <p:nvPr/>
        </p:nvSpPr>
        <p:spPr bwMode="auto">
          <a:xfrm>
            <a:off x="4572000" y="381000"/>
            <a:ext cx="1905000" cy="935038"/>
          </a:xfrm>
          <a:prstGeom prst="rect">
            <a:avLst/>
          </a:prstGeom>
          <a:solidFill>
            <a:srgbClr val="FFCC99"/>
          </a:solidFill>
          <a:ln w="19050">
            <a:solidFill>
              <a:schemeClr val="bg2"/>
            </a:solidFill>
            <a:miter lim="800000"/>
            <a:headEnd/>
            <a:tailEnd/>
          </a:ln>
        </p:spPr>
        <p:txBody>
          <a:bodyPr>
            <a:spAutoFit/>
          </a:bodyPr>
          <a:lstStyle/>
          <a:p>
            <a:pPr algn="ctr"/>
            <a:r>
              <a:rPr lang="en-US"/>
              <a:t>For water, </a:t>
            </a:r>
          </a:p>
          <a:p>
            <a:pPr algn="ctr"/>
            <a:r>
              <a:rPr lang="en-US" i="1"/>
              <a:t>T</a:t>
            </a:r>
            <a:r>
              <a:rPr lang="en-US" baseline="-25000"/>
              <a:t>tp</a:t>
            </a:r>
            <a:r>
              <a:rPr lang="en-US"/>
              <a:t> = 0.01°C </a:t>
            </a:r>
          </a:p>
          <a:p>
            <a:pPr algn="ctr"/>
            <a:r>
              <a:rPr lang="en-US" i="1"/>
              <a:t>P</a:t>
            </a:r>
            <a:r>
              <a:rPr lang="en-US" baseline="-25000"/>
              <a:t>tp</a:t>
            </a:r>
            <a:r>
              <a:rPr lang="en-US"/>
              <a:t> = 0.6117 kPa</a:t>
            </a:r>
          </a:p>
        </p:txBody>
      </p:sp>
      <p:pic>
        <p:nvPicPr>
          <p:cNvPr id="15366" name="Picture 9"/>
          <p:cNvPicPr>
            <a:picLocks noChangeAspect="1" noChangeArrowheads="1"/>
          </p:cNvPicPr>
          <p:nvPr/>
        </p:nvPicPr>
        <p:blipFill>
          <a:blip r:embed="rId2"/>
          <a:srcRect/>
          <a:stretch>
            <a:fillRect/>
          </a:stretch>
        </p:blipFill>
        <p:spPr bwMode="auto">
          <a:xfrm>
            <a:off x="152400" y="1600200"/>
            <a:ext cx="4132263" cy="3581400"/>
          </a:xfrm>
          <a:prstGeom prst="rect">
            <a:avLst/>
          </a:prstGeom>
          <a:noFill/>
          <a:ln w="9525">
            <a:noFill/>
            <a:miter lim="800000"/>
            <a:headEnd/>
            <a:tailEnd/>
          </a:ln>
        </p:spPr>
      </p:pic>
      <p:pic>
        <p:nvPicPr>
          <p:cNvPr id="15367" name="Picture 10"/>
          <p:cNvPicPr>
            <a:picLocks noChangeAspect="1" noChangeArrowheads="1"/>
          </p:cNvPicPr>
          <p:nvPr/>
        </p:nvPicPr>
        <p:blipFill>
          <a:blip r:embed="rId3"/>
          <a:srcRect/>
          <a:stretch>
            <a:fillRect/>
          </a:stretch>
        </p:blipFill>
        <p:spPr bwMode="auto">
          <a:xfrm>
            <a:off x="4581525" y="3286125"/>
            <a:ext cx="4410075" cy="3419475"/>
          </a:xfrm>
          <a:prstGeom prst="rect">
            <a:avLst/>
          </a:prstGeom>
          <a:noFill/>
          <a:ln w="9525">
            <a:noFill/>
            <a:miter lim="800000"/>
            <a:headEnd/>
            <a:tailEnd/>
          </a:ln>
        </p:spPr>
      </p:pic>
      <p:pic>
        <p:nvPicPr>
          <p:cNvPr id="15368" name="Picture 12"/>
          <p:cNvPicPr>
            <a:picLocks noChangeAspect="1" noChangeArrowheads="1"/>
          </p:cNvPicPr>
          <p:nvPr/>
        </p:nvPicPr>
        <p:blipFill>
          <a:blip r:embed="rId4"/>
          <a:srcRect/>
          <a:stretch>
            <a:fillRect/>
          </a:stretch>
        </p:blipFill>
        <p:spPr bwMode="auto">
          <a:xfrm>
            <a:off x="7058025" y="304800"/>
            <a:ext cx="1933575" cy="28098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p:cNvSpPr>
            <a:spLocks noGrp="1"/>
          </p:cNvSpPr>
          <p:nvPr>
            <p:ph type="sldNum" sz="quarter" idx="12"/>
          </p:nvPr>
        </p:nvSpPr>
        <p:spPr>
          <a:noFill/>
        </p:spPr>
        <p:txBody>
          <a:bodyPr/>
          <a:lstStyle/>
          <a:p>
            <a:fld id="{4A7C806B-F014-46A1-A8D3-C698DD1692D6}" type="slidenum">
              <a:rPr lang="en-US" smtClean="0"/>
              <a:pPr/>
              <a:t>15</a:t>
            </a:fld>
            <a:endParaRPr lang="en-US" smtClean="0"/>
          </a:p>
        </p:txBody>
      </p:sp>
      <p:sp>
        <p:nvSpPr>
          <p:cNvPr id="16387" name="Rectangle 10"/>
          <p:cNvSpPr>
            <a:spLocks noChangeArrowheads="1"/>
          </p:cNvSpPr>
          <p:nvPr/>
        </p:nvSpPr>
        <p:spPr bwMode="auto">
          <a:xfrm>
            <a:off x="76200" y="517525"/>
            <a:ext cx="2590800" cy="1311275"/>
          </a:xfrm>
          <a:prstGeom prst="rect">
            <a:avLst/>
          </a:prstGeom>
          <a:noFill/>
          <a:ln w="9525">
            <a:noFill/>
            <a:miter lim="800000"/>
            <a:headEnd/>
            <a:tailEnd/>
          </a:ln>
        </p:spPr>
        <p:txBody>
          <a:bodyPr>
            <a:spAutoFit/>
          </a:bodyPr>
          <a:lstStyle/>
          <a:p>
            <a:r>
              <a:rPr lang="en-US" sz="2000" b="1">
                <a:solidFill>
                  <a:srgbClr val="CC00CC"/>
                </a:solidFill>
              </a:rPr>
              <a:t>Sublimation</a:t>
            </a:r>
            <a:r>
              <a:rPr lang="en-US" sz="2000"/>
              <a:t>: Passing from the solid phase directly into the vapor phase.</a:t>
            </a:r>
          </a:p>
        </p:txBody>
      </p:sp>
      <p:sp>
        <p:nvSpPr>
          <p:cNvPr id="16388" name="Rectangle 13"/>
          <p:cNvSpPr>
            <a:spLocks noChangeArrowheads="1"/>
          </p:cNvSpPr>
          <p:nvPr/>
        </p:nvSpPr>
        <p:spPr bwMode="auto">
          <a:xfrm>
            <a:off x="152400" y="4706938"/>
            <a:ext cx="2514600" cy="1739900"/>
          </a:xfrm>
          <a:prstGeom prst="rect">
            <a:avLst/>
          </a:prstGeom>
          <a:noFill/>
          <a:ln w="9525">
            <a:noFill/>
            <a:miter lim="800000"/>
            <a:headEnd/>
            <a:tailEnd/>
          </a:ln>
        </p:spPr>
        <p:txBody>
          <a:bodyPr>
            <a:spAutoFit/>
          </a:bodyPr>
          <a:lstStyle/>
          <a:p>
            <a:r>
              <a:rPr lang="en-US">
                <a:solidFill>
                  <a:srgbClr val="3333FF"/>
                </a:solidFill>
              </a:rPr>
              <a:t>At low pressures (below the triple-point value), solids evaporate without melting first (</a:t>
            </a:r>
            <a:r>
              <a:rPr lang="en-US" i="1">
                <a:solidFill>
                  <a:srgbClr val="3333FF"/>
                </a:solidFill>
              </a:rPr>
              <a:t>sublimation</a:t>
            </a:r>
            <a:r>
              <a:rPr lang="en-US">
                <a:solidFill>
                  <a:srgbClr val="3333FF"/>
                </a:solidFill>
              </a:rPr>
              <a:t>).</a:t>
            </a:r>
          </a:p>
        </p:txBody>
      </p:sp>
      <p:sp>
        <p:nvSpPr>
          <p:cNvPr id="16389" name="Rectangle 15"/>
          <p:cNvSpPr>
            <a:spLocks noChangeArrowheads="1"/>
          </p:cNvSpPr>
          <p:nvPr/>
        </p:nvSpPr>
        <p:spPr bwMode="auto">
          <a:xfrm>
            <a:off x="3200400" y="6172200"/>
            <a:ext cx="3863975" cy="396875"/>
          </a:xfrm>
          <a:prstGeom prst="rect">
            <a:avLst/>
          </a:prstGeom>
          <a:noFill/>
          <a:ln w="9525">
            <a:noFill/>
            <a:miter lim="800000"/>
            <a:headEnd/>
            <a:tailEnd/>
          </a:ln>
        </p:spPr>
        <p:txBody>
          <a:bodyPr wrap="none">
            <a:spAutoFit/>
          </a:bodyPr>
          <a:lstStyle/>
          <a:p>
            <a:r>
              <a:rPr lang="en-US" sz="2000" i="1">
                <a:solidFill>
                  <a:srgbClr val="3333FF"/>
                </a:solidFill>
              </a:rPr>
              <a:t>P-T </a:t>
            </a:r>
            <a:r>
              <a:rPr lang="en-US" sz="2000">
                <a:solidFill>
                  <a:srgbClr val="3333FF"/>
                </a:solidFill>
              </a:rPr>
              <a:t>diagram of pure substances.</a:t>
            </a:r>
          </a:p>
        </p:txBody>
      </p:sp>
      <p:sp>
        <p:nvSpPr>
          <p:cNvPr id="16390" name="Text Box 16"/>
          <p:cNvSpPr txBox="1">
            <a:spLocks noChangeArrowheads="1"/>
          </p:cNvSpPr>
          <p:nvPr/>
        </p:nvSpPr>
        <p:spPr bwMode="auto">
          <a:xfrm>
            <a:off x="5638800" y="228600"/>
            <a:ext cx="2590800" cy="457200"/>
          </a:xfrm>
          <a:prstGeom prst="rect">
            <a:avLst/>
          </a:prstGeom>
          <a:noFill/>
          <a:ln w="9525">
            <a:noFill/>
            <a:miter lim="800000"/>
            <a:headEnd/>
            <a:tailEnd/>
          </a:ln>
        </p:spPr>
        <p:txBody>
          <a:bodyPr>
            <a:spAutoFit/>
          </a:bodyPr>
          <a:lstStyle/>
          <a:p>
            <a:pPr>
              <a:spcBef>
                <a:spcPct val="50000"/>
              </a:spcBef>
            </a:pPr>
            <a:r>
              <a:rPr lang="en-US" sz="2400" b="1">
                <a:solidFill>
                  <a:srgbClr val="CC00CC"/>
                </a:solidFill>
              </a:rPr>
              <a:t>Phase Diagram</a:t>
            </a:r>
          </a:p>
        </p:txBody>
      </p:sp>
      <p:pic>
        <p:nvPicPr>
          <p:cNvPr id="16391" name="Picture 9"/>
          <p:cNvPicPr>
            <a:picLocks noChangeAspect="1" noChangeArrowheads="1"/>
          </p:cNvPicPr>
          <p:nvPr/>
        </p:nvPicPr>
        <p:blipFill>
          <a:blip r:embed="rId2"/>
          <a:srcRect/>
          <a:stretch>
            <a:fillRect/>
          </a:stretch>
        </p:blipFill>
        <p:spPr bwMode="auto">
          <a:xfrm>
            <a:off x="228600" y="2157413"/>
            <a:ext cx="2057400" cy="2543175"/>
          </a:xfrm>
          <a:prstGeom prst="rect">
            <a:avLst/>
          </a:prstGeom>
          <a:noFill/>
          <a:ln w="9525">
            <a:noFill/>
            <a:miter lim="800000"/>
            <a:headEnd/>
            <a:tailEnd/>
          </a:ln>
        </p:spPr>
      </p:pic>
      <p:pic>
        <p:nvPicPr>
          <p:cNvPr id="16392" name="Picture 11"/>
          <p:cNvPicPr>
            <a:picLocks noChangeAspect="1" noChangeArrowheads="1"/>
          </p:cNvPicPr>
          <p:nvPr/>
        </p:nvPicPr>
        <p:blipFill>
          <a:blip r:embed="rId3"/>
          <a:srcRect/>
          <a:stretch>
            <a:fillRect/>
          </a:stretch>
        </p:blipFill>
        <p:spPr bwMode="auto">
          <a:xfrm>
            <a:off x="2514600" y="838200"/>
            <a:ext cx="6496050" cy="533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Slayt Numarası Yer Tutucusu"/>
          <p:cNvSpPr>
            <a:spLocks noGrp="1"/>
          </p:cNvSpPr>
          <p:nvPr>
            <p:ph type="sldNum" sz="quarter" idx="12"/>
          </p:nvPr>
        </p:nvSpPr>
        <p:spPr>
          <a:noFill/>
        </p:spPr>
        <p:txBody>
          <a:bodyPr/>
          <a:lstStyle/>
          <a:p>
            <a:fld id="{1C5157D9-2B9F-46ED-B5FE-DA71B3A132E0}" type="slidenum">
              <a:rPr lang="en-US" smtClean="0"/>
              <a:pPr/>
              <a:t>16</a:t>
            </a:fld>
            <a:endParaRPr lang="en-US" smtClean="0"/>
          </a:p>
        </p:txBody>
      </p:sp>
      <p:sp>
        <p:nvSpPr>
          <p:cNvPr id="17411" name="Rectangle 8"/>
          <p:cNvSpPr>
            <a:spLocks noChangeArrowheads="1"/>
          </p:cNvSpPr>
          <p:nvPr/>
        </p:nvSpPr>
        <p:spPr bwMode="auto">
          <a:xfrm>
            <a:off x="457200" y="228600"/>
            <a:ext cx="8153400" cy="915988"/>
          </a:xfrm>
          <a:prstGeom prst="rect">
            <a:avLst/>
          </a:prstGeom>
          <a:noFill/>
          <a:ln w="9525">
            <a:noFill/>
            <a:miter lim="800000"/>
            <a:headEnd/>
            <a:tailEnd/>
          </a:ln>
        </p:spPr>
        <p:txBody>
          <a:bodyPr>
            <a:spAutoFit/>
          </a:bodyPr>
          <a:lstStyle/>
          <a:p>
            <a:r>
              <a:rPr lang="en-US"/>
              <a:t>The </a:t>
            </a:r>
            <a:r>
              <a:rPr lang="en-US" i="1"/>
              <a:t>P</a:t>
            </a:r>
            <a:r>
              <a:rPr lang="en-US"/>
              <a:t>-</a:t>
            </a:r>
            <a:r>
              <a:rPr lang="en-US" i="1"/>
              <a:t>v</a:t>
            </a:r>
            <a:r>
              <a:rPr lang="en-US"/>
              <a:t>-</a:t>
            </a:r>
            <a:r>
              <a:rPr lang="en-US" i="1"/>
              <a:t>T </a:t>
            </a:r>
            <a:r>
              <a:rPr lang="en-US"/>
              <a:t>surfaces present a great deal of information at once, but in a thermodynamic analysis it is more convenient to work with two-dimensional diagrams, such as the </a:t>
            </a:r>
            <a:r>
              <a:rPr lang="en-US" i="1"/>
              <a:t>P</a:t>
            </a:r>
            <a:r>
              <a:rPr lang="en-US"/>
              <a:t>-</a:t>
            </a:r>
            <a:r>
              <a:rPr lang="en-US" i="1"/>
              <a:t>v </a:t>
            </a:r>
            <a:r>
              <a:rPr lang="en-US"/>
              <a:t>and </a:t>
            </a:r>
            <a:r>
              <a:rPr lang="en-US" i="1"/>
              <a:t>T</a:t>
            </a:r>
            <a:r>
              <a:rPr lang="en-US"/>
              <a:t>-</a:t>
            </a:r>
            <a:r>
              <a:rPr lang="en-US" i="1"/>
              <a:t>v </a:t>
            </a:r>
            <a:r>
              <a:rPr lang="en-US"/>
              <a:t>diagrams.</a:t>
            </a:r>
          </a:p>
        </p:txBody>
      </p:sp>
      <p:pic>
        <p:nvPicPr>
          <p:cNvPr id="17412" name="Picture 8"/>
          <p:cNvPicPr>
            <a:picLocks noChangeAspect="1" noChangeArrowheads="1"/>
          </p:cNvPicPr>
          <p:nvPr/>
        </p:nvPicPr>
        <p:blipFill>
          <a:blip r:embed="rId2"/>
          <a:srcRect/>
          <a:stretch>
            <a:fillRect/>
          </a:stretch>
        </p:blipFill>
        <p:spPr bwMode="auto">
          <a:xfrm>
            <a:off x="4714875" y="1276350"/>
            <a:ext cx="3895725" cy="5200650"/>
          </a:xfrm>
          <a:prstGeom prst="rect">
            <a:avLst/>
          </a:prstGeom>
          <a:noFill/>
          <a:ln w="9525">
            <a:noFill/>
            <a:miter lim="800000"/>
            <a:headEnd/>
            <a:tailEnd/>
          </a:ln>
        </p:spPr>
      </p:pic>
      <p:pic>
        <p:nvPicPr>
          <p:cNvPr id="17413" name="Picture 9"/>
          <p:cNvPicPr>
            <a:picLocks noChangeAspect="1" noChangeArrowheads="1"/>
          </p:cNvPicPr>
          <p:nvPr/>
        </p:nvPicPr>
        <p:blipFill>
          <a:blip r:embed="rId3"/>
          <a:srcRect/>
          <a:stretch>
            <a:fillRect/>
          </a:stretch>
        </p:blipFill>
        <p:spPr bwMode="auto">
          <a:xfrm>
            <a:off x="523875" y="1276350"/>
            <a:ext cx="3895725" cy="52006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Slayt Numarası Yer Tutucusu"/>
          <p:cNvSpPr>
            <a:spLocks noGrp="1"/>
          </p:cNvSpPr>
          <p:nvPr>
            <p:ph type="sldNum" sz="quarter" idx="12"/>
          </p:nvPr>
        </p:nvSpPr>
        <p:spPr>
          <a:noFill/>
        </p:spPr>
        <p:txBody>
          <a:bodyPr/>
          <a:lstStyle/>
          <a:p>
            <a:fld id="{119C3620-1C50-480B-962F-941E3B967797}" type="slidenum">
              <a:rPr lang="en-US" smtClean="0"/>
              <a:pPr/>
              <a:t>17</a:t>
            </a:fld>
            <a:endParaRPr lang="en-US" smtClean="0"/>
          </a:p>
        </p:txBody>
      </p:sp>
      <p:sp>
        <p:nvSpPr>
          <p:cNvPr id="18435" name="Rectangle 2"/>
          <p:cNvSpPr>
            <a:spLocks noGrp="1" noChangeArrowheads="1"/>
          </p:cNvSpPr>
          <p:nvPr>
            <p:ph type="title"/>
          </p:nvPr>
        </p:nvSpPr>
        <p:spPr>
          <a:xfrm>
            <a:off x="533400" y="122238"/>
            <a:ext cx="4343400" cy="639762"/>
          </a:xfrm>
          <a:solidFill>
            <a:srgbClr val="92D050"/>
          </a:solidFill>
        </p:spPr>
        <p:txBody>
          <a:bodyPr/>
          <a:lstStyle/>
          <a:p>
            <a:pPr eaLnBrk="1" hangingPunct="1"/>
            <a:r>
              <a:rPr lang="en-US" smtClean="0">
                <a:solidFill>
                  <a:srgbClr val="C00000"/>
                </a:solidFill>
              </a:rPr>
              <a:t>PROPERTY TABLES</a:t>
            </a:r>
            <a:endParaRPr lang="en-US" b="0" smtClean="0">
              <a:solidFill>
                <a:srgbClr val="C00000"/>
              </a:solidFill>
            </a:endParaRPr>
          </a:p>
        </p:txBody>
      </p:sp>
      <p:sp>
        <p:nvSpPr>
          <p:cNvPr id="18436" name="Rectangle 3"/>
          <p:cNvSpPr>
            <a:spLocks noGrp="1" noChangeArrowheads="1"/>
          </p:cNvSpPr>
          <p:nvPr>
            <p:ph type="body" idx="1"/>
          </p:nvPr>
        </p:nvSpPr>
        <p:spPr>
          <a:xfrm>
            <a:off x="152400" y="838200"/>
            <a:ext cx="8686800" cy="2209800"/>
          </a:xfrm>
        </p:spPr>
        <p:txBody>
          <a:bodyPr/>
          <a:lstStyle/>
          <a:p>
            <a:pPr eaLnBrk="1" hangingPunct="1">
              <a:spcBef>
                <a:spcPct val="10000"/>
              </a:spcBef>
              <a:spcAft>
                <a:spcPct val="10000"/>
              </a:spcAft>
            </a:pPr>
            <a:r>
              <a:rPr lang="en-US" sz="1800" smtClean="0"/>
              <a:t>For most substances, the relationships among thermodynamic properties are too complex to be expressed by simple equations.</a:t>
            </a:r>
          </a:p>
          <a:p>
            <a:pPr eaLnBrk="1" hangingPunct="1">
              <a:spcBef>
                <a:spcPct val="10000"/>
              </a:spcBef>
              <a:spcAft>
                <a:spcPct val="10000"/>
              </a:spcAft>
            </a:pPr>
            <a:r>
              <a:rPr lang="en-US" sz="1800" smtClean="0"/>
              <a:t>Therefore, properties are frequently presented in the form of tables.</a:t>
            </a:r>
          </a:p>
          <a:p>
            <a:pPr eaLnBrk="1" hangingPunct="1">
              <a:spcBef>
                <a:spcPct val="10000"/>
              </a:spcBef>
              <a:spcAft>
                <a:spcPct val="10000"/>
              </a:spcAft>
            </a:pPr>
            <a:r>
              <a:rPr lang="en-US" sz="1800" smtClean="0"/>
              <a:t>Some thermodynamic properties can be measured easily, but others cannot and are calculated by using the relations between them and measurable properties. </a:t>
            </a:r>
          </a:p>
          <a:p>
            <a:pPr eaLnBrk="1" hangingPunct="1">
              <a:spcBef>
                <a:spcPct val="10000"/>
              </a:spcBef>
              <a:spcAft>
                <a:spcPct val="10000"/>
              </a:spcAft>
            </a:pPr>
            <a:r>
              <a:rPr lang="en-US" sz="1800" smtClean="0"/>
              <a:t>The results of these measurements and calculations are presented in tables in a convenient format.</a:t>
            </a:r>
          </a:p>
        </p:txBody>
      </p:sp>
      <p:sp>
        <p:nvSpPr>
          <p:cNvPr id="18437" name="Rectangle 4"/>
          <p:cNvSpPr>
            <a:spLocks noChangeArrowheads="1"/>
          </p:cNvSpPr>
          <p:nvPr/>
        </p:nvSpPr>
        <p:spPr bwMode="auto">
          <a:xfrm>
            <a:off x="228600" y="3032125"/>
            <a:ext cx="4432300" cy="396875"/>
          </a:xfrm>
          <a:prstGeom prst="rect">
            <a:avLst/>
          </a:prstGeom>
          <a:noFill/>
          <a:ln w="9525">
            <a:noFill/>
            <a:miter lim="800000"/>
            <a:headEnd/>
            <a:tailEnd/>
          </a:ln>
        </p:spPr>
        <p:txBody>
          <a:bodyPr wrap="none">
            <a:spAutoFit/>
          </a:bodyPr>
          <a:lstStyle/>
          <a:p>
            <a:r>
              <a:rPr lang="en-US" sz="2000" b="1">
                <a:solidFill>
                  <a:srgbClr val="FF3300"/>
                </a:solidFill>
              </a:rPr>
              <a:t>Enthalpy—A Combination Property</a:t>
            </a:r>
          </a:p>
        </p:txBody>
      </p:sp>
      <p:sp>
        <p:nvSpPr>
          <p:cNvPr id="18438" name="Rectangle 6"/>
          <p:cNvSpPr>
            <a:spLocks noChangeArrowheads="1"/>
          </p:cNvSpPr>
          <p:nvPr/>
        </p:nvSpPr>
        <p:spPr bwMode="auto">
          <a:xfrm>
            <a:off x="3886200" y="4492625"/>
            <a:ext cx="1676400" cy="2289175"/>
          </a:xfrm>
          <a:prstGeom prst="rect">
            <a:avLst/>
          </a:prstGeom>
          <a:noFill/>
          <a:ln w="9525">
            <a:noFill/>
            <a:miter lim="800000"/>
            <a:headEnd/>
            <a:tailEnd/>
          </a:ln>
        </p:spPr>
        <p:txBody>
          <a:bodyPr>
            <a:spAutoFit/>
          </a:bodyPr>
          <a:lstStyle/>
          <a:p>
            <a:r>
              <a:rPr lang="en-US">
                <a:solidFill>
                  <a:srgbClr val="3333FF"/>
                </a:solidFill>
              </a:rPr>
              <a:t>The combination    </a:t>
            </a:r>
            <a:r>
              <a:rPr lang="en-US" i="1">
                <a:solidFill>
                  <a:srgbClr val="3333FF"/>
                </a:solidFill>
              </a:rPr>
              <a:t>u +</a:t>
            </a:r>
            <a:r>
              <a:rPr lang="en-US">
                <a:solidFill>
                  <a:srgbClr val="3333FF"/>
                </a:solidFill>
              </a:rPr>
              <a:t> </a:t>
            </a:r>
            <a:r>
              <a:rPr lang="en-US" i="1">
                <a:solidFill>
                  <a:srgbClr val="3333FF"/>
                </a:solidFill>
              </a:rPr>
              <a:t>Pv </a:t>
            </a:r>
            <a:r>
              <a:rPr lang="en-US">
                <a:solidFill>
                  <a:srgbClr val="3333FF"/>
                </a:solidFill>
              </a:rPr>
              <a:t>is frequently encountered in the analysis of control volumes.</a:t>
            </a:r>
          </a:p>
        </p:txBody>
      </p:sp>
      <p:pic>
        <p:nvPicPr>
          <p:cNvPr id="18439" name="Picture 9"/>
          <p:cNvPicPr>
            <a:picLocks noChangeAspect="1" noChangeArrowheads="1"/>
          </p:cNvPicPr>
          <p:nvPr/>
        </p:nvPicPr>
        <p:blipFill>
          <a:blip r:embed="rId2"/>
          <a:srcRect/>
          <a:stretch>
            <a:fillRect/>
          </a:stretch>
        </p:blipFill>
        <p:spPr bwMode="auto">
          <a:xfrm>
            <a:off x="381000" y="3962400"/>
            <a:ext cx="2832100" cy="357188"/>
          </a:xfrm>
          <a:prstGeom prst="rect">
            <a:avLst/>
          </a:prstGeom>
          <a:noFill/>
          <a:ln w="9525">
            <a:noFill/>
            <a:miter lim="800000"/>
            <a:headEnd/>
            <a:tailEnd/>
          </a:ln>
        </p:spPr>
      </p:pic>
      <p:pic>
        <p:nvPicPr>
          <p:cNvPr id="18440" name="Picture 10"/>
          <p:cNvPicPr>
            <a:picLocks noChangeAspect="1" noChangeArrowheads="1"/>
          </p:cNvPicPr>
          <p:nvPr/>
        </p:nvPicPr>
        <p:blipFill>
          <a:blip r:embed="rId3"/>
          <a:srcRect/>
          <a:stretch>
            <a:fillRect/>
          </a:stretch>
        </p:blipFill>
        <p:spPr bwMode="auto">
          <a:xfrm>
            <a:off x="381000" y="3505200"/>
            <a:ext cx="3103563" cy="352425"/>
          </a:xfrm>
          <a:prstGeom prst="rect">
            <a:avLst/>
          </a:prstGeom>
          <a:noFill/>
          <a:ln w="9525">
            <a:noFill/>
            <a:miter lim="800000"/>
            <a:headEnd/>
            <a:tailEnd/>
          </a:ln>
        </p:spPr>
      </p:pic>
      <p:sp>
        <p:nvSpPr>
          <p:cNvPr id="18441" name="Rectangle 12"/>
          <p:cNvSpPr>
            <a:spLocks noChangeArrowheads="1"/>
          </p:cNvSpPr>
          <p:nvPr/>
        </p:nvSpPr>
        <p:spPr bwMode="auto">
          <a:xfrm>
            <a:off x="5715000" y="6172200"/>
            <a:ext cx="3048000" cy="641350"/>
          </a:xfrm>
          <a:prstGeom prst="rect">
            <a:avLst/>
          </a:prstGeom>
          <a:noFill/>
          <a:ln w="9525">
            <a:noFill/>
            <a:miter lim="800000"/>
            <a:headEnd/>
            <a:tailEnd/>
          </a:ln>
        </p:spPr>
        <p:txBody>
          <a:bodyPr>
            <a:spAutoFit/>
          </a:bodyPr>
          <a:lstStyle/>
          <a:p>
            <a:r>
              <a:rPr lang="en-US">
                <a:solidFill>
                  <a:srgbClr val="3333FF"/>
                </a:solidFill>
              </a:rPr>
              <a:t>The product </a:t>
            </a:r>
            <a:r>
              <a:rPr lang="en-US" i="1">
                <a:solidFill>
                  <a:srgbClr val="3333FF"/>
                </a:solidFill>
              </a:rPr>
              <a:t>pressure </a:t>
            </a:r>
            <a:r>
              <a:rPr lang="en-US">
                <a:solidFill>
                  <a:srgbClr val="3333FF"/>
                </a:solidFill>
                <a:sym typeface="Symbol" pitchFamily="18" charset="2"/>
              </a:rPr>
              <a:t></a:t>
            </a:r>
            <a:r>
              <a:rPr lang="en-US">
                <a:solidFill>
                  <a:srgbClr val="3333FF"/>
                </a:solidFill>
              </a:rPr>
              <a:t> </a:t>
            </a:r>
            <a:r>
              <a:rPr lang="en-US" i="1">
                <a:solidFill>
                  <a:srgbClr val="3333FF"/>
                </a:solidFill>
              </a:rPr>
              <a:t>volume </a:t>
            </a:r>
            <a:r>
              <a:rPr lang="en-US">
                <a:solidFill>
                  <a:srgbClr val="3333FF"/>
                </a:solidFill>
              </a:rPr>
              <a:t>has energy units.</a:t>
            </a:r>
          </a:p>
        </p:txBody>
      </p:sp>
      <p:pic>
        <p:nvPicPr>
          <p:cNvPr id="18442" name="Picture 13"/>
          <p:cNvPicPr>
            <a:picLocks noChangeAspect="1" noChangeArrowheads="1"/>
          </p:cNvPicPr>
          <p:nvPr/>
        </p:nvPicPr>
        <p:blipFill>
          <a:blip r:embed="rId4"/>
          <a:srcRect/>
          <a:stretch>
            <a:fillRect/>
          </a:stretch>
        </p:blipFill>
        <p:spPr bwMode="auto">
          <a:xfrm>
            <a:off x="304800" y="4476750"/>
            <a:ext cx="3581400" cy="2305050"/>
          </a:xfrm>
          <a:prstGeom prst="rect">
            <a:avLst/>
          </a:prstGeom>
          <a:noFill/>
          <a:ln w="9525">
            <a:noFill/>
            <a:miter lim="800000"/>
            <a:headEnd/>
            <a:tailEnd/>
          </a:ln>
        </p:spPr>
      </p:pic>
      <p:pic>
        <p:nvPicPr>
          <p:cNvPr id="18443" name="Picture 14"/>
          <p:cNvPicPr>
            <a:picLocks noChangeAspect="1" noChangeArrowheads="1"/>
          </p:cNvPicPr>
          <p:nvPr/>
        </p:nvPicPr>
        <p:blipFill>
          <a:blip r:embed="rId5"/>
          <a:srcRect/>
          <a:stretch>
            <a:fillRect/>
          </a:stretch>
        </p:blipFill>
        <p:spPr bwMode="auto">
          <a:xfrm>
            <a:off x="5791200" y="2835275"/>
            <a:ext cx="3124200" cy="3336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Slayt Numarası Yer Tutucusu"/>
          <p:cNvSpPr>
            <a:spLocks noGrp="1"/>
          </p:cNvSpPr>
          <p:nvPr>
            <p:ph type="sldNum" sz="quarter" idx="12"/>
          </p:nvPr>
        </p:nvSpPr>
        <p:spPr>
          <a:noFill/>
        </p:spPr>
        <p:txBody>
          <a:bodyPr/>
          <a:lstStyle/>
          <a:p>
            <a:fld id="{7199FE05-2F5E-47C5-B3D6-587B3474E13C}" type="slidenum">
              <a:rPr lang="en-US" smtClean="0"/>
              <a:pPr/>
              <a:t>18</a:t>
            </a:fld>
            <a:endParaRPr lang="en-US" smtClean="0"/>
          </a:p>
        </p:txBody>
      </p:sp>
      <p:sp>
        <p:nvSpPr>
          <p:cNvPr id="19459" name="Rectangle 2"/>
          <p:cNvSpPr>
            <a:spLocks noGrp="1" noChangeArrowheads="1"/>
          </p:cNvSpPr>
          <p:nvPr>
            <p:ph type="title"/>
          </p:nvPr>
        </p:nvSpPr>
        <p:spPr>
          <a:xfrm>
            <a:off x="228600" y="381000"/>
            <a:ext cx="2819400" cy="990600"/>
          </a:xfrm>
        </p:spPr>
        <p:txBody>
          <a:bodyPr/>
          <a:lstStyle/>
          <a:p>
            <a:pPr eaLnBrk="1" hangingPunct="1"/>
            <a:r>
              <a:rPr lang="en-US" sz="2400" smtClean="0"/>
              <a:t>Saturated Liquid and Saturated Vapor States</a:t>
            </a:r>
            <a:endParaRPr lang="en-US" sz="2400" b="0" smtClean="0"/>
          </a:p>
        </p:txBody>
      </p:sp>
      <p:sp>
        <p:nvSpPr>
          <p:cNvPr id="19460" name="Rectangle 3"/>
          <p:cNvSpPr>
            <a:spLocks noGrp="1" noChangeArrowheads="1"/>
          </p:cNvSpPr>
          <p:nvPr>
            <p:ph type="body" idx="1"/>
          </p:nvPr>
        </p:nvSpPr>
        <p:spPr>
          <a:xfrm>
            <a:off x="3962400" y="2286000"/>
            <a:ext cx="4724400" cy="1524000"/>
          </a:xfrm>
        </p:spPr>
        <p:txBody>
          <a:bodyPr/>
          <a:lstStyle/>
          <a:p>
            <a:pPr eaLnBrk="1" hangingPunct="1">
              <a:spcBef>
                <a:spcPct val="10000"/>
              </a:spcBef>
              <a:spcAft>
                <a:spcPct val="10000"/>
              </a:spcAft>
            </a:pPr>
            <a:r>
              <a:rPr lang="en-US" b="1" smtClean="0">
                <a:solidFill>
                  <a:srgbClr val="CC00CC"/>
                </a:solidFill>
              </a:rPr>
              <a:t>Table A–4</a:t>
            </a:r>
            <a:r>
              <a:rPr lang="en-US" smtClean="0"/>
              <a:t>: Saturation properties of water under temperature.</a:t>
            </a:r>
          </a:p>
          <a:p>
            <a:pPr eaLnBrk="1" hangingPunct="1">
              <a:spcBef>
                <a:spcPct val="10000"/>
              </a:spcBef>
              <a:spcAft>
                <a:spcPct val="10000"/>
              </a:spcAft>
            </a:pPr>
            <a:r>
              <a:rPr lang="en-US" b="1" smtClean="0">
                <a:solidFill>
                  <a:srgbClr val="CC00CC"/>
                </a:solidFill>
              </a:rPr>
              <a:t>Table A–5</a:t>
            </a:r>
            <a:r>
              <a:rPr lang="en-US" smtClean="0"/>
              <a:t>: Saturation properties of water under pressure.</a:t>
            </a:r>
          </a:p>
        </p:txBody>
      </p:sp>
      <p:sp>
        <p:nvSpPr>
          <p:cNvPr id="19461" name="Rectangle 5"/>
          <p:cNvSpPr>
            <a:spLocks noChangeArrowheads="1"/>
          </p:cNvSpPr>
          <p:nvPr/>
        </p:nvSpPr>
        <p:spPr bwMode="auto">
          <a:xfrm>
            <a:off x="228600" y="1752600"/>
            <a:ext cx="3048000" cy="366713"/>
          </a:xfrm>
          <a:prstGeom prst="rect">
            <a:avLst/>
          </a:prstGeom>
          <a:noFill/>
          <a:ln w="9525">
            <a:noFill/>
            <a:miter lim="800000"/>
            <a:headEnd/>
            <a:tailEnd/>
          </a:ln>
        </p:spPr>
        <p:txBody>
          <a:bodyPr>
            <a:spAutoFit/>
          </a:bodyPr>
          <a:lstStyle/>
          <a:p>
            <a:r>
              <a:rPr lang="en-US">
                <a:solidFill>
                  <a:srgbClr val="3333FF"/>
                </a:solidFill>
              </a:rPr>
              <a:t>A partial list of Table A–4.</a:t>
            </a:r>
          </a:p>
        </p:txBody>
      </p:sp>
      <p:sp>
        <p:nvSpPr>
          <p:cNvPr id="19462" name="Rectangle 7"/>
          <p:cNvSpPr>
            <a:spLocks noChangeArrowheads="1"/>
          </p:cNvSpPr>
          <p:nvPr/>
        </p:nvSpPr>
        <p:spPr bwMode="auto">
          <a:xfrm>
            <a:off x="4191000" y="4648200"/>
            <a:ext cx="4648200" cy="1616075"/>
          </a:xfrm>
          <a:prstGeom prst="rect">
            <a:avLst/>
          </a:prstGeom>
          <a:noFill/>
          <a:ln w="9525">
            <a:noFill/>
            <a:miter lim="800000"/>
            <a:headEnd/>
            <a:tailEnd/>
          </a:ln>
        </p:spPr>
        <p:txBody>
          <a:bodyPr>
            <a:spAutoFit/>
          </a:bodyPr>
          <a:lstStyle/>
          <a:p>
            <a:r>
              <a:rPr lang="en-US" sz="2000" b="1">
                <a:solidFill>
                  <a:srgbClr val="CC00CC"/>
                </a:solidFill>
              </a:rPr>
              <a:t>Enthalpy of vaporization</a:t>
            </a:r>
            <a:r>
              <a:rPr lang="en-US" sz="2000">
                <a:solidFill>
                  <a:srgbClr val="CC00CC"/>
                </a:solidFill>
              </a:rPr>
              <a:t>, </a:t>
            </a:r>
            <a:r>
              <a:rPr lang="en-US" sz="2000" i="1">
                <a:solidFill>
                  <a:srgbClr val="CC00CC"/>
                </a:solidFill>
              </a:rPr>
              <a:t>h</a:t>
            </a:r>
            <a:r>
              <a:rPr lang="en-US" sz="2000" i="1" baseline="-25000">
                <a:solidFill>
                  <a:srgbClr val="CC00CC"/>
                </a:solidFill>
              </a:rPr>
              <a:t>fg</a:t>
            </a:r>
            <a:r>
              <a:rPr lang="en-US" sz="2000"/>
              <a:t> </a:t>
            </a:r>
            <a:r>
              <a:rPr lang="en-US" sz="2000" b="1">
                <a:solidFill>
                  <a:srgbClr val="008000"/>
                </a:solidFill>
              </a:rPr>
              <a:t>(Latent heat of vaporization)</a:t>
            </a:r>
            <a:r>
              <a:rPr lang="en-US" sz="2000" b="1"/>
              <a:t>:</a:t>
            </a:r>
            <a:r>
              <a:rPr lang="en-US" sz="2000"/>
              <a:t> The amount of energy needed to vaporize a unit mass of saturated liquid at a given temperature or pressure.</a:t>
            </a:r>
          </a:p>
        </p:txBody>
      </p:sp>
      <p:pic>
        <p:nvPicPr>
          <p:cNvPr id="19463" name="Picture 9"/>
          <p:cNvPicPr>
            <a:picLocks noChangeAspect="1" noChangeArrowheads="1"/>
          </p:cNvPicPr>
          <p:nvPr/>
        </p:nvPicPr>
        <p:blipFill>
          <a:blip r:embed="rId2"/>
          <a:srcRect/>
          <a:stretch>
            <a:fillRect/>
          </a:stretch>
        </p:blipFill>
        <p:spPr bwMode="auto">
          <a:xfrm>
            <a:off x="76200" y="2212975"/>
            <a:ext cx="3733800" cy="4568825"/>
          </a:xfrm>
          <a:prstGeom prst="rect">
            <a:avLst/>
          </a:prstGeom>
          <a:noFill/>
          <a:ln w="9525">
            <a:noFill/>
            <a:miter lim="800000"/>
            <a:headEnd/>
            <a:tailEnd/>
          </a:ln>
        </p:spPr>
      </p:pic>
      <p:pic>
        <p:nvPicPr>
          <p:cNvPr id="19464" name="Picture 10"/>
          <p:cNvPicPr>
            <a:picLocks noChangeAspect="1" noChangeArrowheads="1"/>
          </p:cNvPicPr>
          <p:nvPr/>
        </p:nvPicPr>
        <p:blipFill>
          <a:blip r:embed="rId3"/>
          <a:srcRect/>
          <a:stretch>
            <a:fillRect/>
          </a:stretch>
        </p:blipFill>
        <p:spPr bwMode="auto">
          <a:xfrm>
            <a:off x="3367088" y="304800"/>
            <a:ext cx="5624512" cy="14747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a:noFill/>
        </p:spPr>
        <p:txBody>
          <a:bodyPr/>
          <a:lstStyle/>
          <a:p>
            <a:fld id="{5640ADA6-0F4D-4CA9-93F7-99305DE44D7A}" type="slidenum">
              <a:rPr lang="en-US" smtClean="0"/>
              <a:pPr/>
              <a:t>19</a:t>
            </a:fld>
            <a:endParaRPr lang="en-US" smtClean="0"/>
          </a:p>
        </p:txBody>
      </p:sp>
      <p:sp>
        <p:nvSpPr>
          <p:cNvPr id="20483" name="Text Box 7"/>
          <p:cNvSpPr txBox="1">
            <a:spLocks noChangeArrowheads="1"/>
          </p:cNvSpPr>
          <p:nvPr/>
        </p:nvSpPr>
        <p:spPr bwMode="auto">
          <a:xfrm>
            <a:off x="3352800" y="533400"/>
            <a:ext cx="2209800" cy="1981200"/>
          </a:xfrm>
          <a:prstGeom prst="rect">
            <a:avLst/>
          </a:prstGeom>
          <a:noFill/>
          <a:ln w="9525">
            <a:noFill/>
            <a:miter lim="800000"/>
            <a:headEnd/>
            <a:tailEnd/>
          </a:ln>
        </p:spPr>
        <p:txBody>
          <a:bodyPr>
            <a:spAutoFit/>
          </a:bodyPr>
          <a:lstStyle/>
          <a:p>
            <a:pPr>
              <a:spcBef>
                <a:spcPct val="50000"/>
              </a:spcBef>
            </a:pPr>
            <a:r>
              <a:rPr lang="en-US" sz="2400" b="1">
                <a:solidFill>
                  <a:srgbClr val="CC00CC"/>
                </a:solidFill>
              </a:rPr>
              <a:t>Examples</a:t>
            </a:r>
            <a:r>
              <a:rPr lang="en-US" sz="2000"/>
              <a:t>: </a:t>
            </a:r>
            <a:r>
              <a:rPr lang="en-US" sz="2000">
                <a:solidFill>
                  <a:srgbClr val="3333FF"/>
                </a:solidFill>
              </a:rPr>
              <a:t>Saturated liquid and saturated vapor states of water on </a:t>
            </a:r>
            <a:r>
              <a:rPr lang="en-US" sz="2000" i="1">
                <a:solidFill>
                  <a:srgbClr val="3333FF"/>
                </a:solidFill>
              </a:rPr>
              <a:t>T-v</a:t>
            </a:r>
            <a:r>
              <a:rPr lang="en-US" sz="2000">
                <a:solidFill>
                  <a:srgbClr val="3333FF"/>
                </a:solidFill>
              </a:rPr>
              <a:t> and </a:t>
            </a:r>
            <a:r>
              <a:rPr lang="en-US" sz="2000" i="1">
                <a:solidFill>
                  <a:srgbClr val="3333FF"/>
                </a:solidFill>
              </a:rPr>
              <a:t>P-v</a:t>
            </a:r>
            <a:r>
              <a:rPr lang="en-US" sz="2000">
                <a:solidFill>
                  <a:srgbClr val="3333FF"/>
                </a:solidFill>
              </a:rPr>
              <a:t> diagrams.</a:t>
            </a:r>
          </a:p>
        </p:txBody>
      </p:sp>
      <p:pic>
        <p:nvPicPr>
          <p:cNvPr id="20484" name="Picture 8"/>
          <p:cNvPicPr>
            <a:picLocks noChangeAspect="1" noChangeArrowheads="1"/>
          </p:cNvPicPr>
          <p:nvPr/>
        </p:nvPicPr>
        <p:blipFill>
          <a:blip r:embed="rId2"/>
          <a:srcRect/>
          <a:stretch>
            <a:fillRect/>
          </a:stretch>
        </p:blipFill>
        <p:spPr bwMode="auto">
          <a:xfrm>
            <a:off x="76200" y="76200"/>
            <a:ext cx="3133725" cy="3257550"/>
          </a:xfrm>
          <a:prstGeom prst="rect">
            <a:avLst/>
          </a:prstGeom>
          <a:noFill/>
          <a:ln w="9525">
            <a:noFill/>
            <a:miter lim="800000"/>
            <a:headEnd/>
            <a:tailEnd/>
          </a:ln>
        </p:spPr>
      </p:pic>
      <p:pic>
        <p:nvPicPr>
          <p:cNvPr id="20485" name="Picture 9"/>
          <p:cNvPicPr>
            <a:picLocks noChangeAspect="1" noChangeArrowheads="1"/>
          </p:cNvPicPr>
          <p:nvPr/>
        </p:nvPicPr>
        <p:blipFill>
          <a:blip r:embed="rId3"/>
          <a:srcRect/>
          <a:stretch>
            <a:fillRect/>
          </a:stretch>
        </p:blipFill>
        <p:spPr bwMode="auto">
          <a:xfrm>
            <a:off x="2228850" y="3419475"/>
            <a:ext cx="3333750" cy="3362325"/>
          </a:xfrm>
          <a:prstGeom prst="rect">
            <a:avLst/>
          </a:prstGeom>
          <a:noFill/>
          <a:ln w="9525">
            <a:noFill/>
            <a:miter lim="800000"/>
            <a:headEnd/>
            <a:tailEnd/>
          </a:ln>
        </p:spPr>
      </p:pic>
      <p:pic>
        <p:nvPicPr>
          <p:cNvPr id="20486" name="Picture 10"/>
          <p:cNvPicPr>
            <a:picLocks noChangeAspect="1" noChangeArrowheads="1"/>
          </p:cNvPicPr>
          <p:nvPr/>
        </p:nvPicPr>
        <p:blipFill>
          <a:blip r:embed="rId4"/>
          <a:srcRect/>
          <a:stretch>
            <a:fillRect/>
          </a:stretch>
        </p:blipFill>
        <p:spPr bwMode="auto">
          <a:xfrm>
            <a:off x="5715000" y="95250"/>
            <a:ext cx="3286125" cy="36385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C35665FB-5298-4694-AE6B-FECABECB3082}" type="slidenum">
              <a:rPr lang="en-US" smtClean="0"/>
              <a:pPr/>
              <a:t>2</a:t>
            </a:fld>
            <a:endParaRPr lang="en-US" smtClean="0"/>
          </a:p>
        </p:txBody>
      </p:sp>
      <p:sp>
        <p:nvSpPr>
          <p:cNvPr id="3075" name="Rectangle 4"/>
          <p:cNvSpPr>
            <a:spLocks noChangeArrowheads="1"/>
          </p:cNvSpPr>
          <p:nvPr/>
        </p:nvSpPr>
        <p:spPr bwMode="auto">
          <a:xfrm>
            <a:off x="792163" y="228600"/>
            <a:ext cx="2255837" cy="584200"/>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5"/>
          <p:cNvSpPr>
            <a:spLocks noChangeArrowheads="1"/>
          </p:cNvSpPr>
          <p:nvPr/>
        </p:nvSpPr>
        <p:spPr bwMode="auto">
          <a:xfrm>
            <a:off x="457200" y="892175"/>
            <a:ext cx="8077200" cy="5380038"/>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200"/>
              <a:t>Introduce the concept of a pure substance.</a:t>
            </a:r>
          </a:p>
          <a:p>
            <a:pPr marL="342900" indent="-342900">
              <a:spcBef>
                <a:spcPct val="20000"/>
              </a:spcBef>
              <a:spcAft>
                <a:spcPct val="20000"/>
              </a:spcAft>
              <a:buClr>
                <a:srgbClr val="FF0000"/>
              </a:buClr>
              <a:buFontTx/>
              <a:buChar char="•"/>
            </a:pPr>
            <a:r>
              <a:rPr lang="en-US" sz="2200">
                <a:solidFill>
                  <a:srgbClr val="CC00CC"/>
                </a:solidFill>
              </a:rPr>
              <a:t>Discuss the physics of phase-change processes.</a:t>
            </a:r>
          </a:p>
          <a:p>
            <a:pPr marL="342900" indent="-342900">
              <a:spcBef>
                <a:spcPct val="20000"/>
              </a:spcBef>
              <a:spcAft>
                <a:spcPct val="20000"/>
              </a:spcAft>
              <a:buClr>
                <a:srgbClr val="FF0000"/>
              </a:buClr>
              <a:buFontTx/>
              <a:buChar char="•"/>
            </a:pPr>
            <a:r>
              <a:rPr lang="en-US" sz="2200"/>
              <a:t>Illustrate the </a:t>
            </a:r>
            <a:r>
              <a:rPr lang="en-US" sz="2200" i="1"/>
              <a:t>P</a:t>
            </a:r>
            <a:r>
              <a:rPr lang="en-US" sz="2200"/>
              <a:t>-</a:t>
            </a:r>
            <a:r>
              <a:rPr lang="en-US" sz="2200" i="1"/>
              <a:t>v</a:t>
            </a:r>
            <a:r>
              <a:rPr lang="en-US" sz="2200"/>
              <a:t>, </a:t>
            </a:r>
            <a:r>
              <a:rPr lang="en-US" sz="2200" i="1"/>
              <a:t>T</a:t>
            </a:r>
            <a:r>
              <a:rPr lang="en-US" sz="2200"/>
              <a:t>-</a:t>
            </a:r>
            <a:r>
              <a:rPr lang="en-US" sz="2200" i="1"/>
              <a:t>v</a:t>
            </a:r>
            <a:r>
              <a:rPr lang="en-US" sz="2200"/>
              <a:t>, and </a:t>
            </a:r>
            <a:r>
              <a:rPr lang="en-US" sz="2200" i="1"/>
              <a:t>P</a:t>
            </a:r>
            <a:r>
              <a:rPr lang="en-US" sz="2200"/>
              <a:t>-</a:t>
            </a:r>
            <a:r>
              <a:rPr lang="en-US" sz="2200" i="1"/>
              <a:t>T </a:t>
            </a:r>
            <a:r>
              <a:rPr lang="en-US" sz="2200"/>
              <a:t>property diagrams and </a:t>
            </a:r>
            <a:r>
              <a:rPr lang="en-US" sz="2200" i="1"/>
              <a:t>P</a:t>
            </a:r>
            <a:r>
              <a:rPr lang="en-US" sz="2200"/>
              <a:t>-</a:t>
            </a:r>
            <a:r>
              <a:rPr lang="en-US" sz="2200" i="1"/>
              <a:t>v</a:t>
            </a:r>
            <a:r>
              <a:rPr lang="en-US" sz="2200"/>
              <a:t>-</a:t>
            </a:r>
            <a:r>
              <a:rPr lang="en-US" sz="2200" i="1"/>
              <a:t>T </a:t>
            </a:r>
            <a:r>
              <a:rPr lang="en-US" sz="2200"/>
              <a:t>surfaces of pure substances.</a:t>
            </a:r>
          </a:p>
          <a:p>
            <a:pPr marL="342900" indent="-342900">
              <a:spcBef>
                <a:spcPct val="20000"/>
              </a:spcBef>
              <a:spcAft>
                <a:spcPct val="20000"/>
              </a:spcAft>
              <a:buClr>
                <a:srgbClr val="FF0000"/>
              </a:buClr>
              <a:buFontTx/>
              <a:buChar char="•"/>
            </a:pPr>
            <a:r>
              <a:rPr lang="en-US" sz="2200">
                <a:solidFill>
                  <a:srgbClr val="CC00CC"/>
                </a:solidFill>
              </a:rPr>
              <a:t>Demonstrate the procedures for determining thermodynamic properties of pure substances from tables of property data.</a:t>
            </a:r>
          </a:p>
          <a:p>
            <a:pPr marL="342900" indent="-342900">
              <a:spcBef>
                <a:spcPct val="20000"/>
              </a:spcBef>
              <a:spcAft>
                <a:spcPct val="20000"/>
              </a:spcAft>
              <a:buClr>
                <a:srgbClr val="FF0000"/>
              </a:buClr>
              <a:buFontTx/>
              <a:buChar char="•"/>
            </a:pPr>
            <a:r>
              <a:rPr lang="en-US" sz="2200"/>
              <a:t>Describe the hypothetical substance “ideal gas” and the ideal-gas equation of state.</a:t>
            </a:r>
          </a:p>
          <a:p>
            <a:pPr marL="342900" indent="-342900">
              <a:spcBef>
                <a:spcPct val="20000"/>
              </a:spcBef>
              <a:spcAft>
                <a:spcPct val="20000"/>
              </a:spcAft>
              <a:buClr>
                <a:srgbClr val="FF0000"/>
              </a:buClr>
              <a:buFontTx/>
              <a:buChar char="•"/>
            </a:pPr>
            <a:r>
              <a:rPr lang="en-US" sz="2200">
                <a:solidFill>
                  <a:srgbClr val="CC00CC"/>
                </a:solidFill>
              </a:rPr>
              <a:t>Apply the ideal-gas equation of state in the solution of typical problems.</a:t>
            </a:r>
          </a:p>
          <a:p>
            <a:pPr marL="342900" indent="-342900">
              <a:spcBef>
                <a:spcPct val="20000"/>
              </a:spcBef>
              <a:spcAft>
                <a:spcPct val="20000"/>
              </a:spcAft>
              <a:buClr>
                <a:srgbClr val="FF0000"/>
              </a:buClr>
              <a:buFontTx/>
              <a:buChar char="•"/>
            </a:pPr>
            <a:r>
              <a:rPr lang="en-US" sz="2200"/>
              <a:t>Introduce the compressibility factor, which accounts for the deviation of real gases from ideal-gas behavior.</a:t>
            </a:r>
          </a:p>
          <a:p>
            <a:pPr marL="342900" indent="-342900">
              <a:spcBef>
                <a:spcPct val="20000"/>
              </a:spcBef>
              <a:spcAft>
                <a:spcPct val="20000"/>
              </a:spcAft>
              <a:buClr>
                <a:srgbClr val="FF0000"/>
              </a:buClr>
              <a:buFontTx/>
              <a:buChar char="•"/>
            </a:pPr>
            <a:r>
              <a:rPr lang="en-US" sz="2200">
                <a:solidFill>
                  <a:srgbClr val="CC00CC"/>
                </a:solidFill>
              </a:rPr>
              <a:t>Present some of the best-known equations of state.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p:cNvSpPr>
            <a:spLocks noGrp="1"/>
          </p:cNvSpPr>
          <p:nvPr>
            <p:ph type="sldNum" sz="quarter" idx="12"/>
          </p:nvPr>
        </p:nvSpPr>
        <p:spPr>
          <a:noFill/>
        </p:spPr>
        <p:txBody>
          <a:bodyPr/>
          <a:lstStyle/>
          <a:p>
            <a:fld id="{6876CD39-3AD9-48D5-9071-BDBEB20BABEB}" type="slidenum">
              <a:rPr lang="en-US" smtClean="0"/>
              <a:pPr/>
              <a:t>20</a:t>
            </a:fld>
            <a:endParaRPr lang="en-US" smtClean="0"/>
          </a:p>
        </p:txBody>
      </p:sp>
      <p:sp>
        <p:nvSpPr>
          <p:cNvPr id="21507" name="Rectangle 2"/>
          <p:cNvSpPr>
            <a:spLocks noGrp="1" noChangeArrowheads="1"/>
          </p:cNvSpPr>
          <p:nvPr>
            <p:ph type="title"/>
          </p:nvPr>
        </p:nvSpPr>
        <p:spPr>
          <a:xfrm>
            <a:off x="381000" y="76200"/>
            <a:ext cx="8229600" cy="639763"/>
          </a:xfrm>
        </p:spPr>
        <p:txBody>
          <a:bodyPr/>
          <a:lstStyle/>
          <a:p>
            <a:pPr eaLnBrk="1" hangingPunct="1"/>
            <a:r>
              <a:rPr lang="en-US" sz="2800" smtClean="0"/>
              <a:t>Saturated Liquid–Vapor Mixture</a:t>
            </a:r>
          </a:p>
        </p:txBody>
      </p:sp>
      <p:sp>
        <p:nvSpPr>
          <p:cNvPr id="21508" name="Rectangle 9"/>
          <p:cNvSpPr>
            <a:spLocks noChangeArrowheads="1"/>
          </p:cNvSpPr>
          <p:nvPr/>
        </p:nvSpPr>
        <p:spPr bwMode="auto">
          <a:xfrm>
            <a:off x="381000" y="685800"/>
            <a:ext cx="8229600" cy="124460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Quality, </a:t>
            </a:r>
            <a:r>
              <a:rPr lang="en-US" b="1" i="1">
                <a:solidFill>
                  <a:srgbClr val="CC00CC"/>
                </a:solidFill>
              </a:rPr>
              <a:t>x </a:t>
            </a:r>
            <a:r>
              <a:rPr lang="en-US"/>
              <a:t>: The ratio of the mass of vapor to the total mass of the mixture. </a:t>
            </a:r>
            <a:r>
              <a:rPr lang="en-US" b="1">
                <a:solidFill>
                  <a:srgbClr val="3333FF"/>
                </a:solidFill>
              </a:rPr>
              <a:t>Quality is between 0 and 1 </a:t>
            </a:r>
            <a:r>
              <a:rPr lang="en-US" b="1">
                <a:solidFill>
                  <a:srgbClr val="3333FF"/>
                </a:solidFill>
                <a:sym typeface="Symbol" pitchFamily="18" charset="2"/>
              </a:rPr>
              <a:t>   </a:t>
            </a:r>
            <a:r>
              <a:rPr lang="en-US" b="1">
                <a:solidFill>
                  <a:srgbClr val="3333FF"/>
                </a:solidFill>
              </a:rPr>
              <a:t>     0: sat. liquid, 1: sat. vapor.</a:t>
            </a:r>
          </a:p>
          <a:p>
            <a:pPr>
              <a:spcBef>
                <a:spcPct val="10000"/>
              </a:spcBef>
              <a:spcAft>
                <a:spcPct val="10000"/>
              </a:spcAft>
            </a:pPr>
            <a:r>
              <a:rPr lang="en-US" i="1"/>
              <a:t>The properties of the saturated liquid are the same whether it exists alone or in a mixture with saturated vapor.</a:t>
            </a:r>
            <a:endParaRPr lang="en-US"/>
          </a:p>
        </p:txBody>
      </p:sp>
      <p:sp>
        <p:nvSpPr>
          <p:cNvPr id="21509" name="Rectangle 11"/>
          <p:cNvSpPr>
            <a:spLocks noChangeArrowheads="1"/>
          </p:cNvSpPr>
          <p:nvPr/>
        </p:nvSpPr>
        <p:spPr bwMode="auto">
          <a:xfrm>
            <a:off x="3581400" y="4416425"/>
            <a:ext cx="1600200" cy="2289175"/>
          </a:xfrm>
          <a:prstGeom prst="rect">
            <a:avLst/>
          </a:prstGeom>
          <a:noFill/>
          <a:ln w="9525">
            <a:noFill/>
            <a:miter lim="800000"/>
            <a:headEnd/>
            <a:tailEnd/>
          </a:ln>
        </p:spPr>
        <p:txBody>
          <a:bodyPr>
            <a:spAutoFit/>
          </a:bodyPr>
          <a:lstStyle/>
          <a:p>
            <a:r>
              <a:rPr lang="en-US">
                <a:solidFill>
                  <a:srgbClr val="3333FF"/>
                </a:solidFill>
              </a:rPr>
              <a:t>The relative amounts of liquid and vapor phases in a saturated mixture are specified by the </a:t>
            </a:r>
            <a:r>
              <a:rPr lang="en-US" b="1" i="1">
                <a:solidFill>
                  <a:srgbClr val="3333FF"/>
                </a:solidFill>
              </a:rPr>
              <a:t>quality x</a:t>
            </a:r>
            <a:r>
              <a:rPr lang="en-US">
                <a:solidFill>
                  <a:srgbClr val="3333FF"/>
                </a:solidFill>
              </a:rPr>
              <a:t>.</a:t>
            </a:r>
          </a:p>
        </p:txBody>
      </p:sp>
      <p:pic>
        <p:nvPicPr>
          <p:cNvPr id="21510" name="Picture 13"/>
          <p:cNvPicPr>
            <a:picLocks noChangeAspect="1" noChangeArrowheads="1"/>
          </p:cNvPicPr>
          <p:nvPr/>
        </p:nvPicPr>
        <p:blipFill>
          <a:blip r:embed="rId2"/>
          <a:srcRect/>
          <a:stretch>
            <a:fillRect/>
          </a:stretch>
        </p:blipFill>
        <p:spPr bwMode="auto">
          <a:xfrm>
            <a:off x="450850" y="2209800"/>
            <a:ext cx="1301750" cy="715963"/>
          </a:xfrm>
          <a:prstGeom prst="rect">
            <a:avLst/>
          </a:prstGeom>
          <a:noFill/>
          <a:ln w="9525">
            <a:noFill/>
            <a:miter lim="800000"/>
            <a:headEnd/>
            <a:tailEnd/>
          </a:ln>
        </p:spPr>
      </p:pic>
      <p:pic>
        <p:nvPicPr>
          <p:cNvPr id="21511" name="Picture 14"/>
          <p:cNvPicPr>
            <a:picLocks noChangeAspect="1" noChangeArrowheads="1"/>
          </p:cNvPicPr>
          <p:nvPr/>
        </p:nvPicPr>
        <p:blipFill>
          <a:blip r:embed="rId3"/>
          <a:srcRect/>
          <a:stretch>
            <a:fillRect/>
          </a:stretch>
        </p:blipFill>
        <p:spPr bwMode="auto">
          <a:xfrm>
            <a:off x="1905000" y="2227263"/>
            <a:ext cx="3886200" cy="287337"/>
          </a:xfrm>
          <a:prstGeom prst="rect">
            <a:avLst/>
          </a:prstGeom>
          <a:noFill/>
          <a:ln w="9525">
            <a:noFill/>
            <a:miter lim="800000"/>
            <a:headEnd/>
            <a:tailEnd/>
          </a:ln>
        </p:spPr>
      </p:pic>
      <p:sp>
        <p:nvSpPr>
          <p:cNvPr id="21512" name="Rectangle 15"/>
          <p:cNvSpPr>
            <a:spLocks noChangeArrowheads="1"/>
          </p:cNvSpPr>
          <p:nvPr/>
        </p:nvSpPr>
        <p:spPr bwMode="auto">
          <a:xfrm>
            <a:off x="5334000" y="5789613"/>
            <a:ext cx="3429000" cy="915987"/>
          </a:xfrm>
          <a:prstGeom prst="rect">
            <a:avLst/>
          </a:prstGeom>
          <a:noFill/>
          <a:ln w="9525">
            <a:noFill/>
            <a:miter lim="800000"/>
            <a:headEnd/>
            <a:tailEnd/>
          </a:ln>
        </p:spPr>
        <p:txBody>
          <a:bodyPr>
            <a:spAutoFit/>
          </a:bodyPr>
          <a:lstStyle/>
          <a:p>
            <a:r>
              <a:rPr lang="en-US">
                <a:solidFill>
                  <a:srgbClr val="3333FF"/>
                </a:solidFill>
              </a:rPr>
              <a:t>A two-phase system can be treated as a homogeneous mixture for convenience.</a:t>
            </a:r>
          </a:p>
        </p:txBody>
      </p:sp>
      <p:sp>
        <p:nvSpPr>
          <p:cNvPr id="21513" name="Text Box 16"/>
          <p:cNvSpPr txBox="1">
            <a:spLocks noChangeArrowheads="1"/>
          </p:cNvSpPr>
          <p:nvPr/>
        </p:nvSpPr>
        <p:spPr bwMode="auto">
          <a:xfrm>
            <a:off x="6172200" y="1808163"/>
            <a:ext cx="2667000" cy="935037"/>
          </a:xfrm>
          <a:prstGeom prst="rect">
            <a:avLst/>
          </a:prstGeom>
          <a:solidFill>
            <a:srgbClr val="FFCC99"/>
          </a:solidFill>
          <a:ln w="19050">
            <a:solidFill>
              <a:schemeClr val="bg2"/>
            </a:solidFill>
            <a:miter lim="800000"/>
            <a:headEnd/>
            <a:tailEnd/>
          </a:ln>
        </p:spPr>
        <p:txBody>
          <a:bodyPr>
            <a:spAutoFit/>
          </a:bodyPr>
          <a:lstStyle/>
          <a:p>
            <a:pPr>
              <a:spcBef>
                <a:spcPct val="50000"/>
              </a:spcBef>
            </a:pPr>
            <a:r>
              <a:rPr lang="en-US"/>
              <a:t>Temperature and pressure are dependent properties for a mixture.</a:t>
            </a:r>
          </a:p>
        </p:txBody>
      </p:sp>
      <p:sp>
        <p:nvSpPr>
          <p:cNvPr id="21514" name="Line 17"/>
          <p:cNvSpPr>
            <a:spLocks noChangeShapeType="1"/>
          </p:cNvSpPr>
          <p:nvPr/>
        </p:nvSpPr>
        <p:spPr bwMode="auto">
          <a:xfrm>
            <a:off x="3429000" y="1143000"/>
            <a:ext cx="304800" cy="0"/>
          </a:xfrm>
          <a:prstGeom prst="line">
            <a:avLst/>
          </a:prstGeom>
          <a:noFill/>
          <a:ln w="38100">
            <a:solidFill>
              <a:srgbClr val="0000FF"/>
            </a:solidFill>
            <a:round/>
            <a:headEnd/>
            <a:tailEnd type="triangle" w="med" len="med"/>
          </a:ln>
        </p:spPr>
        <p:txBody>
          <a:bodyPr/>
          <a:lstStyle/>
          <a:p>
            <a:endParaRPr lang="tr-TR"/>
          </a:p>
        </p:txBody>
      </p:sp>
      <p:pic>
        <p:nvPicPr>
          <p:cNvPr id="21515" name="Picture 13"/>
          <p:cNvPicPr>
            <a:picLocks noChangeAspect="1" noChangeArrowheads="1"/>
          </p:cNvPicPr>
          <p:nvPr/>
        </p:nvPicPr>
        <p:blipFill>
          <a:blip r:embed="rId4"/>
          <a:srcRect/>
          <a:stretch>
            <a:fillRect/>
          </a:stretch>
        </p:blipFill>
        <p:spPr bwMode="auto">
          <a:xfrm>
            <a:off x="114300" y="3362325"/>
            <a:ext cx="3467100" cy="3343275"/>
          </a:xfrm>
          <a:prstGeom prst="rect">
            <a:avLst/>
          </a:prstGeom>
          <a:noFill/>
          <a:ln w="9525">
            <a:noFill/>
            <a:miter lim="800000"/>
            <a:headEnd/>
            <a:tailEnd/>
          </a:ln>
        </p:spPr>
      </p:pic>
      <p:pic>
        <p:nvPicPr>
          <p:cNvPr id="21516" name="Picture 14"/>
          <p:cNvPicPr>
            <a:picLocks noChangeAspect="1" noChangeArrowheads="1"/>
          </p:cNvPicPr>
          <p:nvPr/>
        </p:nvPicPr>
        <p:blipFill>
          <a:blip r:embed="rId5"/>
          <a:srcRect/>
          <a:stretch>
            <a:fillRect/>
          </a:stretch>
        </p:blipFill>
        <p:spPr bwMode="auto">
          <a:xfrm>
            <a:off x="5276850" y="3105150"/>
            <a:ext cx="3714750" cy="26860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Slayt Numarası Yer Tutucusu"/>
          <p:cNvSpPr>
            <a:spLocks noGrp="1"/>
          </p:cNvSpPr>
          <p:nvPr>
            <p:ph type="sldNum" sz="quarter" idx="12"/>
          </p:nvPr>
        </p:nvSpPr>
        <p:spPr>
          <a:noFill/>
        </p:spPr>
        <p:txBody>
          <a:bodyPr/>
          <a:lstStyle/>
          <a:p>
            <a:fld id="{FDF1A6EE-5216-462B-9FDA-68FD10F3B42F}" type="slidenum">
              <a:rPr lang="en-US" smtClean="0"/>
              <a:pPr/>
              <a:t>21</a:t>
            </a:fld>
            <a:endParaRPr lang="en-US" smtClean="0"/>
          </a:p>
        </p:txBody>
      </p:sp>
      <p:pic>
        <p:nvPicPr>
          <p:cNvPr id="22531" name="Picture 9"/>
          <p:cNvPicPr>
            <a:picLocks noChangeAspect="1" noChangeArrowheads="1"/>
          </p:cNvPicPr>
          <p:nvPr/>
        </p:nvPicPr>
        <p:blipFill>
          <a:blip r:embed="rId2"/>
          <a:srcRect/>
          <a:stretch>
            <a:fillRect/>
          </a:stretch>
        </p:blipFill>
        <p:spPr bwMode="auto">
          <a:xfrm>
            <a:off x="457200" y="228600"/>
            <a:ext cx="3573463" cy="376238"/>
          </a:xfrm>
          <a:prstGeom prst="rect">
            <a:avLst/>
          </a:prstGeom>
          <a:noFill/>
          <a:ln w="9525">
            <a:noFill/>
            <a:miter lim="800000"/>
            <a:headEnd/>
            <a:tailEnd/>
          </a:ln>
        </p:spPr>
      </p:pic>
      <p:pic>
        <p:nvPicPr>
          <p:cNvPr id="22532" name="Picture 10"/>
          <p:cNvPicPr>
            <a:picLocks noChangeAspect="1" noChangeArrowheads="1"/>
          </p:cNvPicPr>
          <p:nvPr/>
        </p:nvPicPr>
        <p:blipFill>
          <a:blip r:embed="rId3"/>
          <a:srcRect/>
          <a:stretch>
            <a:fillRect/>
          </a:stretch>
        </p:blipFill>
        <p:spPr bwMode="auto">
          <a:xfrm>
            <a:off x="2341563" y="739775"/>
            <a:ext cx="1697037" cy="784225"/>
          </a:xfrm>
          <a:prstGeom prst="rect">
            <a:avLst/>
          </a:prstGeom>
          <a:noFill/>
          <a:ln w="9525">
            <a:noFill/>
            <a:miter lim="800000"/>
            <a:headEnd/>
            <a:tailEnd/>
          </a:ln>
        </p:spPr>
      </p:pic>
      <p:pic>
        <p:nvPicPr>
          <p:cNvPr id="22533" name="Picture 11"/>
          <p:cNvPicPr>
            <a:picLocks noChangeAspect="1" noChangeArrowheads="1"/>
          </p:cNvPicPr>
          <p:nvPr/>
        </p:nvPicPr>
        <p:blipFill>
          <a:blip r:embed="rId4"/>
          <a:srcRect/>
          <a:stretch>
            <a:fillRect/>
          </a:stretch>
        </p:blipFill>
        <p:spPr bwMode="auto">
          <a:xfrm>
            <a:off x="457200" y="762000"/>
            <a:ext cx="1425575" cy="363538"/>
          </a:xfrm>
          <a:prstGeom prst="rect">
            <a:avLst/>
          </a:prstGeom>
          <a:noFill/>
          <a:ln w="9525">
            <a:noFill/>
            <a:miter lim="800000"/>
            <a:headEnd/>
            <a:tailEnd/>
          </a:ln>
        </p:spPr>
      </p:pic>
      <p:pic>
        <p:nvPicPr>
          <p:cNvPr id="22534" name="Picture 12"/>
          <p:cNvPicPr>
            <a:picLocks noChangeAspect="1" noChangeArrowheads="1"/>
          </p:cNvPicPr>
          <p:nvPr/>
        </p:nvPicPr>
        <p:blipFill>
          <a:blip r:embed="rId5"/>
          <a:srcRect/>
          <a:stretch>
            <a:fillRect/>
          </a:stretch>
        </p:blipFill>
        <p:spPr bwMode="auto">
          <a:xfrm>
            <a:off x="457200" y="1600200"/>
            <a:ext cx="3573463" cy="1079500"/>
          </a:xfrm>
          <a:prstGeom prst="rect">
            <a:avLst/>
          </a:prstGeom>
          <a:noFill/>
          <a:ln w="9525">
            <a:noFill/>
            <a:miter lim="800000"/>
            <a:headEnd/>
            <a:tailEnd/>
          </a:ln>
        </p:spPr>
      </p:pic>
      <p:grpSp>
        <p:nvGrpSpPr>
          <p:cNvPr id="22535" name="Group 18"/>
          <p:cNvGrpSpPr>
            <a:grpSpLocks/>
          </p:cNvGrpSpPr>
          <p:nvPr/>
        </p:nvGrpSpPr>
        <p:grpSpPr bwMode="auto">
          <a:xfrm>
            <a:off x="4343400" y="228600"/>
            <a:ext cx="2286000" cy="1524000"/>
            <a:chOff x="3456" y="576"/>
            <a:chExt cx="1440" cy="960"/>
          </a:xfrm>
        </p:grpSpPr>
        <p:sp>
          <p:nvSpPr>
            <p:cNvPr id="22538" name="Rectangle 17"/>
            <p:cNvSpPr>
              <a:spLocks noChangeArrowheads="1"/>
            </p:cNvSpPr>
            <p:nvPr/>
          </p:nvSpPr>
          <p:spPr bwMode="auto">
            <a:xfrm>
              <a:off x="3456" y="576"/>
              <a:ext cx="1440" cy="960"/>
            </a:xfrm>
            <a:prstGeom prst="rect">
              <a:avLst/>
            </a:prstGeom>
            <a:solidFill>
              <a:srgbClr val="FFCC99"/>
            </a:solidFill>
            <a:ln w="9525">
              <a:solidFill>
                <a:schemeClr val="tx1"/>
              </a:solidFill>
              <a:miter lim="800000"/>
              <a:headEnd/>
              <a:tailEnd/>
            </a:ln>
          </p:spPr>
          <p:txBody>
            <a:bodyPr wrap="none" anchor="ctr"/>
            <a:lstStyle/>
            <a:p>
              <a:endParaRPr lang="tr-TR"/>
            </a:p>
          </p:txBody>
        </p:sp>
        <p:pic>
          <p:nvPicPr>
            <p:cNvPr id="22539" name="Picture 13"/>
            <p:cNvPicPr>
              <a:picLocks noChangeAspect="1" noChangeArrowheads="1"/>
            </p:cNvPicPr>
            <p:nvPr/>
          </p:nvPicPr>
          <p:blipFill>
            <a:blip r:embed="rId6"/>
            <a:srcRect/>
            <a:stretch>
              <a:fillRect/>
            </a:stretch>
          </p:blipFill>
          <p:spPr bwMode="auto">
            <a:xfrm>
              <a:off x="3552" y="912"/>
              <a:ext cx="1240" cy="206"/>
            </a:xfrm>
            <a:prstGeom prst="rect">
              <a:avLst/>
            </a:prstGeom>
            <a:solidFill>
              <a:srgbClr val="FFCC99"/>
            </a:solidFill>
            <a:ln w="9525">
              <a:noFill/>
              <a:miter lim="800000"/>
              <a:headEnd/>
              <a:tailEnd/>
            </a:ln>
          </p:spPr>
        </p:pic>
        <p:pic>
          <p:nvPicPr>
            <p:cNvPr id="22540" name="Picture 14"/>
            <p:cNvPicPr>
              <a:picLocks noChangeAspect="1" noChangeArrowheads="1"/>
            </p:cNvPicPr>
            <p:nvPr/>
          </p:nvPicPr>
          <p:blipFill>
            <a:blip r:embed="rId7"/>
            <a:srcRect/>
            <a:stretch>
              <a:fillRect/>
            </a:stretch>
          </p:blipFill>
          <p:spPr bwMode="auto">
            <a:xfrm>
              <a:off x="3604" y="1230"/>
              <a:ext cx="1100" cy="210"/>
            </a:xfrm>
            <a:prstGeom prst="rect">
              <a:avLst/>
            </a:prstGeom>
            <a:solidFill>
              <a:srgbClr val="FFCC99"/>
            </a:solidFill>
            <a:ln w="9525">
              <a:noFill/>
              <a:miter lim="800000"/>
              <a:headEnd/>
              <a:tailEnd/>
            </a:ln>
          </p:spPr>
        </p:pic>
        <p:sp>
          <p:nvSpPr>
            <p:cNvPr id="22541" name="Rectangle 15"/>
            <p:cNvSpPr>
              <a:spLocks noChangeArrowheads="1"/>
            </p:cNvSpPr>
            <p:nvPr/>
          </p:nvSpPr>
          <p:spPr bwMode="auto">
            <a:xfrm>
              <a:off x="3552" y="576"/>
              <a:ext cx="1344" cy="250"/>
            </a:xfrm>
            <a:prstGeom prst="rect">
              <a:avLst/>
            </a:prstGeom>
            <a:solidFill>
              <a:srgbClr val="FFCC99"/>
            </a:solidFill>
            <a:ln w="9525">
              <a:noFill/>
              <a:miter lim="800000"/>
              <a:headEnd/>
              <a:tailEnd/>
            </a:ln>
          </p:spPr>
          <p:txBody>
            <a:bodyPr>
              <a:spAutoFit/>
            </a:bodyPr>
            <a:lstStyle/>
            <a:p>
              <a:r>
                <a:rPr lang="en-US" sz="2000" b="1" i="1"/>
                <a:t>y</a:t>
              </a:r>
              <a:r>
                <a:rPr lang="en-US" sz="2000" i="1"/>
                <a:t>         v</a:t>
              </a:r>
              <a:r>
                <a:rPr lang="en-US" sz="2000"/>
                <a:t>, </a:t>
              </a:r>
              <a:r>
                <a:rPr lang="en-US" sz="2000" i="1"/>
                <a:t>u</a:t>
              </a:r>
              <a:r>
                <a:rPr lang="en-US" sz="2000"/>
                <a:t>, or </a:t>
              </a:r>
              <a:r>
                <a:rPr lang="en-US" sz="2000" i="1"/>
                <a:t>h.</a:t>
              </a:r>
              <a:endParaRPr lang="en-US" sz="2000"/>
            </a:p>
          </p:txBody>
        </p:sp>
        <p:sp>
          <p:nvSpPr>
            <p:cNvPr id="22542" name="Line 16"/>
            <p:cNvSpPr>
              <a:spLocks noChangeShapeType="1"/>
            </p:cNvSpPr>
            <p:nvPr/>
          </p:nvSpPr>
          <p:spPr bwMode="auto">
            <a:xfrm>
              <a:off x="3792" y="720"/>
              <a:ext cx="192" cy="0"/>
            </a:xfrm>
            <a:prstGeom prst="line">
              <a:avLst/>
            </a:prstGeom>
            <a:noFill/>
            <a:ln w="38100">
              <a:solidFill>
                <a:srgbClr val="0000FF"/>
              </a:solidFill>
              <a:round/>
              <a:headEnd/>
              <a:tailEnd type="triangle" w="med" len="med"/>
            </a:ln>
          </p:spPr>
          <p:txBody>
            <a:bodyPr/>
            <a:lstStyle/>
            <a:p>
              <a:endParaRPr lang="tr-TR"/>
            </a:p>
          </p:txBody>
        </p:sp>
      </p:grpSp>
      <p:pic>
        <p:nvPicPr>
          <p:cNvPr id="22536" name="Picture 15"/>
          <p:cNvPicPr>
            <a:picLocks noChangeAspect="1" noChangeArrowheads="1"/>
          </p:cNvPicPr>
          <p:nvPr/>
        </p:nvPicPr>
        <p:blipFill>
          <a:blip r:embed="rId8"/>
          <a:srcRect/>
          <a:stretch>
            <a:fillRect/>
          </a:stretch>
        </p:blipFill>
        <p:spPr bwMode="auto">
          <a:xfrm>
            <a:off x="457200" y="2743200"/>
            <a:ext cx="3362325" cy="4086225"/>
          </a:xfrm>
          <a:prstGeom prst="rect">
            <a:avLst/>
          </a:prstGeom>
          <a:noFill/>
          <a:ln w="9525">
            <a:noFill/>
            <a:miter lim="800000"/>
            <a:headEnd/>
            <a:tailEnd/>
          </a:ln>
        </p:spPr>
      </p:pic>
      <p:pic>
        <p:nvPicPr>
          <p:cNvPr id="22537" name="Picture 16"/>
          <p:cNvPicPr>
            <a:picLocks noChangeAspect="1" noChangeArrowheads="1"/>
          </p:cNvPicPr>
          <p:nvPr/>
        </p:nvPicPr>
        <p:blipFill>
          <a:blip r:embed="rId9"/>
          <a:srcRect/>
          <a:stretch>
            <a:fillRect/>
          </a:stretch>
        </p:blipFill>
        <p:spPr bwMode="auto">
          <a:xfrm>
            <a:off x="5638800" y="1905000"/>
            <a:ext cx="3276600" cy="4821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Slayt Numarası Yer Tutucusu"/>
          <p:cNvSpPr>
            <a:spLocks noGrp="1"/>
          </p:cNvSpPr>
          <p:nvPr>
            <p:ph type="sldNum" sz="quarter" idx="12"/>
          </p:nvPr>
        </p:nvSpPr>
        <p:spPr>
          <a:noFill/>
        </p:spPr>
        <p:txBody>
          <a:bodyPr/>
          <a:lstStyle/>
          <a:p>
            <a:fld id="{13C31EF5-E086-4EFD-BFD6-1F1D5E80B126}" type="slidenum">
              <a:rPr lang="en-US" smtClean="0"/>
              <a:pPr/>
              <a:t>22</a:t>
            </a:fld>
            <a:endParaRPr lang="en-US" smtClean="0"/>
          </a:p>
        </p:txBody>
      </p:sp>
      <p:sp>
        <p:nvSpPr>
          <p:cNvPr id="23555" name="Text Box 5"/>
          <p:cNvSpPr txBox="1">
            <a:spLocks noChangeArrowheads="1"/>
          </p:cNvSpPr>
          <p:nvPr/>
        </p:nvSpPr>
        <p:spPr bwMode="auto">
          <a:xfrm>
            <a:off x="1752600" y="655638"/>
            <a:ext cx="5334000" cy="792162"/>
          </a:xfrm>
          <a:prstGeom prst="rect">
            <a:avLst/>
          </a:prstGeom>
          <a:noFill/>
          <a:ln w="9525">
            <a:noFill/>
            <a:miter lim="800000"/>
            <a:headEnd/>
            <a:tailEnd/>
          </a:ln>
        </p:spPr>
        <p:txBody>
          <a:bodyPr>
            <a:spAutoFit/>
          </a:bodyPr>
          <a:lstStyle/>
          <a:p>
            <a:pPr>
              <a:spcBef>
                <a:spcPct val="50000"/>
              </a:spcBef>
            </a:pPr>
            <a:r>
              <a:rPr lang="en-US" sz="2400" b="1">
                <a:solidFill>
                  <a:srgbClr val="CC00CC"/>
                </a:solidFill>
              </a:rPr>
              <a:t>Examples</a:t>
            </a:r>
            <a:r>
              <a:rPr lang="en-US" sz="2000"/>
              <a:t>: </a:t>
            </a:r>
            <a:r>
              <a:rPr lang="en-US" sz="2200">
                <a:solidFill>
                  <a:srgbClr val="3333FF"/>
                </a:solidFill>
              </a:rPr>
              <a:t>Saturated liquid-vapor mixture states on </a:t>
            </a:r>
            <a:r>
              <a:rPr lang="en-US" sz="2200" i="1">
                <a:solidFill>
                  <a:srgbClr val="3333FF"/>
                </a:solidFill>
              </a:rPr>
              <a:t>T-v</a:t>
            </a:r>
            <a:r>
              <a:rPr lang="en-US" sz="2200">
                <a:solidFill>
                  <a:srgbClr val="3333FF"/>
                </a:solidFill>
              </a:rPr>
              <a:t> and </a:t>
            </a:r>
            <a:r>
              <a:rPr lang="en-US" sz="2200" i="1">
                <a:solidFill>
                  <a:srgbClr val="3333FF"/>
                </a:solidFill>
              </a:rPr>
              <a:t>P-v</a:t>
            </a:r>
            <a:r>
              <a:rPr lang="en-US" sz="2200">
                <a:solidFill>
                  <a:srgbClr val="3333FF"/>
                </a:solidFill>
              </a:rPr>
              <a:t> diagrams.</a:t>
            </a:r>
          </a:p>
        </p:txBody>
      </p:sp>
      <p:pic>
        <p:nvPicPr>
          <p:cNvPr id="23556" name="Picture 6"/>
          <p:cNvPicPr>
            <a:picLocks noChangeAspect="1" noChangeArrowheads="1"/>
          </p:cNvPicPr>
          <p:nvPr/>
        </p:nvPicPr>
        <p:blipFill>
          <a:blip r:embed="rId2"/>
          <a:srcRect/>
          <a:stretch>
            <a:fillRect/>
          </a:stretch>
        </p:blipFill>
        <p:spPr bwMode="auto">
          <a:xfrm>
            <a:off x="390525" y="1828800"/>
            <a:ext cx="4029075" cy="4267200"/>
          </a:xfrm>
          <a:prstGeom prst="rect">
            <a:avLst/>
          </a:prstGeom>
          <a:noFill/>
          <a:ln w="9525">
            <a:noFill/>
            <a:miter lim="800000"/>
            <a:headEnd/>
            <a:tailEnd/>
          </a:ln>
        </p:spPr>
      </p:pic>
      <p:pic>
        <p:nvPicPr>
          <p:cNvPr id="23557" name="Picture 7"/>
          <p:cNvPicPr>
            <a:picLocks noChangeAspect="1" noChangeArrowheads="1"/>
          </p:cNvPicPr>
          <p:nvPr/>
        </p:nvPicPr>
        <p:blipFill>
          <a:blip r:embed="rId3"/>
          <a:srcRect/>
          <a:stretch>
            <a:fillRect/>
          </a:stretch>
        </p:blipFill>
        <p:spPr bwMode="auto">
          <a:xfrm>
            <a:off x="4676775" y="1971675"/>
            <a:ext cx="4086225" cy="4124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Slayt Numarası Yer Tutucusu"/>
          <p:cNvSpPr>
            <a:spLocks noGrp="1"/>
          </p:cNvSpPr>
          <p:nvPr>
            <p:ph type="sldNum" sz="quarter" idx="12"/>
          </p:nvPr>
        </p:nvSpPr>
        <p:spPr>
          <a:noFill/>
        </p:spPr>
        <p:txBody>
          <a:bodyPr/>
          <a:lstStyle/>
          <a:p>
            <a:fld id="{D42EBA90-DB37-40DD-919A-6201648765D7}" type="slidenum">
              <a:rPr lang="en-US" smtClean="0"/>
              <a:pPr/>
              <a:t>23</a:t>
            </a:fld>
            <a:endParaRPr lang="en-US" smtClean="0"/>
          </a:p>
        </p:txBody>
      </p:sp>
      <p:sp>
        <p:nvSpPr>
          <p:cNvPr id="24579" name="Rectangle 2"/>
          <p:cNvSpPr>
            <a:spLocks noGrp="1" noChangeArrowheads="1"/>
          </p:cNvSpPr>
          <p:nvPr>
            <p:ph type="title"/>
          </p:nvPr>
        </p:nvSpPr>
        <p:spPr>
          <a:xfrm>
            <a:off x="3810000" y="152400"/>
            <a:ext cx="4343400" cy="639763"/>
          </a:xfrm>
        </p:spPr>
        <p:txBody>
          <a:bodyPr/>
          <a:lstStyle/>
          <a:p>
            <a:pPr eaLnBrk="1" hangingPunct="1"/>
            <a:r>
              <a:rPr lang="en-US" sz="2800" smtClean="0"/>
              <a:t>Superheated Vapor</a:t>
            </a:r>
          </a:p>
        </p:txBody>
      </p:sp>
      <p:sp>
        <p:nvSpPr>
          <p:cNvPr id="24580" name="Rectangle 10"/>
          <p:cNvSpPr>
            <a:spLocks noChangeArrowheads="1"/>
          </p:cNvSpPr>
          <p:nvPr/>
        </p:nvSpPr>
        <p:spPr bwMode="auto">
          <a:xfrm>
            <a:off x="228600" y="381000"/>
            <a:ext cx="3352800" cy="2289175"/>
          </a:xfrm>
          <a:prstGeom prst="rect">
            <a:avLst/>
          </a:prstGeom>
          <a:noFill/>
          <a:ln w="9525">
            <a:noFill/>
            <a:miter lim="800000"/>
            <a:headEnd/>
            <a:tailEnd/>
          </a:ln>
        </p:spPr>
        <p:txBody>
          <a:bodyPr>
            <a:spAutoFit/>
          </a:bodyPr>
          <a:lstStyle/>
          <a:p>
            <a:r>
              <a:rPr lang="en-US"/>
              <a:t>In the region to the right of the saturated vapor line and at temperatures above the critical point temperature, a substance exists as superheated vapor.</a:t>
            </a:r>
          </a:p>
          <a:p>
            <a:r>
              <a:rPr lang="en-US">
                <a:solidFill>
                  <a:srgbClr val="CC00CC"/>
                </a:solidFill>
              </a:rPr>
              <a:t>In this region, temperature and pressure are independent properties.</a:t>
            </a:r>
          </a:p>
        </p:txBody>
      </p:sp>
      <p:sp>
        <p:nvSpPr>
          <p:cNvPr id="24581" name="Rectangle 12"/>
          <p:cNvSpPr>
            <a:spLocks noChangeArrowheads="1"/>
          </p:cNvSpPr>
          <p:nvPr/>
        </p:nvSpPr>
        <p:spPr bwMode="auto">
          <a:xfrm>
            <a:off x="3657600" y="5713413"/>
            <a:ext cx="1295400" cy="915987"/>
          </a:xfrm>
          <a:prstGeom prst="rect">
            <a:avLst/>
          </a:prstGeom>
          <a:noFill/>
          <a:ln w="9525">
            <a:noFill/>
            <a:miter lim="800000"/>
            <a:headEnd/>
            <a:tailEnd/>
          </a:ln>
        </p:spPr>
        <p:txBody>
          <a:bodyPr>
            <a:spAutoFit/>
          </a:bodyPr>
          <a:lstStyle/>
          <a:p>
            <a:r>
              <a:rPr lang="en-US">
                <a:solidFill>
                  <a:srgbClr val="3333FF"/>
                </a:solidFill>
              </a:rPr>
              <a:t>A partial listing of Table A–6.</a:t>
            </a:r>
          </a:p>
        </p:txBody>
      </p:sp>
      <p:sp>
        <p:nvSpPr>
          <p:cNvPr id="24582" name="Rectangle 14"/>
          <p:cNvSpPr>
            <a:spLocks noChangeArrowheads="1"/>
          </p:cNvSpPr>
          <p:nvPr/>
        </p:nvSpPr>
        <p:spPr bwMode="auto">
          <a:xfrm>
            <a:off x="3962400" y="3670300"/>
            <a:ext cx="1752600" cy="1739900"/>
          </a:xfrm>
          <a:prstGeom prst="rect">
            <a:avLst/>
          </a:prstGeom>
          <a:noFill/>
          <a:ln w="9525">
            <a:noFill/>
            <a:miter lim="800000"/>
            <a:headEnd/>
            <a:tailEnd/>
          </a:ln>
        </p:spPr>
        <p:txBody>
          <a:bodyPr>
            <a:spAutoFit/>
          </a:bodyPr>
          <a:lstStyle/>
          <a:p>
            <a:pPr algn="r"/>
            <a:r>
              <a:rPr lang="en-US">
                <a:solidFill>
                  <a:srgbClr val="3333FF"/>
                </a:solidFill>
              </a:rPr>
              <a:t>At a specified </a:t>
            </a:r>
            <a:r>
              <a:rPr lang="en-US" i="1">
                <a:solidFill>
                  <a:srgbClr val="3333FF"/>
                </a:solidFill>
              </a:rPr>
              <a:t>P</a:t>
            </a:r>
            <a:r>
              <a:rPr lang="en-US">
                <a:solidFill>
                  <a:srgbClr val="3333FF"/>
                </a:solidFill>
              </a:rPr>
              <a:t>, superheated vapor exists at a higher </a:t>
            </a:r>
            <a:r>
              <a:rPr lang="en-US" i="1">
                <a:solidFill>
                  <a:srgbClr val="3333FF"/>
                </a:solidFill>
              </a:rPr>
              <a:t>h </a:t>
            </a:r>
            <a:r>
              <a:rPr lang="en-US">
                <a:solidFill>
                  <a:srgbClr val="3333FF"/>
                </a:solidFill>
              </a:rPr>
              <a:t>than the saturated vapor.</a:t>
            </a:r>
          </a:p>
        </p:txBody>
      </p:sp>
      <p:sp>
        <p:nvSpPr>
          <p:cNvPr id="24583" name="Rectangle 16"/>
          <p:cNvSpPr>
            <a:spLocks noChangeArrowheads="1"/>
          </p:cNvSpPr>
          <p:nvPr/>
        </p:nvSpPr>
        <p:spPr bwMode="auto">
          <a:xfrm>
            <a:off x="3733800" y="838200"/>
            <a:ext cx="4724400" cy="701675"/>
          </a:xfrm>
          <a:prstGeom prst="rect">
            <a:avLst/>
          </a:prstGeom>
          <a:noFill/>
          <a:ln w="9525">
            <a:noFill/>
            <a:miter lim="800000"/>
            <a:headEnd/>
            <a:tailEnd/>
          </a:ln>
        </p:spPr>
        <p:txBody>
          <a:bodyPr>
            <a:spAutoFit/>
          </a:bodyPr>
          <a:lstStyle/>
          <a:p>
            <a:r>
              <a:rPr lang="en-US" sz="2000">
                <a:solidFill>
                  <a:srgbClr val="CC00CC"/>
                </a:solidFill>
              </a:rPr>
              <a:t>Compared to saturated vapor, superheated vapor is characterized by</a:t>
            </a:r>
          </a:p>
        </p:txBody>
      </p:sp>
      <p:pic>
        <p:nvPicPr>
          <p:cNvPr id="24584" name="Picture 19"/>
          <p:cNvPicPr>
            <a:picLocks noChangeAspect="1" noChangeArrowheads="1"/>
          </p:cNvPicPr>
          <p:nvPr/>
        </p:nvPicPr>
        <p:blipFill>
          <a:blip r:embed="rId2"/>
          <a:srcRect/>
          <a:stretch>
            <a:fillRect/>
          </a:stretch>
        </p:blipFill>
        <p:spPr bwMode="auto">
          <a:xfrm>
            <a:off x="3810000" y="1600200"/>
            <a:ext cx="5080000" cy="1739900"/>
          </a:xfrm>
          <a:prstGeom prst="rect">
            <a:avLst/>
          </a:prstGeom>
          <a:noFill/>
          <a:ln w="9525">
            <a:noFill/>
            <a:miter lim="800000"/>
            <a:headEnd/>
            <a:tailEnd/>
          </a:ln>
        </p:spPr>
      </p:pic>
      <p:pic>
        <p:nvPicPr>
          <p:cNvPr id="24585" name="Picture 21"/>
          <p:cNvPicPr>
            <a:picLocks noChangeAspect="1" noChangeArrowheads="1"/>
          </p:cNvPicPr>
          <p:nvPr/>
        </p:nvPicPr>
        <p:blipFill>
          <a:blip r:embed="rId3"/>
          <a:srcRect/>
          <a:stretch>
            <a:fillRect/>
          </a:stretch>
        </p:blipFill>
        <p:spPr bwMode="auto">
          <a:xfrm>
            <a:off x="247650" y="3048000"/>
            <a:ext cx="3409950" cy="3524250"/>
          </a:xfrm>
          <a:prstGeom prst="rect">
            <a:avLst/>
          </a:prstGeom>
          <a:noFill/>
          <a:ln w="9525">
            <a:noFill/>
            <a:miter lim="800000"/>
            <a:headEnd/>
            <a:tailEnd/>
          </a:ln>
        </p:spPr>
      </p:pic>
      <p:pic>
        <p:nvPicPr>
          <p:cNvPr id="24586" name="Picture 11"/>
          <p:cNvPicPr>
            <a:picLocks noChangeAspect="1" noChangeArrowheads="1"/>
          </p:cNvPicPr>
          <p:nvPr/>
        </p:nvPicPr>
        <p:blipFill>
          <a:blip r:embed="rId4"/>
          <a:srcRect/>
          <a:stretch>
            <a:fillRect/>
          </a:stretch>
        </p:blipFill>
        <p:spPr bwMode="auto">
          <a:xfrm>
            <a:off x="5715000" y="3733800"/>
            <a:ext cx="3181350" cy="2971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a:spLocks noGrp="1"/>
          </p:cNvSpPr>
          <p:nvPr>
            <p:ph type="sldNum" sz="quarter" idx="12"/>
          </p:nvPr>
        </p:nvSpPr>
        <p:spPr>
          <a:noFill/>
        </p:spPr>
        <p:txBody>
          <a:bodyPr/>
          <a:lstStyle/>
          <a:p>
            <a:fld id="{9CF7795D-9E25-4C8A-AFE1-68881DA428AC}" type="slidenum">
              <a:rPr lang="en-US" smtClean="0"/>
              <a:pPr/>
              <a:t>24</a:t>
            </a:fld>
            <a:endParaRPr lang="en-US" smtClean="0"/>
          </a:p>
        </p:txBody>
      </p:sp>
      <p:sp>
        <p:nvSpPr>
          <p:cNvPr id="25603" name="Rectangle 2"/>
          <p:cNvSpPr>
            <a:spLocks noGrp="1" noChangeArrowheads="1"/>
          </p:cNvSpPr>
          <p:nvPr>
            <p:ph type="title"/>
          </p:nvPr>
        </p:nvSpPr>
        <p:spPr>
          <a:xfrm>
            <a:off x="4267200" y="76200"/>
            <a:ext cx="4343400" cy="639763"/>
          </a:xfrm>
        </p:spPr>
        <p:txBody>
          <a:bodyPr/>
          <a:lstStyle/>
          <a:p>
            <a:pPr eaLnBrk="1" hangingPunct="1"/>
            <a:r>
              <a:rPr lang="en-US" sz="2800" smtClean="0"/>
              <a:t>Compressed Liquid</a:t>
            </a:r>
          </a:p>
        </p:txBody>
      </p:sp>
      <p:sp>
        <p:nvSpPr>
          <p:cNvPr id="25604" name="Rectangle 8"/>
          <p:cNvSpPr>
            <a:spLocks noChangeArrowheads="1"/>
          </p:cNvSpPr>
          <p:nvPr/>
        </p:nvSpPr>
        <p:spPr bwMode="auto">
          <a:xfrm>
            <a:off x="4267200" y="685800"/>
            <a:ext cx="4724400" cy="366713"/>
          </a:xfrm>
          <a:prstGeom prst="rect">
            <a:avLst/>
          </a:prstGeom>
          <a:noFill/>
          <a:ln w="9525">
            <a:noFill/>
            <a:miter lim="800000"/>
            <a:headEnd/>
            <a:tailEnd/>
          </a:ln>
        </p:spPr>
        <p:txBody>
          <a:bodyPr>
            <a:spAutoFit/>
          </a:bodyPr>
          <a:lstStyle/>
          <a:p>
            <a:r>
              <a:rPr lang="en-US">
                <a:solidFill>
                  <a:srgbClr val="CC00CC"/>
                </a:solidFill>
              </a:rPr>
              <a:t>Compressed liquid is characterized by</a:t>
            </a:r>
          </a:p>
        </p:txBody>
      </p:sp>
      <p:pic>
        <p:nvPicPr>
          <p:cNvPr id="25605" name="Picture 13"/>
          <p:cNvPicPr>
            <a:picLocks noChangeAspect="1" noChangeArrowheads="1"/>
          </p:cNvPicPr>
          <p:nvPr/>
        </p:nvPicPr>
        <p:blipFill>
          <a:blip r:embed="rId2"/>
          <a:srcRect/>
          <a:stretch>
            <a:fillRect/>
          </a:stretch>
        </p:blipFill>
        <p:spPr bwMode="auto">
          <a:xfrm>
            <a:off x="4325938" y="1066800"/>
            <a:ext cx="4437062" cy="1555750"/>
          </a:xfrm>
          <a:prstGeom prst="rect">
            <a:avLst/>
          </a:prstGeom>
          <a:noFill/>
          <a:ln w="9525">
            <a:noFill/>
            <a:miter lim="800000"/>
            <a:headEnd/>
            <a:tailEnd/>
          </a:ln>
        </p:spPr>
      </p:pic>
      <p:pic>
        <p:nvPicPr>
          <p:cNvPr id="25606" name="Picture 15"/>
          <p:cNvPicPr>
            <a:picLocks noChangeAspect="1" noChangeArrowheads="1"/>
          </p:cNvPicPr>
          <p:nvPr/>
        </p:nvPicPr>
        <p:blipFill>
          <a:blip r:embed="rId3"/>
          <a:srcRect/>
          <a:stretch>
            <a:fillRect/>
          </a:stretch>
        </p:blipFill>
        <p:spPr bwMode="auto">
          <a:xfrm>
            <a:off x="381000" y="1371600"/>
            <a:ext cx="1104900" cy="301625"/>
          </a:xfrm>
          <a:prstGeom prst="rect">
            <a:avLst/>
          </a:prstGeom>
          <a:noFill/>
          <a:ln w="9525">
            <a:noFill/>
            <a:miter lim="800000"/>
            <a:headEnd/>
            <a:tailEnd/>
          </a:ln>
        </p:spPr>
      </p:pic>
      <p:pic>
        <p:nvPicPr>
          <p:cNvPr id="25607" name="Picture 16"/>
          <p:cNvPicPr>
            <a:picLocks noChangeAspect="1" noChangeArrowheads="1"/>
          </p:cNvPicPr>
          <p:nvPr/>
        </p:nvPicPr>
        <p:blipFill>
          <a:blip r:embed="rId4"/>
          <a:srcRect/>
          <a:stretch>
            <a:fillRect/>
          </a:stretch>
        </p:blipFill>
        <p:spPr bwMode="auto">
          <a:xfrm>
            <a:off x="263525" y="2303463"/>
            <a:ext cx="3622675" cy="363537"/>
          </a:xfrm>
          <a:prstGeom prst="rect">
            <a:avLst/>
          </a:prstGeom>
          <a:noFill/>
          <a:ln w="9525">
            <a:noFill/>
            <a:miter lim="800000"/>
            <a:headEnd/>
            <a:tailEnd/>
          </a:ln>
        </p:spPr>
      </p:pic>
      <p:sp>
        <p:nvSpPr>
          <p:cNvPr id="25608" name="Rectangle 18"/>
          <p:cNvSpPr>
            <a:spLocks noChangeArrowheads="1"/>
          </p:cNvSpPr>
          <p:nvPr/>
        </p:nvSpPr>
        <p:spPr bwMode="auto">
          <a:xfrm>
            <a:off x="1600200" y="1309688"/>
            <a:ext cx="1676400" cy="366712"/>
          </a:xfrm>
          <a:prstGeom prst="rect">
            <a:avLst/>
          </a:prstGeom>
          <a:noFill/>
          <a:ln w="9525">
            <a:noFill/>
            <a:miter lim="800000"/>
            <a:headEnd/>
            <a:tailEnd/>
          </a:ln>
        </p:spPr>
        <p:txBody>
          <a:bodyPr>
            <a:spAutoFit/>
          </a:bodyPr>
          <a:lstStyle/>
          <a:p>
            <a:r>
              <a:rPr lang="en-US" b="1" i="1"/>
              <a:t>y </a:t>
            </a:r>
            <a:r>
              <a:rPr lang="en-US" b="1">
                <a:solidFill>
                  <a:srgbClr val="CC00CC"/>
                </a:solidFill>
                <a:sym typeface="Symbol" pitchFamily="18" charset="2"/>
              </a:rPr>
              <a:t></a:t>
            </a:r>
            <a:r>
              <a:rPr lang="en-US" b="1" i="1">
                <a:sym typeface="Symbol" pitchFamily="18" charset="2"/>
              </a:rPr>
              <a:t> </a:t>
            </a:r>
            <a:r>
              <a:rPr lang="en-US" i="1"/>
              <a:t>v</a:t>
            </a:r>
            <a:r>
              <a:rPr lang="en-US"/>
              <a:t>, </a:t>
            </a:r>
            <a:r>
              <a:rPr lang="en-US" i="1"/>
              <a:t>u</a:t>
            </a:r>
            <a:r>
              <a:rPr lang="en-US"/>
              <a:t>, or </a:t>
            </a:r>
            <a:r>
              <a:rPr lang="en-US" i="1"/>
              <a:t>h</a:t>
            </a:r>
            <a:endParaRPr lang="en-US"/>
          </a:p>
        </p:txBody>
      </p:sp>
      <p:sp>
        <p:nvSpPr>
          <p:cNvPr id="25609" name="Text Box 19"/>
          <p:cNvSpPr txBox="1">
            <a:spLocks noChangeArrowheads="1"/>
          </p:cNvSpPr>
          <p:nvPr/>
        </p:nvSpPr>
        <p:spPr bwMode="auto">
          <a:xfrm>
            <a:off x="304800" y="1905000"/>
            <a:ext cx="3352800" cy="366713"/>
          </a:xfrm>
          <a:prstGeom prst="rect">
            <a:avLst/>
          </a:prstGeom>
          <a:noFill/>
          <a:ln w="9525">
            <a:noFill/>
            <a:miter lim="800000"/>
            <a:headEnd/>
            <a:tailEnd/>
          </a:ln>
        </p:spPr>
        <p:txBody>
          <a:bodyPr>
            <a:spAutoFit/>
          </a:bodyPr>
          <a:lstStyle/>
          <a:p>
            <a:pPr>
              <a:spcBef>
                <a:spcPct val="50000"/>
              </a:spcBef>
            </a:pPr>
            <a:r>
              <a:rPr lang="en-US"/>
              <a:t>A more accurate relation for </a:t>
            </a:r>
            <a:r>
              <a:rPr lang="en-US" i="1"/>
              <a:t>h</a:t>
            </a:r>
          </a:p>
        </p:txBody>
      </p:sp>
      <p:sp>
        <p:nvSpPr>
          <p:cNvPr id="25610" name="Rectangle 20"/>
          <p:cNvSpPr>
            <a:spLocks noChangeArrowheads="1"/>
          </p:cNvSpPr>
          <p:nvPr/>
        </p:nvSpPr>
        <p:spPr bwMode="auto">
          <a:xfrm>
            <a:off x="304800" y="4829175"/>
            <a:ext cx="2667000" cy="1190625"/>
          </a:xfrm>
          <a:prstGeom prst="rect">
            <a:avLst/>
          </a:prstGeom>
          <a:noFill/>
          <a:ln w="9525">
            <a:noFill/>
            <a:miter lim="800000"/>
            <a:headEnd/>
            <a:tailEnd/>
          </a:ln>
        </p:spPr>
        <p:txBody>
          <a:bodyPr>
            <a:spAutoFit/>
          </a:bodyPr>
          <a:lstStyle/>
          <a:p>
            <a:r>
              <a:rPr lang="en-US">
                <a:solidFill>
                  <a:srgbClr val="3333FF"/>
                </a:solidFill>
              </a:rPr>
              <a:t>A compressed liquid may be approximated as a saturated liquid at the given temperature.</a:t>
            </a:r>
          </a:p>
        </p:txBody>
      </p:sp>
      <p:sp>
        <p:nvSpPr>
          <p:cNvPr id="25611" name="Rectangle 22"/>
          <p:cNvSpPr>
            <a:spLocks noChangeArrowheads="1"/>
          </p:cNvSpPr>
          <p:nvPr/>
        </p:nvSpPr>
        <p:spPr bwMode="auto">
          <a:xfrm>
            <a:off x="228600" y="304800"/>
            <a:ext cx="3810000" cy="914400"/>
          </a:xfrm>
          <a:prstGeom prst="rect">
            <a:avLst/>
          </a:prstGeom>
          <a:noFill/>
          <a:ln w="9525">
            <a:noFill/>
            <a:miter lim="800000"/>
            <a:headEnd/>
            <a:tailEnd/>
          </a:ln>
        </p:spPr>
        <p:txBody>
          <a:bodyPr>
            <a:spAutoFit/>
          </a:bodyPr>
          <a:lstStyle/>
          <a:p>
            <a:r>
              <a:rPr lang="en-US">
                <a:solidFill>
                  <a:srgbClr val="CC00CC"/>
                </a:solidFill>
              </a:rPr>
              <a:t>The compressed liquid properties depend on temperature much more strongly than they do on pressure.</a:t>
            </a:r>
          </a:p>
        </p:txBody>
      </p:sp>
      <p:pic>
        <p:nvPicPr>
          <p:cNvPr id="25612" name="Picture 25"/>
          <p:cNvPicPr>
            <a:picLocks noChangeAspect="1" noChangeArrowheads="1"/>
          </p:cNvPicPr>
          <p:nvPr/>
        </p:nvPicPr>
        <p:blipFill>
          <a:blip r:embed="rId5"/>
          <a:srcRect/>
          <a:stretch>
            <a:fillRect/>
          </a:stretch>
        </p:blipFill>
        <p:spPr bwMode="auto">
          <a:xfrm>
            <a:off x="400050" y="2994025"/>
            <a:ext cx="2190750" cy="1882775"/>
          </a:xfrm>
          <a:prstGeom prst="rect">
            <a:avLst/>
          </a:prstGeom>
          <a:noFill/>
          <a:ln w="9525">
            <a:noFill/>
            <a:miter lim="800000"/>
            <a:headEnd/>
            <a:tailEnd/>
          </a:ln>
        </p:spPr>
      </p:pic>
      <p:pic>
        <p:nvPicPr>
          <p:cNvPr id="25613" name="Picture 15"/>
          <p:cNvPicPr>
            <a:picLocks noChangeAspect="1" noChangeArrowheads="1"/>
          </p:cNvPicPr>
          <p:nvPr/>
        </p:nvPicPr>
        <p:blipFill>
          <a:blip r:embed="rId6"/>
          <a:srcRect/>
          <a:stretch>
            <a:fillRect/>
          </a:stretch>
        </p:blipFill>
        <p:spPr bwMode="auto">
          <a:xfrm>
            <a:off x="4343400" y="2724150"/>
            <a:ext cx="3686175" cy="4057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4401BEB9-1294-4C98-87B9-B1668C3FA858}" type="slidenum">
              <a:rPr lang="en-US" smtClean="0"/>
              <a:pPr/>
              <a:t>25</a:t>
            </a:fld>
            <a:endParaRPr lang="en-US" smtClean="0"/>
          </a:p>
        </p:txBody>
      </p:sp>
      <p:pic>
        <p:nvPicPr>
          <p:cNvPr id="26627" name="Picture 2"/>
          <p:cNvPicPr>
            <a:picLocks noChangeAspect="1" noChangeArrowheads="1"/>
          </p:cNvPicPr>
          <p:nvPr/>
        </p:nvPicPr>
        <p:blipFill>
          <a:blip r:embed="rId2"/>
          <a:srcRect/>
          <a:stretch>
            <a:fillRect/>
          </a:stretch>
        </p:blipFill>
        <p:spPr bwMode="auto">
          <a:xfrm>
            <a:off x="2366963" y="628650"/>
            <a:ext cx="4410075" cy="56007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Slayt Numarası Yer Tutucusu"/>
          <p:cNvSpPr>
            <a:spLocks noGrp="1"/>
          </p:cNvSpPr>
          <p:nvPr>
            <p:ph type="sldNum" sz="quarter" idx="12"/>
          </p:nvPr>
        </p:nvSpPr>
        <p:spPr>
          <a:noFill/>
        </p:spPr>
        <p:txBody>
          <a:bodyPr/>
          <a:lstStyle/>
          <a:p>
            <a:fld id="{B4C2C51D-4D5D-43D2-90EA-F6595D47E38D}" type="slidenum">
              <a:rPr lang="en-US" smtClean="0"/>
              <a:pPr/>
              <a:t>26</a:t>
            </a:fld>
            <a:endParaRPr lang="en-US" smtClean="0"/>
          </a:p>
        </p:txBody>
      </p:sp>
      <p:sp>
        <p:nvSpPr>
          <p:cNvPr id="27651" name="Rectangle 2"/>
          <p:cNvSpPr>
            <a:spLocks noGrp="1" noChangeArrowheads="1"/>
          </p:cNvSpPr>
          <p:nvPr>
            <p:ph type="title"/>
          </p:nvPr>
        </p:nvSpPr>
        <p:spPr>
          <a:xfrm>
            <a:off x="533400" y="122238"/>
            <a:ext cx="8229600" cy="563562"/>
          </a:xfrm>
        </p:spPr>
        <p:txBody>
          <a:bodyPr/>
          <a:lstStyle/>
          <a:p>
            <a:pPr eaLnBrk="1" hangingPunct="1"/>
            <a:r>
              <a:rPr lang="en-US" sz="2800" smtClean="0"/>
              <a:t>Reference State and Reference Values</a:t>
            </a:r>
            <a:endParaRPr lang="en-US" sz="2800" b="0" smtClean="0"/>
          </a:p>
        </p:txBody>
      </p:sp>
      <p:sp>
        <p:nvSpPr>
          <p:cNvPr id="27652" name="Rectangle 3"/>
          <p:cNvSpPr>
            <a:spLocks noGrp="1" noChangeArrowheads="1"/>
          </p:cNvSpPr>
          <p:nvPr>
            <p:ph type="body" idx="1"/>
          </p:nvPr>
        </p:nvSpPr>
        <p:spPr>
          <a:xfrm>
            <a:off x="228600" y="685800"/>
            <a:ext cx="8686800" cy="2895600"/>
          </a:xfrm>
        </p:spPr>
        <p:txBody>
          <a:bodyPr/>
          <a:lstStyle/>
          <a:p>
            <a:pPr eaLnBrk="1" hangingPunct="1">
              <a:lnSpc>
                <a:spcPct val="90000"/>
              </a:lnSpc>
              <a:spcBef>
                <a:spcPct val="5000"/>
              </a:spcBef>
              <a:spcAft>
                <a:spcPct val="5000"/>
              </a:spcAft>
            </a:pPr>
            <a:r>
              <a:rPr lang="en-US" sz="1600" smtClean="0">
                <a:solidFill>
                  <a:srgbClr val="3333FF"/>
                </a:solidFill>
              </a:rPr>
              <a:t>The values of </a:t>
            </a:r>
            <a:r>
              <a:rPr lang="en-US" sz="1600" i="1" smtClean="0">
                <a:solidFill>
                  <a:srgbClr val="3333FF"/>
                </a:solidFill>
              </a:rPr>
              <a:t>u</a:t>
            </a:r>
            <a:r>
              <a:rPr lang="en-US" sz="1600" smtClean="0">
                <a:solidFill>
                  <a:srgbClr val="3333FF"/>
                </a:solidFill>
              </a:rPr>
              <a:t>, </a:t>
            </a:r>
            <a:r>
              <a:rPr lang="en-US" sz="1600" i="1" smtClean="0">
                <a:solidFill>
                  <a:srgbClr val="3333FF"/>
                </a:solidFill>
              </a:rPr>
              <a:t>h</a:t>
            </a:r>
            <a:r>
              <a:rPr lang="en-US" sz="1600" smtClean="0">
                <a:solidFill>
                  <a:srgbClr val="3333FF"/>
                </a:solidFill>
              </a:rPr>
              <a:t>, and </a:t>
            </a:r>
            <a:r>
              <a:rPr lang="en-US" sz="1600" i="1" smtClean="0">
                <a:solidFill>
                  <a:srgbClr val="3333FF"/>
                </a:solidFill>
              </a:rPr>
              <a:t>s </a:t>
            </a:r>
            <a:r>
              <a:rPr lang="en-US" sz="1600" smtClean="0">
                <a:solidFill>
                  <a:srgbClr val="3333FF"/>
                </a:solidFill>
              </a:rPr>
              <a:t>cannot be measured directly, and they are calculated from measurable properties using the relations between properties. </a:t>
            </a:r>
          </a:p>
          <a:p>
            <a:pPr eaLnBrk="1" hangingPunct="1">
              <a:lnSpc>
                <a:spcPct val="90000"/>
              </a:lnSpc>
              <a:spcBef>
                <a:spcPct val="5000"/>
              </a:spcBef>
              <a:spcAft>
                <a:spcPct val="5000"/>
              </a:spcAft>
            </a:pPr>
            <a:r>
              <a:rPr lang="en-US" sz="1600" smtClean="0">
                <a:solidFill>
                  <a:srgbClr val="CC00CC"/>
                </a:solidFill>
              </a:rPr>
              <a:t>However, those relations give the </a:t>
            </a:r>
            <a:r>
              <a:rPr lang="en-US" sz="1600" i="1" smtClean="0">
                <a:solidFill>
                  <a:srgbClr val="CC00CC"/>
                </a:solidFill>
              </a:rPr>
              <a:t>changes </a:t>
            </a:r>
            <a:r>
              <a:rPr lang="en-US" sz="1600" smtClean="0">
                <a:solidFill>
                  <a:srgbClr val="CC00CC"/>
                </a:solidFill>
              </a:rPr>
              <a:t>in properties, not the values of properties at specified states.</a:t>
            </a:r>
            <a:r>
              <a:rPr lang="en-US" sz="1600" smtClean="0"/>
              <a:t> </a:t>
            </a:r>
          </a:p>
          <a:p>
            <a:pPr eaLnBrk="1" hangingPunct="1">
              <a:lnSpc>
                <a:spcPct val="90000"/>
              </a:lnSpc>
              <a:spcBef>
                <a:spcPct val="5000"/>
              </a:spcBef>
              <a:spcAft>
                <a:spcPct val="5000"/>
              </a:spcAft>
            </a:pPr>
            <a:r>
              <a:rPr lang="en-US" sz="1600" smtClean="0">
                <a:solidFill>
                  <a:srgbClr val="3333FF"/>
                </a:solidFill>
              </a:rPr>
              <a:t>Therefore, we need to choose a convenient </a:t>
            </a:r>
            <a:r>
              <a:rPr lang="en-US" sz="1600" i="1" smtClean="0">
                <a:solidFill>
                  <a:srgbClr val="FF3300"/>
                </a:solidFill>
              </a:rPr>
              <a:t>reference state</a:t>
            </a:r>
            <a:r>
              <a:rPr lang="en-US" sz="1600" i="1" smtClean="0">
                <a:solidFill>
                  <a:srgbClr val="3333FF"/>
                </a:solidFill>
              </a:rPr>
              <a:t> </a:t>
            </a:r>
            <a:r>
              <a:rPr lang="en-US" sz="1600" smtClean="0">
                <a:solidFill>
                  <a:srgbClr val="3333FF"/>
                </a:solidFill>
              </a:rPr>
              <a:t>and assign a value of </a:t>
            </a:r>
            <a:r>
              <a:rPr lang="en-US" sz="1600" i="1" smtClean="0">
                <a:solidFill>
                  <a:srgbClr val="FF3300"/>
                </a:solidFill>
              </a:rPr>
              <a:t>zero</a:t>
            </a:r>
            <a:r>
              <a:rPr lang="en-US" sz="1600" i="1" smtClean="0">
                <a:solidFill>
                  <a:srgbClr val="3333FF"/>
                </a:solidFill>
              </a:rPr>
              <a:t> </a:t>
            </a:r>
            <a:r>
              <a:rPr lang="en-US" sz="1600" smtClean="0">
                <a:solidFill>
                  <a:srgbClr val="3333FF"/>
                </a:solidFill>
              </a:rPr>
              <a:t>for a convenient property or properties at that state.</a:t>
            </a:r>
            <a:r>
              <a:rPr lang="en-US" sz="1600" smtClean="0"/>
              <a:t> </a:t>
            </a:r>
          </a:p>
          <a:p>
            <a:pPr eaLnBrk="1" hangingPunct="1">
              <a:lnSpc>
                <a:spcPct val="90000"/>
              </a:lnSpc>
              <a:spcBef>
                <a:spcPct val="5000"/>
              </a:spcBef>
              <a:spcAft>
                <a:spcPct val="5000"/>
              </a:spcAft>
            </a:pPr>
            <a:r>
              <a:rPr lang="en-US" sz="1600" smtClean="0">
                <a:solidFill>
                  <a:srgbClr val="008000"/>
                </a:solidFill>
              </a:rPr>
              <a:t>The referance state for water is 0.01°C and for R-134a is -40°C in tables.</a:t>
            </a:r>
          </a:p>
          <a:p>
            <a:pPr eaLnBrk="1" hangingPunct="1">
              <a:lnSpc>
                <a:spcPct val="90000"/>
              </a:lnSpc>
              <a:spcBef>
                <a:spcPct val="5000"/>
              </a:spcBef>
              <a:spcAft>
                <a:spcPct val="5000"/>
              </a:spcAft>
            </a:pPr>
            <a:r>
              <a:rPr lang="en-US" sz="1600" smtClean="0">
                <a:solidFill>
                  <a:srgbClr val="CC00CC"/>
                </a:solidFill>
              </a:rPr>
              <a:t>Some properties may have negative values as a result of the reference state chosen.</a:t>
            </a:r>
          </a:p>
          <a:p>
            <a:pPr eaLnBrk="1" hangingPunct="1">
              <a:lnSpc>
                <a:spcPct val="90000"/>
              </a:lnSpc>
              <a:spcBef>
                <a:spcPct val="5000"/>
              </a:spcBef>
              <a:spcAft>
                <a:spcPct val="5000"/>
              </a:spcAft>
            </a:pPr>
            <a:r>
              <a:rPr lang="en-US" sz="1600" smtClean="0">
                <a:solidFill>
                  <a:srgbClr val="3333FF"/>
                </a:solidFill>
              </a:rPr>
              <a:t>Sometimes different tables list different values for some properties at the same state as a result of using a different reference state.</a:t>
            </a:r>
            <a:r>
              <a:rPr lang="en-US" sz="1600" smtClean="0"/>
              <a:t> </a:t>
            </a:r>
          </a:p>
          <a:p>
            <a:pPr eaLnBrk="1" hangingPunct="1">
              <a:lnSpc>
                <a:spcPct val="90000"/>
              </a:lnSpc>
              <a:spcBef>
                <a:spcPct val="5000"/>
              </a:spcBef>
              <a:spcAft>
                <a:spcPct val="5000"/>
              </a:spcAft>
            </a:pPr>
            <a:r>
              <a:rPr lang="en-US" sz="1600" smtClean="0">
                <a:solidFill>
                  <a:srgbClr val="CC00CC"/>
                </a:solidFill>
              </a:rPr>
              <a:t>However, In thermodynamics we are concerned with the </a:t>
            </a:r>
            <a:r>
              <a:rPr lang="en-US" sz="1600" i="1" smtClean="0">
                <a:solidFill>
                  <a:srgbClr val="CC00CC"/>
                </a:solidFill>
              </a:rPr>
              <a:t>changes </a:t>
            </a:r>
            <a:r>
              <a:rPr lang="en-US" sz="1600" smtClean="0">
                <a:solidFill>
                  <a:srgbClr val="CC00CC"/>
                </a:solidFill>
              </a:rPr>
              <a:t>in properties, and the reference state chosen is of no consequence in calculations.</a:t>
            </a:r>
          </a:p>
        </p:txBody>
      </p:sp>
      <p:pic>
        <p:nvPicPr>
          <p:cNvPr id="27653" name="Picture 5"/>
          <p:cNvPicPr>
            <a:picLocks noChangeAspect="1" noChangeArrowheads="1"/>
          </p:cNvPicPr>
          <p:nvPr/>
        </p:nvPicPr>
        <p:blipFill>
          <a:blip r:embed="rId2"/>
          <a:srcRect/>
          <a:stretch>
            <a:fillRect/>
          </a:stretch>
        </p:blipFill>
        <p:spPr bwMode="auto">
          <a:xfrm>
            <a:off x="782638" y="5292725"/>
            <a:ext cx="7523162" cy="1412875"/>
          </a:xfrm>
          <a:prstGeom prst="rect">
            <a:avLst/>
          </a:prstGeom>
          <a:noFill/>
          <a:ln w="9525">
            <a:noFill/>
            <a:miter lim="800000"/>
            <a:headEnd/>
            <a:tailEnd/>
          </a:ln>
        </p:spPr>
      </p:pic>
      <p:pic>
        <p:nvPicPr>
          <p:cNvPr id="27654" name="Picture 6"/>
          <p:cNvPicPr>
            <a:picLocks noChangeAspect="1" noChangeArrowheads="1"/>
          </p:cNvPicPr>
          <p:nvPr/>
        </p:nvPicPr>
        <p:blipFill>
          <a:blip r:embed="rId3"/>
          <a:srcRect/>
          <a:stretch>
            <a:fillRect/>
          </a:stretch>
        </p:blipFill>
        <p:spPr bwMode="auto">
          <a:xfrm>
            <a:off x="762000" y="3657600"/>
            <a:ext cx="7424738" cy="15367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p:cNvSpPr>
            <a:spLocks noGrp="1"/>
          </p:cNvSpPr>
          <p:nvPr>
            <p:ph type="sldNum" sz="quarter" idx="12"/>
          </p:nvPr>
        </p:nvSpPr>
        <p:spPr>
          <a:noFill/>
        </p:spPr>
        <p:txBody>
          <a:bodyPr/>
          <a:lstStyle/>
          <a:p>
            <a:fld id="{8AFF23DF-B16F-4286-B55F-244F717B9DDE}" type="slidenum">
              <a:rPr lang="en-US" smtClean="0"/>
              <a:pPr/>
              <a:t>27</a:t>
            </a:fld>
            <a:endParaRPr lang="en-US" smtClean="0"/>
          </a:p>
        </p:txBody>
      </p:sp>
      <p:sp>
        <p:nvSpPr>
          <p:cNvPr id="28675" name="Rectangle 2"/>
          <p:cNvSpPr>
            <a:spLocks noGrp="1" noChangeArrowheads="1"/>
          </p:cNvSpPr>
          <p:nvPr>
            <p:ph type="title"/>
          </p:nvPr>
        </p:nvSpPr>
        <p:spPr>
          <a:xfrm>
            <a:off x="609600" y="228600"/>
            <a:ext cx="7772400" cy="639763"/>
          </a:xfrm>
          <a:solidFill>
            <a:srgbClr val="92D050"/>
          </a:solidFill>
        </p:spPr>
        <p:txBody>
          <a:bodyPr/>
          <a:lstStyle/>
          <a:p>
            <a:pPr eaLnBrk="1" hangingPunct="1"/>
            <a:r>
              <a:rPr lang="en-US" smtClean="0">
                <a:solidFill>
                  <a:srgbClr val="C00000"/>
                </a:solidFill>
              </a:rPr>
              <a:t>THE IDEAL-GAS EQUATION OF STATE</a:t>
            </a:r>
            <a:endParaRPr lang="en-US" b="0" smtClean="0">
              <a:solidFill>
                <a:srgbClr val="C00000"/>
              </a:solidFill>
            </a:endParaRPr>
          </a:p>
        </p:txBody>
      </p:sp>
      <p:sp>
        <p:nvSpPr>
          <p:cNvPr id="28676" name="Rectangle 3"/>
          <p:cNvSpPr>
            <a:spLocks noGrp="1" noChangeArrowheads="1"/>
          </p:cNvSpPr>
          <p:nvPr>
            <p:ph type="body" idx="1"/>
          </p:nvPr>
        </p:nvSpPr>
        <p:spPr>
          <a:xfrm>
            <a:off x="457200" y="990600"/>
            <a:ext cx="8153400" cy="1600200"/>
          </a:xfrm>
        </p:spPr>
        <p:txBody>
          <a:bodyPr/>
          <a:lstStyle/>
          <a:p>
            <a:pPr eaLnBrk="1" hangingPunct="1">
              <a:spcBef>
                <a:spcPct val="10000"/>
              </a:spcBef>
              <a:spcAft>
                <a:spcPct val="10000"/>
              </a:spcAft>
            </a:pPr>
            <a:r>
              <a:rPr lang="en-US" sz="1800" b="1" smtClean="0">
                <a:solidFill>
                  <a:srgbClr val="CC00CC"/>
                </a:solidFill>
              </a:rPr>
              <a:t>Equation of state</a:t>
            </a:r>
            <a:r>
              <a:rPr lang="en-US" sz="1800" smtClean="0"/>
              <a:t>: Any equation that relates the pressure, temperature, and specific volume of a substance.</a:t>
            </a:r>
          </a:p>
          <a:p>
            <a:pPr eaLnBrk="1" hangingPunct="1">
              <a:spcBef>
                <a:spcPct val="10000"/>
              </a:spcBef>
              <a:spcAft>
                <a:spcPct val="10000"/>
              </a:spcAft>
            </a:pPr>
            <a:r>
              <a:rPr lang="en-US" sz="1800" smtClean="0"/>
              <a:t>The simplest and best-known equation of state for substances in the gas phase is the ideal-gas equation of state. This equation predicts the </a:t>
            </a:r>
            <a:r>
              <a:rPr lang="en-US" sz="1800" i="1" smtClean="0"/>
              <a:t>P</a:t>
            </a:r>
            <a:r>
              <a:rPr lang="en-US" sz="1800" smtClean="0"/>
              <a:t>-</a:t>
            </a:r>
            <a:r>
              <a:rPr lang="en-US" sz="1800" i="1" smtClean="0"/>
              <a:t>v</a:t>
            </a:r>
            <a:r>
              <a:rPr lang="en-US" sz="1800" smtClean="0"/>
              <a:t>-</a:t>
            </a:r>
            <a:r>
              <a:rPr lang="en-US" sz="1800" i="1" smtClean="0"/>
              <a:t>T </a:t>
            </a:r>
            <a:r>
              <a:rPr lang="en-US" sz="1800" smtClean="0"/>
              <a:t>behavior of a gas quite accurately within some properly selected region.</a:t>
            </a:r>
          </a:p>
        </p:txBody>
      </p:sp>
      <p:pic>
        <p:nvPicPr>
          <p:cNvPr id="28677" name="Picture 4"/>
          <p:cNvPicPr>
            <a:picLocks noChangeAspect="1" noChangeArrowheads="1"/>
          </p:cNvPicPr>
          <p:nvPr/>
        </p:nvPicPr>
        <p:blipFill>
          <a:blip r:embed="rId2"/>
          <a:srcRect/>
          <a:stretch>
            <a:fillRect/>
          </a:stretch>
        </p:blipFill>
        <p:spPr bwMode="auto">
          <a:xfrm>
            <a:off x="533400" y="2590800"/>
            <a:ext cx="1228725" cy="630238"/>
          </a:xfrm>
          <a:prstGeom prst="rect">
            <a:avLst/>
          </a:prstGeom>
          <a:noFill/>
          <a:ln w="9525">
            <a:noFill/>
            <a:miter lim="800000"/>
            <a:headEnd/>
            <a:tailEnd/>
          </a:ln>
        </p:spPr>
      </p:pic>
      <p:pic>
        <p:nvPicPr>
          <p:cNvPr id="28678" name="Picture 6"/>
          <p:cNvPicPr>
            <a:picLocks noChangeAspect="1" noChangeArrowheads="1"/>
          </p:cNvPicPr>
          <p:nvPr/>
        </p:nvPicPr>
        <p:blipFill>
          <a:blip r:embed="rId3"/>
          <a:srcRect/>
          <a:stretch>
            <a:fillRect/>
          </a:stretch>
        </p:blipFill>
        <p:spPr bwMode="auto">
          <a:xfrm>
            <a:off x="511175" y="3276600"/>
            <a:ext cx="4289425" cy="568325"/>
          </a:xfrm>
          <a:prstGeom prst="rect">
            <a:avLst/>
          </a:prstGeom>
          <a:noFill/>
          <a:ln w="9525">
            <a:noFill/>
            <a:miter lim="800000"/>
            <a:headEnd/>
            <a:tailEnd/>
          </a:ln>
        </p:spPr>
      </p:pic>
      <p:sp>
        <p:nvSpPr>
          <p:cNvPr id="28679" name="Text Box 7"/>
          <p:cNvSpPr txBox="1">
            <a:spLocks noChangeArrowheads="1"/>
          </p:cNvSpPr>
          <p:nvPr/>
        </p:nvSpPr>
        <p:spPr bwMode="auto">
          <a:xfrm>
            <a:off x="457200" y="3886200"/>
            <a:ext cx="3200400" cy="914400"/>
          </a:xfrm>
          <a:prstGeom prst="rect">
            <a:avLst/>
          </a:prstGeom>
          <a:noFill/>
          <a:ln w="9525">
            <a:noFill/>
            <a:miter lim="800000"/>
            <a:headEnd/>
            <a:tailEnd/>
          </a:ln>
        </p:spPr>
        <p:txBody>
          <a:bodyPr>
            <a:spAutoFit/>
          </a:bodyPr>
          <a:lstStyle/>
          <a:p>
            <a:r>
              <a:rPr lang="en-US" i="1">
                <a:solidFill>
                  <a:srgbClr val="CC00CC"/>
                </a:solidFill>
              </a:rPr>
              <a:t>R</a:t>
            </a:r>
            <a:r>
              <a:rPr lang="en-US"/>
              <a:t>: gas constant</a:t>
            </a:r>
          </a:p>
          <a:p>
            <a:r>
              <a:rPr lang="en-US" i="1">
                <a:solidFill>
                  <a:srgbClr val="CC00CC"/>
                </a:solidFill>
              </a:rPr>
              <a:t>M</a:t>
            </a:r>
            <a:r>
              <a:rPr lang="en-US"/>
              <a:t>: molar mass (kg/kmol)</a:t>
            </a:r>
          </a:p>
          <a:p>
            <a:r>
              <a:rPr lang="en-US" i="1">
                <a:solidFill>
                  <a:srgbClr val="CC00CC"/>
                </a:solidFill>
              </a:rPr>
              <a:t>R</a:t>
            </a:r>
            <a:r>
              <a:rPr lang="en-US" i="1" baseline="-25000">
                <a:solidFill>
                  <a:srgbClr val="CC00CC"/>
                </a:solidFill>
              </a:rPr>
              <a:t>u</a:t>
            </a:r>
            <a:r>
              <a:rPr lang="en-US"/>
              <a:t>: universal gas constant</a:t>
            </a:r>
          </a:p>
        </p:txBody>
      </p:sp>
      <p:sp>
        <p:nvSpPr>
          <p:cNvPr id="28680" name="Text Box 8"/>
          <p:cNvSpPr txBox="1">
            <a:spLocks noChangeArrowheads="1"/>
          </p:cNvSpPr>
          <p:nvPr/>
        </p:nvSpPr>
        <p:spPr bwMode="auto">
          <a:xfrm>
            <a:off x="3505200" y="2514600"/>
            <a:ext cx="2438400" cy="701675"/>
          </a:xfrm>
          <a:prstGeom prst="rect">
            <a:avLst/>
          </a:prstGeom>
          <a:noFill/>
          <a:ln w="9525">
            <a:noFill/>
            <a:miter lim="800000"/>
            <a:headEnd/>
            <a:tailEnd/>
          </a:ln>
        </p:spPr>
        <p:txBody>
          <a:bodyPr>
            <a:spAutoFit/>
          </a:bodyPr>
          <a:lstStyle/>
          <a:p>
            <a:pPr>
              <a:spcBef>
                <a:spcPct val="50000"/>
              </a:spcBef>
            </a:pPr>
            <a:r>
              <a:rPr lang="en-US" sz="2000" b="1">
                <a:solidFill>
                  <a:srgbClr val="CC00CC"/>
                </a:solidFill>
              </a:rPr>
              <a:t>Ideal gas equation of state</a:t>
            </a:r>
          </a:p>
        </p:txBody>
      </p:sp>
      <p:pic>
        <p:nvPicPr>
          <p:cNvPr id="28681" name="Picture 10"/>
          <p:cNvPicPr>
            <a:picLocks noChangeAspect="1" noChangeArrowheads="1"/>
          </p:cNvPicPr>
          <p:nvPr/>
        </p:nvPicPr>
        <p:blipFill>
          <a:blip r:embed="rId4"/>
          <a:srcRect/>
          <a:stretch>
            <a:fillRect/>
          </a:stretch>
        </p:blipFill>
        <p:spPr bwMode="auto">
          <a:xfrm>
            <a:off x="533400" y="4848225"/>
            <a:ext cx="2981325" cy="1628775"/>
          </a:xfrm>
          <a:prstGeom prst="rect">
            <a:avLst/>
          </a:prstGeom>
          <a:noFill/>
          <a:ln w="9525">
            <a:noFill/>
            <a:miter lim="800000"/>
            <a:headEnd/>
            <a:tailEnd/>
          </a:ln>
        </p:spPr>
      </p:pic>
      <p:sp>
        <p:nvSpPr>
          <p:cNvPr id="28682" name="Rectangle 12"/>
          <p:cNvSpPr>
            <a:spLocks noChangeArrowheads="1"/>
          </p:cNvSpPr>
          <p:nvPr/>
        </p:nvSpPr>
        <p:spPr bwMode="auto">
          <a:xfrm>
            <a:off x="4953000" y="5911850"/>
            <a:ext cx="3962400" cy="641350"/>
          </a:xfrm>
          <a:prstGeom prst="rect">
            <a:avLst/>
          </a:prstGeom>
          <a:noFill/>
          <a:ln w="9525">
            <a:noFill/>
            <a:miter lim="800000"/>
            <a:headEnd/>
            <a:tailEnd/>
          </a:ln>
        </p:spPr>
        <p:txBody>
          <a:bodyPr>
            <a:spAutoFit/>
          </a:bodyPr>
          <a:lstStyle/>
          <a:p>
            <a:r>
              <a:rPr lang="en-US">
                <a:solidFill>
                  <a:srgbClr val="3333FF"/>
                </a:solidFill>
              </a:rPr>
              <a:t>Different substances have different gas constants.</a:t>
            </a:r>
          </a:p>
        </p:txBody>
      </p:sp>
      <p:pic>
        <p:nvPicPr>
          <p:cNvPr id="28683" name="Picture 13"/>
          <p:cNvPicPr>
            <a:picLocks noChangeAspect="1" noChangeArrowheads="1"/>
          </p:cNvPicPr>
          <p:nvPr/>
        </p:nvPicPr>
        <p:blipFill>
          <a:blip r:embed="rId5"/>
          <a:srcRect/>
          <a:stretch>
            <a:fillRect/>
          </a:stretch>
        </p:blipFill>
        <p:spPr bwMode="auto">
          <a:xfrm>
            <a:off x="1905000" y="2714625"/>
            <a:ext cx="1524000" cy="333375"/>
          </a:xfrm>
          <a:prstGeom prst="rect">
            <a:avLst/>
          </a:prstGeom>
          <a:noFill/>
          <a:ln w="9525">
            <a:noFill/>
            <a:miter lim="800000"/>
            <a:headEnd/>
            <a:tailEnd/>
          </a:ln>
        </p:spPr>
      </p:pic>
      <p:pic>
        <p:nvPicPr>
          <p:cNvPr id="28684" name="Picture 14"/>
          <p:cNvPicPr>
            <a:picLocks noChangeAspect="1" noChangeArrowheads="1"/>
          </p:cNvPicPr>
          <p:nvPr/>
        </p:nvPicPr>
        <p:blipFill>
          <a:blip r:embed="rId6"/>
          <a:srcRect/>
          <a:stretch>
            <a:fillRect/>
          </a:stretch>
        </p:blipFill>
        <p:spPr bwMode="auto">
          <a:xfrm>
            <a:off x="5029200" y="3276600"/>
            <a:ext cx="3829050" cy="2609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Slayt Numarası Yer Tutucusu"/>
          <p:cNvSpPr>
            <a:spLocks noGrp="1"/>
          </p:cNvSpPr>
          <p:nvPr>
            <p:ph type="sldNum" sz="quarter" idx="12"/>
          </p:nvPr>
        </p:nvSpPr>
        <p:spPr>
          <a:noFill/>
        </p:spPr>
        <p:txBody>
          <a:bodyPr/>
          <a:lstStyle/>
          <a:p>
            <a:fld id="{AA1558C0-0C18-42D8-B080-DEBF97AE5E60}" type="slidenum">
              <a:rPr lang="en-US" smtClean="0"/>
              <a:pPr/>
              <a:t>28</a:t>
            </a:fld>
            <a:endParaRPr lang="en-US" smtClean="0"/>
          </a:p>
        </p:txBody>
      </p:sp>
      <p:pic>
        <p:nvPicPr>
          <p:cNvPr id="29699" name="Picture 8"/>
          <p:cNvPicPr>
            <a:picLocks noChangeAspect="1" noChangeArrowheads="1"/>
          </p:cNvPicPr>
          <p:nvPr/>
        </p:nvPicPr>
        <p:blipFill>
          <a:blip r:embed="rId2"/>
          <a:srcRect/>
          <a:stretch>
            <a:fillRect/>
          </a:stretch>
        </p:blipFill>
        <p:spPr bwMode="auto">
          <a:xfrm>
            <a:off x="504825" y="720725"/>
            <a:ext cx="2314575" cy="346075"/>
          </a:xfrm>
          <a:prstGeom prst="rect">
            <a:avLst/>
          </a:prstGeom>
          <a:noFill/>
          <a:ln w="9525">
            <a:noFill/>
            <a:miter lim="800000"/>
            <a:headEnd/>
            <a:tailEnd/>
          </a:ln>
        </p:spPr>
      </p:pic>
      <p:pic>
        <p:nvPicPr>
          <p:cNvPr id="29700" name="Picture 9"/>
          <p:cNvPicPr>
            <a:picLocks noChangeAspect="1" noChangeArrowheads="1"/>
          </p:cNvPicPr>
          <p:nvPr/>
        </p:nvPicPr>
        <p:blipFill>
          <a:blip r:embed="rId3"/>
          <a:srcRect/>
          <a:stretch>
            <a:fillRect/>
          </a:stretch>
        </p:blipFill>
        <p:spPr bwMode="auto">
          <a:xfrm>
            <a:off x="228600" y="3786188"/>
            <a:ext cx="4724400" cy="1624012"/>
          </a:xfrm>
          <a:prstGeom prst="rect">
            <a:avLst/>
          </a:prstGeom>
          <a:noFill/>
          <a:ln w="9525">
            <a:noFill/>
            <a:miter lim="800000"/>
            <a:headEnd/>
            <a:tailEnd/>
          </a:ln>
        </p:spPr>
      </p:pic>
      <p:pic>
        <p:nvPicPr>
          <p:cNvPr id="29701" name="Picture 10"/>
          <p:cNvPicPr>
            <a:picLocks noChangeAspect="1" noChangeArrowheads="1"/>
          </p:cNvPicPr>
          <p:nvPr/>
        </p:nvPicPr>
        <p:blipFill>
          <a:blip r:embed="rId4"/>
          <a:srcRect/>
          <a:stretch>
            <a:fillRect/>
          </a:stretch>
        </p:blipFill>
        <p:spPr bwMode="auto">
          <a:xfrm>
            <a:off x="509588" y="1703388"/>
            <a:ext cx="1624012" cy="735012"/>
          </a:xfrm>
          <a:prstGeom prst="rect">
            <a:avLst/>
          </a:prstGeom>
          <a:noFill/>
          <a:ln w="9525">
            <a:noFill/>
            <a:miter lim="800000"/>
            <a:headEnd/>
            <a:tailEnd/>
          </a:ln>
        </p:spPr>
      </p:pic>
      <p:sp>
        <p:nvSpPr>
          <p:cNvPr id="29702" name="Text Box 11"/>
          <p:cNvSpPr txBox="1">
            <a:spLocks noChangeArrowheads="1"/>
          </p:cNvSpPr>
          <p:nvPr/>
        </p:nvSpPr>
        <p:spPr bwMode="auto">
          <a:xfrm>
            <a:off x="152400" y="304800"/>
            <a:ext cx="4038600" cy="366713"/>
          </a:xfrm>
          <a:prstGeom prst="rect">
            <a:avLst/>
          </a:prstGeom>
          <a:noFill/>
          <a:ln w="9525">
            <a:noFill/>
            <a:miter lim="800000"/>
            <a:headEnd/>
            <a:tailEnd/>
          </a:ln>
        </p:spPr>
        <p:txBody>
          <a:bodyPr>
            <a:spAutoFit/>
          </a:bodyPr>
          <a:lstStyle/>
          <a:p>
            <a:r>
              <a:rPr lang="en-US"/>
              <a:t>Mass = Molar mass </a:t>
            </a:r>
            <a:r>
              <a:rPr lang="en-US">
                <a:sym typeface="Symbol" pitchFamily="18" charset="2"/>
              </a:rPr>
              <a:t> Mole number</a:t>
            </a:r>
            <a:endParaRPr lang="en-US"/>
          </a:p>
        </p:txBody>
      </p:sp>
      <p:sp>
        <p:nvSpPr>
          <p:cNvPr id="29703" name="Text Box 12"/>
          <p:cNvSpPr txBox="1">
            <a:spLocks noChangeArrowheads="1"/>
          </p:cNvSpPr>
          <p:nvPr/>
        </p:nvSpPr>
        <p:spPr bwMode="auto">
          <a:xfrm>
            <a:off x="457200" y="3032125"/>
            <a:ext cx="2667000" cy="701675"/>
          </a:xfrm>
          <a:prstGeom prst="rect">
            <a:avLst/>
          </a:prstGeom>
          <a:noFill/>
          <a:ln w="9525">
            <a:noFill/>
            <a:miter lim="800000"/>
            <a:headEnd/>
            <a:tailEnd/>
          </a:ln>
        </p:spPr>
        <p:txBody>
          <a:bodyPr>
            <a:spAutoFit/>
          </a:bodyPr>
          <a:lstStyle/>
          <a:p>
            <a:pPr>
              <a:spcBef>
                <a:spcPct val="50000"/>
              </a:spcBef>
            </a:pPr>
            <a:r>
              <a:rPr lang="en-US" sz="2000">
                <a:solidFill>
                  <a:srgbClr val="CC00CC"/>
                </a:solidFill>
              </a:rPr>
              <a:t>Various expressions of ideal gas equation</a:t>
            </a:r>
          </a:p>
        </p:txBody>
      </p:sp>
      <p:sp>
        <p:nvSpPr>
          <p:cNvPr id="29704" name="Text Box 13"/>
          <p:cNvSpPr txBox="1">
            <a:spLocks noChangeArrowheads="1"/>
          </p:cNvSpPr>
          <p:nvPr/>
        </p:nvSpPr>
        <p:spPr bwMode="auto">
          <a:xfrm>
            <a:off x="2286000" y="1492250"/>
            <a:ext cx="1981200" cy="1200150"/>
          </a:xfrm>
          <a:prstGeom prst="rect">
            <a:avLst/>
          </a:prstGeom>
          <a:noFill/>
          <a:ln w="9525">
            <a:noFill/>
            <a:miter lim="800000"/>
            <a:headEnd/>
            <a:tailEnd/>
          </a:ln>
        </p:spPr>
        <p:txBody>
          <a:bodyPr>
            <a:spAutoFit/>
          </a:bodyPr>
          <a:lstStyle/>
          <a:p>
            <a:pPr>
              <a:spcBef>
                <a:spcPct val="50000"/>
              </a:spcBef>
            </a:pPr>
            <a:r>
              <a:rPr lang="en-US">
                <a:solidFill>
                  <a:srgbClr val="CC00CC"/>
                </a:solidFill>
              </a:rPr>
              <a:t>Ideal gas equation at two states for a fixed mass</a:t>
            </a:r>
          </a:p>
        </p:txBody>
      </p:sp>
      <p:sp>
        <p:nvSpPr>
          <p:cNvPr id="29705" name="Text Box 14"/>
          <p:cNvSpPr txBox="1">
            <a:spLocks noChangeArrowheads="1"/>
          </p:cNvSpPr>
          <p:nvPr/>
        </p:nvSpPr>
        <p:spPr bwMode="auto">
          <a:xfrm>
            <a:off x="381000" y="5553075"/>
            <a:ext cx="3733800" cy="923925"/>
          </a:xfrm>
          <a:prstGeom prst="rect">
            <a:avLst/>
          </a:prstGeom>
          <a:noFill/>
          <a:ln w="9525">
            <a:noFill/>
            <a:miter lim="800000"/>
            <a:headEnd/>
            <a:tailEnd/>
          </a:ln>
        </p:spPr>
        <p:txBody>
          <a:bodyPr>
            <a:spAutoFit/>
          </a:bodyPr>
          <a:lstStyle/>
          <a:p>
            <a:pPr>
              <a:spcBef>
                <a:spcPct val="50000"/>
              </a:spcBef>
            </a:pPr>
            <a:r>
              <a:rPr lang="en-US" b="1">
                <a:solidFill>
                  <a:srgbClr val="008000"/>
                </a:solidFill>
              </a:rPr>
              <a:t>Real gases behave as an ideal gas at low densities (i.e., low pressure, high temperature).</a:t>
            </a:r>
          </a:p>
        </p:txBody>
      </p:sp>
      <p:pic>
        <p:nvPicPr>
          <p:cNvPr id="29706" name="Picture 14"/>
          <p:cNvPicPr>
            <a:picLocks noChangeAspect="1" noChangeArrowheads="1"/>
          </p:cNvPicPr>
          <p:nvPr/>
        </p:nvPicPr>
        <p:blipFill>
          <a:blip r:embed="rId5"/>
          <a:srcRect/>
          <a:stretch>
            <a:fillRect/>
          </a:stretch>
        </p:blipFill>
        <p:spPr bwMode="auto">
          <a:xfrm>
            <a:off x="5114925" y="981075"/>
            <a:ext cx="3876675" cy="57245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p:spPr>
        <p:txBody>
          <a:bodyPr/>
          <a:lstStyle/>
          <a:p>
            <a:fld id="{241B9E18-5032-4F59-8255-1BBCE0DCA2AC}" type="slidenum">
              <a:rPr lang="en-US" smtClean="0"/>
              <a:pPr/>
              <a:t>29</a:t>
            </a:fld>
            <a:endParaRPr lang="en-US" smtClean="0"/>
          </a:p>
        </p:txBody>
      </p:sp>
      <p:sp>
        <p:nvSpPr>
          <p:cNvPr id="30723" name="Rectangle 2"/>
          <p:cNvSpPr>
            <a:spLocks noGrp="1" noChangeArrowheads="1"/>
          </p:cNvSpPr>
          <p:nvPr>
            <p:ph type="title"/>
          </p:nvPr>
        </p:nvSpPr>
        <p:spPr>
          <a:xfrm>
            <a:off x="152400" y="274638"/>
            <a:ext cx="4648200" cy="563562"/>
          </a:xfrm>
        </p:spPr>
        <p:txBody>
          <a:bodyPr/>
          <a:lstStyle/>
          <a:p>
            <a:pPr eaLnBrk="1" hangingPunct="1"/>
            <a:r>
              <a:rPr lang="en-US" sz="2400" smtClean="0"/>
              <a:t>Is Water Vapor an Ideal Gas?</a:t>
            </a:r>
            <a:endParaRPr lang="en-US" sz="2400" b="0" smtClean="0"/>
          </a:p>
        </p:txBody>
      </p:sp>
      <p:sp>
        <p:nvSpPr>
          <p:cNvPr id="30724" name="Rectangle 3"/>
          <p:cNvSpPr>
            <a:spLocks noGrp="1" noChangeArrowheads="1"/>
          </p:cNvSpPr>
          <p:nvPr>
            <p:ph type="body" idx="1"/>
          </p:nvPr>
        </p:nvSpPr>
        <p:spPr>
          <a:xfrm>
            <a:off x="4876800" y="228600"/>
            <a:ext cx="4114800" cy="4876800"/>
          </a:xfrm>
        </p:spPr>
        <p:txBody>
          <a:bodyPr/>
          <a:lstStyle/>
          <a:p>
            <a:pPr eaLnBrk="1" hangingPunct="1">
              <a:lnSpc>
                <a:spcPct val="90000"/>
              </a:lnSpc>
            </a:pPr>
            <a:r>
              <a:rPr lang="en-US" sz="1800" smtClean="0"/>
              <a:t>At pressures below 10 kPa, water vapor can be treated as an ideal gas, regardless of its temperature, with negligible error (less than 0.1 percent). </a:t>
            </a:r>
          </a:p>
          <a:p>
            <a:pPr eaLnBrk="1" hangingPunct="1">
              <a:lnSpc>
                <a:spcPct val="90000"/>
              </a:lnSpc>
            </a:pPr>
            <a:r>
              <a:rPr lang="en-US" sz="1800" smtClean="0">
                <a:solidFill>
                  <a:srgbClr val="CC00CC"/>
                </a:solidFill>
              </a:rPr>
              <a:t>At higher pressures, however, the ideal gas assumption yields unacceptable errors, particularly in the vicinity of the critical point and the saturated vapor line. </a:t>
            </a:r>
          </a:p>
          <a:p>
            <a:pPr eaLnBrk="1" hangingPunct="1">
              <a:lnSpc>
                <a:spcPct val="90000"/>
              </a:lnSpc>
            </a:pPr>
            <a:r>
              <a:rPr lang="en-US" sz="1800" smtClean="0"/>
              <a:t>In air-conditioning applications, the water vapor in the air can be treated as an ideal gas. Why?</a:t>
            </a:r>
          </a:p>
          <a:p>
            <a:pPr eaLnBrk="1" hangingPunct="1">
              <a:lnSpc>
                <a:spcPct val="90000"/>
              </a:lnSpc>
            </a:pPr>
            <a:r>
              <a:rPr lang="en-US" sz="1800" smtClean="0">
                <a:solidFill>
                  <a:srgbClr val="CC00CC"/>
                </a:solidFill>
              </a:rPr>
              <a:t>In steam power plant applications, however, the pressures involved are usually very high; therefore, ideal-gas relations should not be used.</a:t>
            </a:r>
          </a:p>
        </p:txBody>
      </p:sp>
      <p:pic>
        <p:nvPicPr>
          <p:cNvPr id="30725" name="Picture 7"/>
          <p:cNvPicPr>
            <a:picLocks noChangeAspect="1" noChangeArrowheads="1"/>
          </p:cNvPicPr>
          <p:nvPr/>
        </p:nvPicPr>
        <p:blipFill>
          <a:blip r:embed="rId2"/>
          <a:srcRect/>
          <a:stretch>
            <a:fillRect/>
          </a:stretch>
        </p:blipFill>
        <p:spPr bwMode="auto">
          <a:xfrm>
            <a:off x="123825" y="1130300"/>
            <a:ext cx="4905375" cy="5575300"/>
          </a:xfrm>
          <a:prstGeom prst="rect">
            <a:avLst/>
          </a:prstGeom>
          <a:noFill/>
          <a:ln w="9525">
            <a:noFill/>
            <a:miter lim="800000"/>
            <a:headEnd/>
            <a:tailEnd/>
          </a:ln>
        </p:spPr>
      </p:pic>
      <p:pic>
        <p:nvPicPr>
          <p:cNvPr id="30726" name="Picture 9"/>
          <p:cNvPicPr>
            <a:picLocks noChangeAspect="1" noChangeArrowheads="1"/>
          </p:cNvPicPr>
          <p:nvPr/>
        </p:nvPicPr>
        <p:blipFill>
          <a:blip r:embed="rId3"/>
          <a:srcRect/>
          <a:stretch>
            <a:fillRect/>
          </a:stretch>
        </p:blipFill>
        <p:spPr bwMode="auto">
          <a:xfrm>
            <a:off x="5143500" y="5191125"/>
            <a:ext cx="3467100" cy="15144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noFill/>
        </p:spPr>
        <p:txBody>
          <a:bodyPr/>
          <a:lstStyle/>
          <a:p>
            <a:fld id="{49DE103D-AD63-4098-8B08-4F0B4847C0E2}" type="slidenum">
              <a:rPr lang="en-US" smtClean="0"/>
              <a:pPr/>
              <a:t>3</a:t>
            </a:fld>
            <a:endParaRPr lang="en-US" smtClean="0"/>
          </a:p>
        </p:txBody>
      </p:sp>
      <p:sp>
        <p:nvSpPr>
          <p:cNvPr id="4099" name="Rectangle 2"/>
          <p:cNvSpPr>
            <a:spLocks noGrp="1" noChangeArrowheads="1"/>
          </p:cNvSpPr>
          <p:nvPr>
            <p:ph type="title"/>
          </p:nvPr>
        </p:nvSpPr>
        <p:spPr>
          <a:xfrm>
            <a:off x="685800" y="274638"/>
            <a:ext cx="4038600" cy="639762"/>
          </a:xfrm>
          <a:solidFill>
            <a:srgbClr val="92D050"/>
          </a:solidFill>
        </p:spPr>
        <p:txBody>
          <a:bodyPr/>
          <a:lstStyle/>
          <a:p>
            <a:pPr eaLnBrk="1" hangingPunct="1"/>
            <a:r>
              <a:rPr lang="en-US" smtClean="0">
                <a:solidFill>
                  <a:srgbClr val="C00000"/>
                </a:solidFill>
              </a:rPr>
              <a:t>PURE SUBSTANCE</a:t>
            </a:r>
            <a:endParaRPr lang="en-US" b="0" smtClean="0">
              <a:solidFill>
                <a:srgbClr val="C00000"/>
              </a:solidFill>
            </a:endParaRPr>
          </a:p>
        </p:txBody>
      </p:sp>
      <p:sp>
        <p:nvSpPr>
          <p:cNvPr id="4100" name="Rectangle 3"/>
          <p:cNvSpPr>
            <a:spLocks noGrp="1" noChangeArrowheads="1"/>
          </p:cNvSpPr>
          <p:nvPr>
            <p:ph type="body" idx="1"/>
          </p:nvPr>
        </p:nvSpPr>
        <p:spPr>
          <a:xfrm>
            <a:off x="304800" y="990600"/>
            <a:ext cx="8305800" cy="1447800"/>
          </a:xfrm>
        </p:spPr>
        <p:txBody>
          <a:bodyPr/>
          <a:lstStyle/>
          <a:p>
            <a:pPr eaLnBrk="1" hangingPunct="1">
              <a:spcBef>
                <a:spcPct val="10000"/>
              </a:spcBef>
              <a:spcAft>
                <a:spcPct val="10000"/>
              </a:spcAft>
            </a:pPr>
            <a:r>
              <a:rPr lang="en-US" sz="2300" b="1" smtClean="0">
                <a:solidFill>
                  <a:srgbClr val="CC00CC"/>
                </a:solidFill>
              </a:rPr>
              <a:t>Pure substance</a:t>
            </a:r>
            <a:r>
              <a:rPr lang="en-US" sz="2300" smtClean="0"/>
              <a:t>: A substance that has a fixed chemical composition throughout.</a:t>
            </a:r>
          </a:p>
          <a:p>
            <a:pPr eaLnBrk="1" hangingPunct="1">
              <a:spcBef>
                <a:spcPct val="10000"/>
              </a:spcBef>
              <a:spcAft>
                <a:spcPct val="10000"/>
              </a:spcAft>
            </a:pPr>
            <a:r>
              <a:rPr lang="en-US" sz="2300" smtClean="0"/>
              <a:t>Air is a mixture of several gases, but it is considered to be a pure substance.</a:t>
            </a:r>
          </a:p>
        </p:txBody>
      </p:sp>
      <p:pic>
        <p:nvPicPr>
          <p:cNvPr id="4101" name="Picture 10"/>
          <p:cNvPicPr>
            <a:picLocks noChangeAspect="1" noChangeArrowheads="1"/>
          </p:cNvPicPr>
          <p:nvPr/>
        </p:nvPicPr>
        <p:blipFill>
          <a:blip r:embed="rId2"/>
          <a:srcRect/>
          <a:stretch>
            <a:fillRect/>
          </a:stretch>
        </p:blipFill>
        <p:spPr bwMode="auto">
          <a:xfrm>
            <a:off x="457200" y="2743200"/>
            <a:ext cx="4095750" cy="3171825"/>
          </a:xfrm>
          <a:prstGeom prst="rect">
            <a:avLst/>
          </a:prstGeom>
          <a:noFill/>
          <a:ln w="9525">
            <a:noFill/>
            <a:miter lim="800000"/>
            <a:headEnd/>
            <a:tailEnd/>
          </a:ln>
        </p:spPr>
      </p:pic>
      <p:pic>
        <p:nvPicPr>
          <p:cNvPr id="4102" name="Picture 11"/>
          <p:cNvPicPr>
            <a:picLocks noChangeAspect="1" noChangeArrowheads="1"/>
          </p:cNvPicPr>
          <p:nvPr/>
        </p:nvPicPr>
        <p:blipFill>
          <a:blip r:embed="rId3"/>
          <a:srcRect/>
          <a:stretch>
            <a:fillRect/>
          </a:stretch>
        </p:blipFill>
        <p:spPr bwMode="auto">
          <a:xfrm>
            <a:off x="4667250" y="2581275"/>
            <a:ext cx="4095750" cy="4048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p:spPr>
        <p:txBody>
          <a:bodyPr/>
          <a:lstStyle/>
          <a:p>
            <a:fld id="{0F833B11-518C-4F8B-9D30-4EC2132B5D76}" type="slidenum">
              <a:rPr lang="en-US" smtClean="0"/>
              <a:pPr/>
              <a:t>30</a:t>
            </a:fld>
            <a:endParaRPr lang="en-US" smtClean="0"/>
          </a:p>
        </p:txBody>
      </p:sp>
      <p:sp>
        <p:nvSpPr>
          <p:cNvPr id="31747" name="Rectangle 2"/>
          <p:cNvSpPr>
            <a:spLocks noGrp="1" noChangeArrowheads="1"/>
          </p:cNvSpPr>
          <p:nvPr>
            <p:ph type="title"/>
          </p:nvPr>
        </p:nvSpPr>
        <p:spPr>
          <a:xfrm>
            <a:off x="381000" y="152400"/>
            <a:ext cx="8001000" cy="868363"/>
          </a:xfrm>
          <a:solidFill>
            <a:srgbClr val="92D050"/>
          </a:solidFill>
        </p:spPr>
        <p:txBody>
          <a:bodyPr/>
          <a:lstStyle/>
          <a:p>
            <a:pPr eaLnBrk="1" hangingPunct="1"/>
            <a:r>
              <a:rPr lang="en-US" sz="2800" smtClean="0">
                <a:solidFill>
                  <a:srgbClr val="C00000"/>
                </a:solidFill>
              </a:rPr>
              <a:t>COMPRESSIBILITY FACTOR—A MEASURE</a:t>
            </a:r>
            <a:br>
              <a:rPr lang="en-US" sz="2800" smtClean="0">
                <a:solidFill>
                  <a:srgbClr val="C00000"/>
                </a:solidFill>
              </a:rPr>
            </a:br>
            <a:r>
              <a:rPr lang="en-US" sz="2800" smtClean="0">
                <a:solidFill>
                  <a:srgbClr val="C00000"/>
                </a:solidFill>
              </a:rPr>
              <a:t>OF DEVIATION FROM IDEAL-GAS BEHAVIOR</a:t>
            </a:r>
            <a:endParaRPr lang="en-US" sz="2800" b="0" smtClean="0">
              <a:solidFill>
                <a:srgbClr val="C00000"/>
              </a:solidFill>
            </a:endParaRPr>
          </a:p>
        </p:txBody>
      </p:sp>
      <p:sp>
        <p:nvSpPr>
          <p:cNvPr id="31748" name="Rectangle 6"/>
          <p:cNvSpPr>
            <a:spLocks noChangeArrowheads="1"/>
          </p:cNvSpPr>
          <p:nvPr/>
        </p:nvSpPr>
        <p:spPr bwMode="auto">
          <a:xfrm>
            <a:off x="304800" y="1079500"/>
            <a:ext cx="2895600" cy="1739900"/>
          </a:xfrm>
          <a:prstGeom prst="rect">
            <a:avLst/>
          </a:prstGeom>
          <a:noFill/>
          <a:ln w="9525">
            <a:noFill/>
            <a:miter lim="800000"/>
            <a:headEnd/>
            <a:tailEnd/>
          </a:ln>
        </p:spPr>
        <p:txBody>
          <a:bodyPr>
            <a:spAutoFit/>
          </a:bodyPr>
          <a:lstStyle/>
          <a:p>
            <a:r>
              <a:rPr lang="en-US" b="1">
                <a:solidFill>
                  <a:srgbClr val="CC00CC"/>
                </a:solidFill>
              </a:rPr>
              <a:t>Compressibility factor </a:t>
            </a:r>
            <a:r>
              <a:rPr lang="en-US" b="1" i="1">
                <a:solidFill>
                  <a:srgbClr val="CC00CC"/>
                </a:solidFill>
              </a:rPr>
              <a:t>Z</a:t>
            </a:r>
            <a:r>
              <a:rPr lang="en-US" i="1"/>
              <a:t> </a:t>
            </a:r>
            <a:r>
              <a:rPr lang="en-US"/>
              <a:t>A factor that accounts for the deviation of real gases from ideal-gas behavior at a given temperature and pressure.</a:t>
            </a:r>
            <a:endParaRPr lang="en-US" i="1"/>
          </a:p>
        </p:txBody>
      </p:sp>
      <p:pic>
        <p:nvPicPr>
          <p:cNvPr id="31749" name="Picture 7"/>
          <p:cNvPicPr>
            <a:picLocks noChangeAspect="1" noChangeArrowheads="1"/>
          </p:cNvPicPr>
          <p:nvPr/>
        </p:nvPicPr>
        <p:blipFill>
          <a:blip r:embed="rId2"/>
          <a:srcRect/>
          <a:stretch>
            <a:fillRect/>
          </a:stretch>
        </p:blipFill>
        <p:spPr bwMode="auto">
          <a:xfrm>
            <a:off x="457200" y="2971800"/>
            <a:ext cx="1055688" cy="635000"/>
          </a:xfrm>
          <a:prstGeom prst="rect">
            <a:avLst/>
          </a:prstGeom>
          <a:noFill/>
          <a:ln w="9525">
            <a:noFill/>
            <a:miter lim="800000"/>
            <a:headEnd/>
            <a:tailEnd/>
          </a:ln>
        </p:spPr>
      </p:pic>
      <p:pic>
        <p:nvPicPr>
          <p:cNvPr id="31750" name="Picture 8"/>
          <p:cNvPicPr>
            <a:picLocks noChangeAspect="1" noChangeArrowheads="1"/>
          </p:cNvPicPr>
          <p:nvPr/>
        </p:nvPicPr>
        <p:blipFill>
          <a:blip r:embed="rId3"/>
          <a:srcRect/>
          <a:stretch>
            <a:fillRect/>
          </a:stretch>
        </p:blipFill>
        <p:spPr bwMode="auto">
          <a:xfrm>
            <a:off x="1752600" y="2590800"/>
            <a:ext cx="1327150" cy="252413"/>
          </a:xfrm>
          <a:prstGeom prst="rect">
            <a:avLst/>
          </a:prstGeom>
          <a:noFill/>
          <a:ln w="9525">
            <a:noFill/>
            <a:miter lim="800000"/>
            <a:headEnd/>
            <a:tailEnd/>
          </a:ln>
        </p:spPr>
      </p:pic>
      <p:pic>
        <p:nvPicPr>
          <p:cNvPr id="31751" name="Picture 9"/>
          <p:cNvPicPr>
            <a:picLocks noChangeAspect="1" noChangeArrowheads="1"/>
          </p:cNvPicPr>
          <p:nvPr/>
        </p:nvPicPr>
        <p:blipFill>
          <a:blip r:embed="rId4"/>
          <a:srcRect/>
          <a:stretch>
            <a:fillRect/>
          </a:stretch>
        </p:blipFill>
        <p:spPr bwMode="auto">
          <a:xfrm>
            <a:off x="1770063" y="2971800"/>
            <a:ext cx="1277937" cy="690563"/>
          </a:xfrm>
          <a:prstGeom prst="rect">
            <a:avLst/>
          </a:prstGeom>
          <a:noFill/>
          <a:ln w="9525">
            <a:noFill/>
            <a:miter lim="800000"/>
            <a:headEnd/>
            <a:tailEnd/>
          </a:ln>
        </p:spPr>
      </p:pic>
      <p:sp>
        <p:nvSpPr>
          <p:cNvPr id="31752" name="Text Box 11"/>
          <p:cNvSpPr txBox="1">
            <a:spLocks noChangeArrowheads="1"/>
          </p:cNvSpPr>
          <p:nvPr/>
        </p:nvSpPr>
        <p:spPr bwMode="auto">
          <a:xfrm>
            <a:off x="3886200" y="1066800"/>
            <a:ext cx="5105400" cy="2725738"/>
          </a:xfrm>
          <a:prstGeom prst="rect">
            <a:avLst/>
          </a:prstGeom>
          <a:noFill/>
          <a:ln w="9525">
            <a:noFill/>
            <a:miter lim="800000"/>
            <a:headEnd/>
            <a:tailEnd/>
          </a:ln>
        </p:spPr>
        <p:txBody>
          <a:bodyPr>
            <a:spAutoFit/>
          </a:bodyPr>
          <a:lstStyle/>
          <a:p>
            <a:pPr>
              <a:spcBef>
                <a:spcPct val="10000"/>
              </a:spcBef>
              <a:spcAft>
                <a:spcPct val="10000"/>
              </a:spcAft>
            </a:pPr>
            <a:r>
              <a:rPr lang="en-US"/>
              <a:t>The farther away </a:t>
            </a:r>
            <a:r>
              <a:rPr lang="en-US" i="1"/>
              <a:t>Z </a:t>
            </a:r>
            <a:r>
              <a:rPr lang="en-US"/>
              <a:t>is from unity, the more the gas deviates from ideal-gas behavior.</a:t>
            </a:r>
          </a:p>
          <a:p>
            <a:pPr>
              <a:spcBef>
                <a:spcPct val="10000"/>
              </a:spcBef>
              <a:spcAft>
                <a:spcPct val="10000"/>
              </a:spcAft>
            </a:pPr>
            <a:r>
              <a:rPr lang="en-US" i="1">
                <a:solidFill>
                  <a:srgbClr val="A50021"/>
                </a:solidFill>
              </a:rPr>
              <a:t>Gases behave as an ideal gas at low densities (i.e., low pressure, high temperature).</a:t>
            </a:r>
          </a:p>
          <a:p>
            <a:pPr>
              <a:spcBef>
                <a:spcPct val="10000"/>
              </a:spcBef>
              <a:spcAft>
                <a:spcPct val="10000"/>
              </a:spcAft>
            </a:pPr>
            <a:r>
              <a:rPr lang="en-US" b="1">
                <a:solidFill>
                  <a:srgbClr val="CC00CC"/>
                </a:solidFill>
              </a:rPr>
              <a:t>Question</a:t>
            </a:r>
            <a:r>
              <a:rPr lang="en-US"/>
              <a:t>: What is the criteria for low pressure and high temperature?</a:t>
            </a:r>
          </a:p>
          <a:p>
            <a:pPr>
              <a:spcBef>
                <a:spcPct val="10000"/>
              </a:spcBef>
              <a:spcAft>
                <a:spcPct val="10000"/>
              </a:spcAft>
            </a:pPr>
            <a:r>
              <a:rPr lang="en-US" b="1">
                <a:solidFill>
                  <a:srgbClr val="CC00CC"/>
                </a:solidFill>
              </a:rPr>
              <a:t>Answer</a:t>
            </a:r>
            <a:r>
              <a:rPr lang="en-US"/>
              <a:t>: The pressure or temperature of a gas is high or low relative to its critical temperature or pressure.</a:t>
            </a:r>
            <a:endParaRPr lang="en-US" b="1">
              <a:solidFill>
                <a:srgbClr val="008000"/>
              </a:solidFill>
            </a:endParaRPr>
          </a:p>
        </p:txBody>
      </p:sp>
      <p:pic>
        <p:nvPicPr>
          <p:cNvPr id="31753" name="Picture 11"/>
          <p:cNvPicPr>
            <a:picLocks noChangeAspect="1" noChangeArrowheads="1"/>
          </p:cNvPicPr>
          <p:nvPr/>
        </p:nvPicPr>
        <p:blipFill>
          <a:blip r:embed="rId5"/>
          <a:srcRect/>
          <a:stretch>
            <a:fillRect/>
          </a:stretch>
        </p:blipFill>
        <p:spPr bwMode="auto">
          <a:xfrm>
            <a:off x="228600" y="3810000"/>
            <a:ext cx="3638550" cy="2914650"/>
          </a:xfrm>
          <a:prstGeom prst="rect">
            <a:avLst/>
          </a:prstGeom>
          <a:noFill/>
          <a:ln w="9525">
            <a:noFill/>
            <a:miter lim="800000"/>
            <a:headEnd/>
            <a:tailEnd/>
          </a:ln>
        </p:spPr>
      </p:pic>
      <p:pic>
        <p:nvPicPr>
          <p:cNvPr id="31754" name="Picture 12"/>
          <p:cNvPicPr>
            <a:picLocks noChangeAspect="1" noChangeArrowheads="1"/>
          </p:cNvPicPr>
          <p:nvPr/>
        </p:nvPicPr>
        <p:blipFill>
          <a:blip r:embed="rId6"/>
          <a:srcRect/>
          <a:stretch>
            <a:fillRect/>
          </a:stretch>
        </p:blipFill>
        <p:spPr bwMode="auto">
          <a:xfrm>
            <a:off x="4724400" y="3824288"/>
            <a:ext cx="3962400" cy="29575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p:cNvSpPr>
            <a:spLocks noGrp="1"/>
          </p:cNvSpPr>
          <p:nvPr>
            <p:ph type="sldNum" sz="quarter" idx="12"/>
          </p:nvPr>
        </p:nvSpPr>
        <p:spPr>
          <a:noFill/>
        </p:spPr>
        <p:txBody>
          <a:bodyPr/>
          <a:lstStyle/>
          <a:p>
            <a:fld id="{CCBF5F9D-CA8B-4358-88C0-F5CB45BA66A8}" type="slidenum">
              <a:rPr lang="en-US" smtClean="0"/>
              <a:pPr/>
              <a:t>31</a:t>
            </a:fld>
            <a:endParaRPr lang="en-US" smtClean="0"/>
          </a:p>
        </p:txBody>
      </p:sp>
      <p:sp>
        <p:nvSpPr>
          <p:cNvPr id="32771" name="Rectangle 5"/>
          <p:cNvSpPr>
            <a:spLocks noChangeArrowheads="1"/>
          </p:cNvSpPr>
          <p:nvPr/>
        </p:nvSpPr>
        <p:spPr bwMode="auto">
          <a:xfrm>
            <a:off x="387350" y="6415088"/>
            <a:ext cx="4489450" cy="366712"/>
          </a:xfrm>
          <a:prstGeom prst="rect">
            <a:avLst/>
          </a:prstGeom>
          <a:noFill/>
          <a:ln w="9525">
            <a:noFill/>
            <a:miter lim="800000"/>
            <a:headEnd/>
            <a:tailEnd/>
          </a:ln>
        </p:spPr>
        <p:txBody>
          <a:bodyPr wrap="none">
            <a:spAutoFit/>
          </a:bodyPr>
          <a:lstStyle/>
          <a:p>
            <a:r>
              <a:rPr lang="en-US">
                <a:solidFill>
                  <a:srgbClr val="3333FF"/>
                </a:solidFill>
              </a:rPr>
              <a:t>Comparison of </a:t>
            </a:r>
            <a:r>
              <a:rPr lang="en-US" i="1">
                <a:solidFill>
                  <a:srgbClr val="3333FF"/>
                </a:solidFill>
              </a:rPr>
              <a:t>Z </a:t>
            </a:r>
            <a:r>
              <a:rPr lang="en-US">
                <a:solidFill>
                  <a:srgbClr val="3333FF"/>
                </a:solidFill>
              </a:rPr>
              <a:t>factors for various gases.</a:t>
            </a:r>
          </a:p>
        </p:txBody>
      </p:sp>
      <p:pic>
        <p:nvPicPr>
          <p:cNvPr id="32772" name="Picture 8"/>
          <p:cNvPicPr>
            <a:picLocks noChangeAspect="1" noChangeArrowheads="1"/>
          </p:cNvPicPr>
          <p:nvPr/>
        </p:nvPicPr>
        <p:blipFill>
          <a:blip r:embed="rId2"/>
          <a:srcRect/>
          <a:stretch>
            <a:fillRect/>
          </a:stretch>
        </p:blipFill>
        <p:spPr bwMode="auto">
          <a:xfrm>
            <a:off x="685800" y="152400"/>
            <a:ext cx="1128713" cy="685800"/>
          </a:xfrm>
          <a:prstGeom prst="rect">
            <a:avLst/>
          </a:prstGeom>
          <a:noFill/>
          <a:ln w="9525">
            <a:noFill/>
            <a:miter lim="800000"/>
            <a:headEnd/>
            <a:tailEnd/>
          </a:ln>
        </p:spPr>
      </p:pic>
      <p:pic>
        <p:nvPicPr>
          <p:cNvPr id="32773" name="Picture 9"/>
          <p:cNvPicPr>
            <a:picLocks noChangeAspect="1" noChangeArrowheads="1"/>
          </p:cNvPicPr>
          <p:nvPr/>
        </p:nvPicPr>
        <p:blipFill>
          <a:blip r:embed="rId3"/>
          <a:srcRect/>
          <a:stretch>
            <a:fillRect/>
          </a:stretch>
        </p:blipFill>
        <p:spPr bwMode="auto">
          <a:xfrm>
            <a:off x="2209800" y="152400"/>
            <a:ext cx="1079500" cy="703263"/>
          </a:xfrm>
          <a:prstGeom prst="rect">
            <a:avLst/>
          </a:prstGeom>
          <a:noFill/>
          <a:ln w="9525">
            <a:noFill/>
            <a:miter lim="800000"/>
            <a:headEnd/>
            <a:tailEnd/>
          </a:ln>
        </p:spPr>
      </p:pic>
      <p:sp>
        <p:nvSpPr>
          <p:cNvPr id="32774" name="Text Box 10"/>
          <p:cNvSpPr txBox="1">
            <a:spLocks noChangeArrowheads="1"/>
          </p:cNvSpPr>
          <p:nvPr/>
        </p:nvSpPr>
        <p:spPr bwMode="auto">
          <a:xfrm>
            <a:off x="2133600" y="838200"/>
            <a:ext cx="1447800" cy="641350"/>
          </a:xfrm>
          <a:prstGeom prst="rect">
            <a:avLst/>
          </a:prstGeom>
          <a:noFill/>
          <a:ln w="9525">
            <a:noFill/>
            <a:miter lim="800000"/>
            <a:headEnd/>
            <a:tailEnd/>
          </a:ln>
        </p:spPr>
        <p:txBody>
          <a:bodyPr>
            <a:spAutoFit/>
          </a:bodyPr>
          <a:lstStyle/>
          <a:p>
            <a:pPr>
              <a:spcBef>
                <a:spcPct val="50000"/>
              </a:spcBef>
            </a:pPr>
            <a:r>
              <a:rPr lang="en-US"/>
              <a:t>Reduced temperature</a:t>
            </a:r>
          </a:p>
        </p:txBody>
      </p:sp>
      <p:sp>
        <p:nvSpPr>
          <p:cNvPr id="32775" name="Text Box 11"/>
          <p:cNvSpPr txBox="1">
            <a:spLocks noChangeArrowheads="1"/>
          </p:cNvSpPr>
          <p:nvPr/>
        </p:nvSpPr>
        <p:spPr bwMode="auto">
          <a:xfrm>
            <a:off x="609600" y="838200"/>
            <a:ext cx="1447800" cy="641350"/>
          </a:xfrm>
          <a:prstGeom prst="rect">
            <a:avLst/>
          </a:prstGeom>
          <a:noFill/>
          <a:ln w="9525">
            <a:noFill/>
            <a:miter lim="800000"/>
            <a:headEnd/>
            <a:tailEnd/>
          </a:ln>
        </p:spPr>
        <p:txBody>
          <a:bodyPr>
            <a:spAutoFit/>
          </a:bodyPr>
          <a:lstStyle/>
          <a:p>
            <a:pPr>
              <a:spcBef>
                <a:spcPct val="50000"/>
              </a:spcBef>
            </a:pPr>
            <a:r>
              <a:rPr lang="en-US"/>
              <a:t>Reduced pressure</a:t>
            </a:r>
          </a:p>
        </p:txBody>
      </p:sp>
      <p:pic>
        <p:nvPicPr>
          <p:cNvPr id="32776" name="Picture 12"/>
          <p:cNvPicPr>
            <a:picLocks noChangeAspect="1" noChangeArrowheads="1"/>
          </p:cNvPicPr>
          <p:nvPr/>
        </p:nvPicPr>
        <p:blipFill>
          <a:blip r:embed="rId4"/>
          <a:srcRect/>
          <a:stretch>
            <a:fillRect/>
          </a:stretch>
        </p:blipFill>
        <p:spPr bwMode="auto">
          <a:xfrm>
            <a:off x="688975" y="1524000"/>
            <a:ext cx="1673225" cy="690563"/>
          </a:xfrm>
          <a:prstGeom prst="rect">
            <a:avLst/>
          </a:prstGeom>
          <a:noFill/>
          <a:ln w="9525">
            <a:noFill/>
            <a:miter lim="800000"/>
            <a:headEnd/>
            <a:tailEnd/>
          </a:ln>
        </p:spPr>
      </p:pic>
      <p:sp>
        <p:nvSpPr>
          <p:cNvPr id="32777" name="Rectangle 13"/>
          <p:cNvSpPr>
            <a:spLocks noChangeArrowheads="1"/>
          </p:cNvSpPr>
          <p:nvPr/>
        </p:nvSpPr>
        <p:spPr bwMode="auto">
          <a:xfrm>
            <a:off x="2362200" y="1524000"/>
            <a:ext cx="1905000" cy="641350"/>
          </a:xfrm>
          <a:prstGeom prst="rect">
            <a:avLst/>
          </a:prstGeom>
          <a:noFill/>
          <a:ln w="9525">
            <a:noFill/>
            <a:miter lim="800000"/>
            <a:headEnd/>
            <a:tailEnd/>
          </a:ln>
        </p:spPr>
        <p:txBody>
          <a:bodyPr>
            <a:spAutoFit/>
          </a:bodyPr>
          <a:lstStyle/>
          <a:p>
            <a:r>
              <a:rPr lang="en-US"/>
              <a:t>Pseudo-reduced specific volume</a:t>
            </a:r>
          </a:p>
        </p:txBody>
      </p:sp>
      <p:sp>
        <p:nvSpPr>
          <p:cNvPr id="32778" name="Rectangle 16"/>
          <p:cNvSpPr>
            <a:spLocks noChangeArrowheads="1"/>
          </p:cNvSpPr>
          <p:nvPr/>
        </p:nvSpPr>
        <p:spPr bwMode="auto">
          <a:xfrm>
            <a:off x="5410200" y="1644650"/>
            <a:ext cx="3429000" cy="641350"/>
          </a:xfrm>
          <a:prstGeom prst="rect">
            <a:avLst/>
          </a:prstGeom>
          <a:noFill/>
          <a:ln w="9525">
            <a:noFill/>
            <a:miter lim="800000"/>
            <a:headEnd/>
            <a:tailEnd/>
          </a:ln>
        </p:spPr>
        <p:txBody>
          <a:bodyPr>
            <a:spAutoFit/>
          </a:bodyPr>
          <a:lstStyle/>
          <a:p>
            <a:pPr algn="r"/>
            <a:r>
              <a:rPr lang="en-US" i="1">
                <a:solidFill>
                  <a:srgbClr val="3333FF"/>
                </a:solidFill>
              </a:rPr>
              <a:t>Z</a:t>
            </a:r>
            <a:r>
              <a:rPr lang="en-US">
                <a:solidFill>
                  <a:srgbClr val="3333FF"/>
                </a:solidFill>
              </a:rPr>
              <a:t> can also be determined from a knowledge of </a:t>
            </a:r>
            <a:r>
              <a:rPr lang="en-US" i="1">
                <a:solidFill>
                  <a:srgbClr val="3333FF"/>
                </a:solidFill>
              </a:rPr>
              <a:t>P</a:t>
            </a:r>
            <a:r>
              <a:rPr lang="en-US" i="1" baseline="-25000">
                <a:solidFill>
                  <a:srgbClr val="3333FF"/>
                </a:solidFill>
              </a:rPr>
              <a:t>R</a:t>
            </a:r>
            <a:r>
              <a:rPr lang="en-US" i="1">
                <a:solidFill>
                  <a:srgbClr val="3333FF"/>
                </a:solidFill>
              </a:rPr>
              <a:t> </a:t>
            </a:r>
            <a:r>
              <a:rPr lang="en-US">
                <a:solidFill>
                  <a:srgbClr val="3333FF"/>
                </a:solidFill>
              </a:rPr>
              <a:t>and </a:t>
            </a:r>
            <a:r>
              <a:rPr lang="en-US" i="1">
                <a:solidFill>
                  <a:srgbClr val="3333FF"/>
                </a:solidFill>
              </a:rPr>
              <a:t>v</a:t>
            </a:r>
            <a:r>
              <a:rPr lang="en-US" i="1" baseline="-25000">
                <a:solidFill>
                  <a:srgbClr val="3333FF"/>
                </a:solidFill>
              </a:rPr>
              <a:t>R</a:t>
            </a:r>
            <a:r>
              <a:rPr lang="en-US">
                <a:solidFill>
                  <a:srgbClr val="3333FF"/>
                </a:solidFill>
              </a:rPr>
              <a:t>.</a:t>
            </a:r>
          </a:p>
        </p:txBody>
      </p:sp>
      <p:pic>
        <p:nvPicPr>
          <p:cNvPr id="32779" name="Picture 22"/>
          <p:cNvPicPr>
            <a:picLocks noChangeAspect="1" noChangeArrowheads="1"/>
          </p:cNvPicPr>
          <p:nvPr/>
        </p:nvPicPr>
        <p:blipFill>
          <a:blip r:embed="rId5"/>
          <a:srcRect/>
          <a:stretch>
            <a:fillRect/>
          </a:stretch>
        </p:blipFill>
        <p:spPr bwMode="auto">
          <a:xfrm>
            <a:off x="5953125" y="152400"/>
            <a:ext cx="2733675" cy="1514475"/>
          </a:xfrm>
          <a:prstGeom prst="rect">
            <a:avLst/>
          </a:prstGeom>
          <a:noFill/>
          <a:ln w="9525">
            <a:noFill/>
            <a:miter lim="800000"/>
            <a:headEnd/>
            <a:tailEnd/>
          </a:ln>
        </p:spPr>
      </p:pic>
      <p:pic>
        <p:nvPicPr>
          <p:cNvPr id="32780" name="Picture 14"/>
          <p:cNvPicPr>
            <a:picLocks noChangeAspect="1" noChangeArrowheads="1"/>
          </p:cNvPicPr>
          <p:nvPr/>
        </p:nvPicPr>
        <p:blipFill>
          <a:blip r:embed="rId6"/>
          <a:srcRect/>
          <a:stretch>
            <a:fillRect/>
          </a:stretch>
        </p:blipFill>
        <p:spPr bwMode="auto">
          <a:xfrm>
            <a:off x="152400" y="2286000"/>
            <a:ext cx="5638800" cy="4152900"/>
          </a:xfrm>
          <a:prstGeom prst="rect">
            <a:avLst/>
          </a:prstGeom>
          <a:noFill/>
          <a:ln w="9525">
            <a:noFill/>
            <a:miter lim="800000"/>
            <a:headEnd/>
            <a:tailEnd/>
          </a:ln>
        </p:spPr>
      </p:pic>
      <p:pic>
        <p:nvPicPr>
          <p:cNvPr id="32781" name="Picture 15"/>
          <p:cNvPicPr>
            <a:picLocks noChangeAspect="1" noChangeArrowheads="1"/>
          </p:cNvPicPr>
          <p:nvPr/>
        </p:nvPicPr>
        <p:blipFill>
          <a:blip r:embed="rId7"/>
          <a:srcRect/>
          <a:stretch>
            <a:fillRect/>
          </a:stretch>
        </p:blipFill>
        <p:spPr bwMode="auto">
          <a:xfrm>
            <a:off x="6029325" y="2657475"/>
            <a:ext cx="2886075" cy="37433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Slayt Numarası Yer Tutucusu"/>
          <p:cNvSpPr>
            <a:spLocks noGrp="1"/>
          </p:cNvSpPr>
          <p:nvPr>
            <p:ph type="sldNum" sz="quarter" idx="12"/>
          </p:nvPr>
        </p:nvSpPr>
        <p:spPr>
          <a:noFill/>
        </p:spPr>
        <p:txBody>
          <a:bodyPr/>
          <a:lstStyle/>
          <a:p>
            <a:fld id="{9ECFD899-BA64-41BB-8896-C5004D59847A}" type="slidenum">
              <a:rPr lang="en-US" smtClean="0"/>
              <a:pPr/>
              <a:t>32</a:t>
            </a:fld>
            <a:endParaRPr lang="en-US" smtClean="0"/>
          </a:p>
        </p:txBody>
      </p:sp>
      <p:pic>
        <p:nvPicPr>
          <p:cNvPr id="33795" name="Picture 17"/>
          <p:cNvPicPr>
            <a:picLocks noChangeAspect="1" noChangeArrowheads="1"/>
          </p:cNvPicPr>
          <p:nvPr/>
        </p:nvPicPr>
        <p:blipFill>
          <a:blip r:embed="rId2"/>
          <a:srcRect/>
          <a:stretch>
            <a:fillRect/>
          </a:stretch>
        </p:blipFill>
        <p:spPr bwMode="auto">
          <a:xfrm>
            <a:off x="5791200" y="2876550"/>
            <a:ext cx="3238500" cy="3905250"/>
          </a:xfrm>
          <a:prstGeom prst="rect">
            <a:avLst/>
          </a:prstGeom>
          <a:noFill/>
          <a:ln w="9525">
            <a:noFill/>
            <a:miter lim="800000"/>
            <a:headEnd/>
            <a:tailEnd/>
          </a:ln>
        </p:spPr>
      </p:pic>
      <p:sp>
        <p:nvSpPr>
          <p:cNvPr id="33796" name="Rectangle 2"/>
          <p:cNvSpPr>
            <a:spLocks noGrp="1" noChangeArrowheads="1"/>
          </p:cNvSpPr>
          <p:nvPr>
            <p:ph type="title"/>
          </p:nvPr>
        </p:nvSpPr>
        <p:spPr>
          <a:xfrm>
            <a:off x="457200" y="304800"/>
            <a:ext cx="5638800" cy="685800"/>
          </a:xfrm>
          <a:solidFill>
            <a:srgbClr val="92D050"/>
          </a:solidFill>
        </p:spPr>
        <p:txBody>
          <a:bodyPr/>
          <a:lstStyle/>
          <a:p>
            <a:pPr eaLnBrk="1" hangingPunct="1"/>
            <a:r>
              <a:rPr lang="en-US" sz="2800" smtClean="0">
                <a:solidFill>
                  <a:srgbClr val="C00000"/>
                </a:solidFill>
              </a:rPr>
              <a:t>OTHER EQUATIONS OF STATE</a:t>
            </a:r>
            <a:endParaRPr lang="en-US" sz="2800" b="0" smtClean="0">
              <a:solidFill>
                <a:srgbClr val="C00000"/>
              </a:solidFill>
            </a:endParaRPr>
          </a:p>
        </p:txBody>
      </p:sp>
      <p:sp>
        <p:nvSpPr>
          <p:cNvPr id="33797" name="Rectangle 4"/>
          <p:cNvSpPr>
            <a:spLocks noChangeArrowheads="1"/>
          </p:cNvSpPr>
          <p:nvPr/>
        </p:nvSpPr>
        <p:spPr bwMode="auto">
          <a:xfrm>
            <a:off x="381000" y="1447800"/>
            <a:ext cx="4572000" cy="1190625"/>
          </a:xfrm>
          <a:prstGeom prst="rect">
            <a:avLst/>
          </a:prstGeom>
          <a:noFill/>
          <a:ln w="9525">
            <a:noFill/>
            <a:miter lim="800000"/>
            <a:headEnd/>
            <a:tailEnd/>
          </a:ln>
        </p:spPr>
        <p:txBody>
          <a:bodyPr>
            <a:spAutoFit/>
          </a:bodyPr>
          <a:lstStyle/>
          <a:p>
            <a:r>
              <a:rPr lang="en-US"/>
              <a:t>Several equations have been proposed to represent the </a:t>
            </a:r>
            <a:r>
              <a:rPr lang="en-US" i="1"/>
              <a:t>P</a:t>
            </a:r>
            <a:r>
              <a:rPr lang="en-US"/>
              <a:t>-</a:t>
            </a:r>
            <a:r>
              <a:rPr lang="en-US" i="1"/>
              <a:t>v</a:t>
            </a:r>
            <a:r>
              <a:rPr lang="en-US"/>
              <a:t>-</a:t>
            </a:r>
            <a:r>
              <a:rPr lang="en-US" i="1"/>
              <a:t>T </a:t>
            </a:r>
            <a:r>
              <a:rPr lang="en-US"/>
              <a:t>behavior of substances accurately over a larger region with no limitations.</a:t>
            </a:r>
          </a:p>
        </p:txBody>
      </p:sp>
      <p:sp>
        <p:nvSpPr>
          <p:cNvPr id="33798" name="Rectangle 5"/>
          <p:cNvSpPr>
            <a:spLocks noChangeArrowheads="1"/>
          </p:cNvSpPr>
          <p:nvPr/>
        </p:nvSpPr>
        <p:spPr bwMode="auto">
          <a:xfrm>
            <a:off x="381000" y="2743200"/>
            <a:ext cx="3276600" cy="822325"/>
          </a:xfrm>
          <a:prstGeom prst="rect">
            <a:avLst/>
          </a:prstGeom>
          <a:noFill/>
          <a:ln w="9525">
            <a:noFill/>
            <a:miter lim="800000"/>
            <a:headEnd/>
            <a:tailEnd/>
          </a:ln>
        </p:spPr>
        <p:txBody>
          <a:bodyPr>
            <a:spAutoFit/>
          </a:bodyPr>
          <a:lstStyle/>
          <a:p>
            <a:r>
              <a:rPr lang="en-US" sz="2400" b="1">
                <a:solidFill>
                  <a:srgbClr val="FF3300"/>
                </a:solidFill>
              </a:rPr>
              <a:t>Van der Waals Equation of State</a:t>
            </a:r>
          </a:p>
        </p:txBody>
      </p:sp>
      <p:pic>
        <p:nvPicPr>
          <p:cNvPr id="33799" name="Picture 6"/>
          <p:cNvPicPr>
            <a:picLocks noChangeAspect="1" noChangeArrowheads="1"/>
          </p:cNvPicPr>
          <p:nvPr/>
        </p:nvPicPr>
        <p:blipFill>
          <a:blip r:embed="rId3"/>
          <a:srcRect/>
          <a:stretch>
            <a:fillRect/>
          </a:stretch>
        </p:blipFill>
        <p:spPr bwMode="auto">
          <a:xfrm>
            <a:off x="381000" y="3581400"/>
            <a:ext cx="3152775" cy="752475"/>
          </a:xfrm>
          <a:prstGeom prst="rect">
            <a:avLst/>
          </a:prstGeom>
          <a:noFill/>
          <a:ln w="9525">
            <a:noFill/>
            <a:miter lim="800000"/>
            <a:headEnd/>
            <a:tailEnd/>
          </a:ln>
        </p:spPr>
      </p:pic>
      <p:pic>
        <p:nvPicPr>
          <p:cNvPr id="33800" name="Picture 7"/>
          <p:cNvPicPr>
            <a:picLocks noChangeAspect="1" noChangeArrowheads="1"/>
          </p:cNvPicPr>
          <p:nvPr/>
        </p:nvPicPr>
        <p:blipFill>
          <a:blip r:embed="rId4"/>
          <a:srcRect/>
          <a:stretch>
            <a:fillRect/>
          </a:stretch>
        </p:blipFill>
        <p:spPr bwMode="auto">
          <a:xfrm>
            <a:off x="384175" y="4419600"/>
            <a:ext cx="1673225" cy="784225"/>
          </a:xfrm>
          <a:prstGeom prst="rect">
            <a:avLst/>
          </a:prstGeom>
          <a:noFill/>
          <a:ln w="9525">
            <a:noFill/>
            <a:miter lim="800000"/>
            <a:headEnd/>
            <a:tailEnd/>
          </a:ln>
        </p:spPr>
      </p:pic>
      <p:pic>
        <p:nvPicPr>
          <p:cNvPr id="33801" name="Picture 8"/>
          <p:cNvPicPr>
            <a:picLocks noChangeAspect="1" noChangeArrowheads="1"/>
          </p:cNvPicPr>
          <p:nvPr/>
        </p:nvPicPr>
        <p:blipFill>
          <a:blip r:embed="rId5"/>
          <a:srcRect/>
          <a:stretch>
            <a:fillRect/>
          </a:stretch>
        </p:blipFill>
        <p:spPr bwMode="auto">
          <a:xfrm>
            <a:off x="2171700" y="4459288"/>
            <a:ext cx="1104900" cy="722312"/>
          </a:xfrm>
          <a:prstGeom prst="rect">
            <a:avLst/>
          </a:prstGeom>
          <a:noFill/>
          <a:ln w="9525">
            <a:noFill/>
            <a:miter lim="800000"/>
            <a:headEnd/>
            <a:tailEnd/>
          </a:ln>
        </p:spPr>
      </p:pic>
      <p:pic>
        <p:nvPicPr>
          <p:cNvPr id="33802" name="Picture 12"/>
          <p:cNvPicPr>
            <a:picLocks noChangeAspect="1" noChangeArrowheads="1"/>
          </p:cNvPicPr>
          <p:nvPr/>
        </p:nvPicPr>
        <p:blipFill>
          <a:blip r:embed="rId6"/>
          <a:srcRect/>
          <a:stretch>
            <a:fillRect/>
          </a:stretch>
        </p:blipFill>
        <p:spPr bwMode="auto">
          <a:xfrm>
            <a:off x="6973888" y="2590800"/>
            <a:ext cx="2017712" cy="673100"/>
          </a:xfrm>
          <a:prstGeom prst="rect">
            <a:avLst/>
          </a:prstGeom>
          <a:noFill/>
          <a:ln w="15875">
            <a:solidFill>
              <a:schemeClr val="bg2"/>
            </a:solidFill>
            <a:miter lim="800000"/>
            <a:headEnd/>
            <a:tailEnd/>
          </a:ln>
        </p:spPr>
      </p:pic>
      <p:pic>
        <p:nvPicPr>
          <p:cNvPr id="33803" name="Picture 13"/>
          <p:cNvPicPr>
            <a:picLocks noChangeAspect="1" noChangeArrowheads="1"/>
          </p:cNvPicPr>
          <p:nvPr/>
        </p:nvPicPr>
        <p:blipFill>
          <a:blip r:embed="rId7"/>
          <a:srcRect/>
          <a:stretch>
            <a:fillRect/>
          </a:stretch>
        </p:blipFill>
        <p:spPr bwMode="auto">
          <a:xfrm>
            <a:off x="6875463" y="3429000"/>
            <a:ext cx="2116137" cy="660400"/>
          </a:xfrm>
          <a:prstGeom prst="rect">
            <a:avLst/>
          </a:prstGeom>
          <a:noFill/>
          <a:ln w="15875">
            <a:solidFill>
              <a:schemeClr val="bg2"/>
            </a:solidFill>
            <a:miter lim="800000"/>
            <a:headEnd/>
            <a:tailEnd/>
          </a:ln>
        </p:spPr>
      </p:pic>
      <p:sp>
        <p:nvSpPr>
          <p:cNvPr id="33804" name="Rectangle 14"/>
          <p:cNvSpPr>
            <a:spLocks noChangeArrowheads="1"/>
          </p:cNvSpPr>
          <p:nvPr/>
        </p:nvSpPr>
        <p:spPr bwMode="auto">
          <a:xfrm>
            <a:off x="3962400" y="2832100"/>
            <a:ext cx="1828800" cy="1739900"/>
          </a:xfrm>
          <a:prstGeom prst="rect">
            <a:avLst/>
          </a:prstGeom>
          <a:noFill/>
          <a:ln w="9525">
            <a:noFill/>
            <a:miter lim="800000"/>
            <a:headEnd/>
            <a:tailEnd/>
          </a:ln>
        </p:spPr>
        <p:txBody>
          <a:bodyPr>
            <a:spAutoFit/>
          </a:bodyPr>
          <a:lstStyle/>
          <a:p>
            <a:pPr algn="r"/>
            <a:r>
              <a:rPr lang="en-US">
                <a:solidFill>
                  <a:srgbClr val="3333FF"/>
                </a:solidFill>
              </a:rPr>
              <a:t>Critical isotherm of a pure substance has an inflection point at the critical state.</a:t>
            </a:r>
          </a:p>
        </p:txBody>
      </p:sp>
      <p:sp>
        <p:nvSpPr>
          <p:cNvPr id="33805" name="Rectangle 15"/>
          <p:cNvSpPr>
            <a:spLocks noChangeArrowheads="1"/>
          </p:cNvSpPr>
          <p:nvPr/>
        </p:nvSpPr>
        <p:spPr bwMode="auto">
          <a:xfrm>
            <a:off x="228600" y="5240338"/>
            <a:ext cx="5105400" cy="1465262"/>
          </a:xfrm>
          <a:prstGeom prst="rect">
            <a:avLst/>
          </a:prstGeom>
          <a:noFill/>
          <a:ln w="9525">
            <a:noFill/>
            <a:miter lim="800000"/>
            <a:headEnd/>
            <a:tailEnd/>
          </a:ln>
        </p:spPr>
        <p:txBody>
          <a:bodyPr>
            <a:spAutoFit/>
          </a:bodyPr>
          <a:lstStyle/>
          <a:p>
            <a:r>
              <a:rPr lang="en-US"/>
              <a:t>This model includes two effects not considered in the ideal-gas model:</a:t>
            </a:r>
            <a:r>
              <a:rPr lang="en-US">
                <a:solidFill>
                  <a:srgbClr val="CC00CC"/>
                </a:solidFill>
              </a:rPr>
              <a:t> the </a:t>
            </a:r>
            <a:r>
              <a:rPr lang="en-US" i="1">
                <a:solidFill>
                  <a:srgbClr val="CC00CC"/>
                </a:solidFill>
              </a:rPr>
              <a:t>intermolecular attraction forces </a:t>
            </a:r>
            <a:r>
              <a:rPr lang="en-US">
                <a:solidFill>
                  <a:srgbClr val="CC00CC"/>
                </a:solidFill>
              </a:rPr>
              <a:t>and the </a:t>
            </a:r>
            <a:r>
              <a:rPr lang="en-US" i="1">
                <a:solidFill>
                  <a:srgbClr val="CC00CC"/>
                </a:solidFill>
              </a:rPr>
              <a:t>volume occupied by the molecules themselves</a:t>
            </a:r>
            <a:r>
              <a:rPr lang="en-US">
                <a:solidFill>
                  <a:srgbClr val="CC00CC"/>
                </a:solidFill>
              </a:rPr>
              <a:t>. </a:t>
            </a:r>
            <a:r>
              <a:rPr lang="en-US"/>
              <a:t>The accuracy of the van der Waals equation of state is often inadequate.</a:t>
            </a:r>
          </a:p>
        </p:txBody>
      </p:sp>
      <p:pic>
        <p:nvPicPr>
          <p:cNvPr id="33806" name="Picture 16"/>
          <p:cNvPicPr>
            <a:picLocks noChangeAspect="1" noChangeArrowheads="1"/>
          </p:cNvPicPr>
          <p:nvPr/>
        </p:nvPicPr>
        <p:blipFill>
          <a:blip r:embed="rId8"/>
          <a:srcRect/>
          <a:stretch>
            <a:fillRect/>
          </a:stretch>
        </p:blipFill>
        <p:spPr bwMode="auto">
          <a:xfrm>
            <a:off x="6400800" y="304800"/>
            <a:ext cx="2095500" cy="20383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a:spLocks noGrp="1"/>
          </p:cNvSpPr>
          <p:nvPr>
            <p:ph type="sldNum" sz="quarter" idx="12"/>
          </p:nvPr>
        </p:nvSpPr>
        <p:spPr>
          <a:noFill/>
        </p:spPr>
        <p:txBody>
          <a:bodyPr/>
          <a:lstStyle/>
          <a:p>
            <a:fld id="{4D78B398-D1A6-4FA6-93AD-78E38773BD42}" type="slidenum">
              <a:rPr lang="en-US" smtClean="0"/>
              <a:pPr/>
              <a:t>33</a:t>
            </a:fld>
            <a:endParaRPr lang="en-US" smtClean="0"/>
          </a:p>
        </p:txBody>
      </p:sp>
      <p:sp>
        <p:nvSpPr>
          <p:cNvPr id="34819" name="Rectangle 4"/>
          <p:cNvSpPr>
            <a:spLocks noChangeArrowheads="1"/>
          </p:cNvSpPr>
          <p:nvPr/>
        </p:nvSpPr>
        <p:spPr bwMode="auto">
          <a:xfrm>
            <a:off x="533400" y="304800"/>
            <a:ext cx="5483225" cy="457200"/>
          </a:xfrm>
          <a:prstGeom prst="rect">
            <a:avLst/>
          </a:prstGeom>
          <a:noFill/>
          <a:ln w="9525">
            <a:noFill/>
            <a:miter lim="800000"/>
            <a:headEnd/>
            <a:tailEnd/>
          </a:ln>
        </p:spPr>
        <p:txBody>
          <a:bodyPr wrap="none">
            <a:spAutoFit/>
          </a:bodyPr>
          <a:lstStyle/>
          <a:p>
            <a:r>
              <a:rPr lang="en-US" sz="2400" b="1">
                <a:solidFill>
                  <a:srgbClr val="FF3300"/>
                </a:solidFill>
              </a:rPr>
              <a:t>Beattie-Bridgeman Equation of State</a:t>
            </a:r>
          </a:p>
        </p:txBody>
      </p:sp>
      <p:pic>
        <p:nvPicPr>
          <p:cNvPr id="34820" name="Picture 5"/>
          <p:cNvPicPr>
            <a:picLocks noChangeAspect="1" noChangeArrowheads="1"/>
          </p:cNvPicPr>
          <p:nvPr/>
        </p:nvPicPr>
        <p:blipFill>
          <a:blip r:embed="rId2"/>
          <a:srcRect/>
          <a:stretch>
            <a:fillRect/>
          </a:stretch>
        </p:blipFill>
        <p:spPr bwMode="auto">
          <a:xfrm>
            <a:off x="668338" y="838200"/>
            <a:ext cx="4437062" cy="739775"/>
          </a:xfrm>
          <a:prstGeom prst="rect">
            <a:avLst/>
          </a:prstGeom>
          <a:noFill/>
          <a:ln w="9525">
            <a:noFill/>
            <a:miter lim="800000"/>
            <a:headEnd/>
            <a:tailEnd/>
          </a:ln>
        </p:spPr>
      </p:pic>
      <p:pic>
        <p:nvPicPr>
          <p:cNvPr id="34821" name="Picture 6"/>
          <p:cNvPicPr>
            <a:picLocks noChangeAspect="1" noChangeArrowheads="1"/>
          </p:cNvPicPr>
          <p:nvPr/>
        </p:nvPicPr>
        <p:blipFill>
          <a:blip r:embed="rId3"/>
          <a:srcRect/>
          <a:stretch>
            <a:fillRect/>
          </a:stretch>
        </p:blipFill>
        <p:spPr bwMode="auto">
          <a:xfrm>
            <a:off x="676275" y="1676400"/>
            <a:ext cx="2066925" cy="777875"/>
          </a:xfrm>
          <a:prstGeom prst="rect">
            <a:avLst/>
          </a:prstGeom>
          <a:noFill/>
          <a:ln w="9525">
            <a:noFill/>
            <a:miter lim="800000"/>
            <a:headEnd/>
            <a:tailEnd/>
          </a:ln>
        </p:spPr>
      </p:pic>
      <p:pic>
        <p:nvPicPr>
          <p:cNvPr id="34822" name="Picture 7"/>
          <p:cNvPicPr>
            <a:picLocks noChangeAspect="1" noChangeArrowheads="1"/>
          </p:cNvPicPr>
          <p:nvPr/>
        </p:nvPicPr>
        <p:blipFill>
          <a:blip r:embed="rId4"/>
          <a:srcRect/>
          <a:stretch>
            <a:fillRect/>
          </a:stretch>
        </p:blipFill>
        <p:spPr bwMode="auto">
          <a:xfrm>
            <a:off x="2886075" y="1752600"/>
            <a:ext cx="2066925" cy="758825"/>
          </a:xfrm>
          <a:prstGeom prst="rect">
            <a:avLst/>
          </a:prstGeom>
          <a:noFill/>
          <a:ln w="9525">
            <a:noFill/>
            <a:miter lim="800000"/>
            <a:headEnd/>
            <a:tailEnd/>
          </a:ln>
        </p:spPr>
      </p:pic>
      <p:sp>
        <p:nvSpPr>
          <p:cNvPr id="34823" name="Rectangle 8"/>
          <p:cNvSpPr>
            <a:spLocks noChangeArrowheads="1"/>
          </p:cNvSpPr>
          <p:nvPr/>
        </p:nvSpPr>
        <p:spPr bwMode="auto">
          <a:xfrm>
            <a:off x="5181600" y="1049338"/>
            <a:ext cx="3200400" cy="1465262"/>
          </a:xfrm>
          <a:prstGeom prst="rect">
            <a:avLst/>
          </a:prstGeom>
          <a:noFill/>
          <a:ln w="9525">
            <a:noFill/>
            <a:miter lim="800000"/>
            <a:headEnd/>
            <a:tailEnd/>
          </a:ln>
        </p:spPr>
        <p:txBody>
          <a:bodyPr>
            <a:spAutoFit/>
          </a:bodyPr>
          <a:lstStyle/>
          <a:p>
            <a:r>
              <a:rPr lang="en-US"/>
              <a:t>The constants are given in Table 3–4 for various substances. It is known to be reasonably accurate for densities up to about 0.8</a:t>
            </a:r>
            <a:r>
              <a:rPr lang="en-US" i="1">
                <a:sym typeface="Symbol" pitchFamily="18" charset="2"/>
              </a:rPr>
              <a:t></a:t>
            </a:r>
            <a:r>
              <a:rPr lang="en-US" baseline="-25000"/>
              <a:t>cr</a:t>
            </a:r>
            <a:r>
              <a:rPr lang="en-US"/>
              <a:t>.</a:t>
            </a:r>
          </a:p>
        </p:txBody>
      </p:sp>
      <p:sp>
        <p:nvSpPr>
          <p:cNvPr id="34824" name="Rectangle 9"/>
          <p:cNvSpPr>
            <a:spLocks noChangeArrowheads="1"/>
          </p:cNvSpPr>
          <p:nvPr/>
        </p:nvSpPr>
        <p:spPr bwMode="auto">
          <a:xfrm>
            <a:off x="533400" y="2670175"/>
            <a:ext cx="5953125" cy="457200"/>
          </a:xfrm>
          <a:prstGeom prst="rect">
            <a:avLst/>
          </a:prstGeom>
          <a:noFill/>
          <a:ln w="9525">
            <a:noFill/>
            <a:miter lim="800000"/>
            <a:headEnd/>
            <a:tailEnd/>
          </a:ln>
        </p:spPr>
        <p:txBody>
          <a:bodyPr wrap="none">
            <a:spAutoFit/>
          </a:bodyPr>
          <a:lstStyle/>
          <a:p>
            <a:r>
              <a:rPr lang="en-US" sz="2400" b="1">
                <a:solidFill>
                  <a:srgbClr val="FF3300"/>
                </a:solidFill>
              </a:rPr>
              <a:t>Benedict-Webb-Rubin Equation of State</a:t>
            </a:r>
          </a:p>
        </p:txBody>
      </p:sp>
      <p:pic>
        <p:nvPicPr>
          <p:cNvPr id="34825" name="Picture 10"/>
          <p:cNvPicPr>
            <a:picLocks noChangeAspect="1" noChangeArrowheads="1"/>
          </p:cNvPicPr>
          <p:nvPr/>
        </p:nvPicPr>
        <p:blipFill>
          <a:blip r:embed="rId5"/>
          <a:srcRect/>
          <a:stretch>
            <a:fillRect/>
          </a:stretch>
        </p:blipFill>
        <p:spPr bwMode="auto">
          <a:xfrm>
            <a:off x="609600" y="3200400"/>
            <a:ext cx="7473950" cy="585788"/>
          </a:xfrm>
          <a:prstGeom prst="rect">
            <a:avLst/>
          </a:prstGeom>
          <a:noFill/>
          <a:ln w="9525">
            <a:noFill/>
            <a:miter lim="800000"/>
            <a:headEnd/>
            <a:tailEnd/>
          </a:ln>
        </p:spPr>
      </p:pic>
      <p:sp>
        <p:nvSpPr>
          <p:cNvPr id="34826" name="Rectangle 11"/>
          <p:cNvSpPr>
            <a:spLocks noChangeArrowheads="1"/>
          </p:cNvSpPr>
          <p:nvPr/>
        </p:nvSpPr>
        <p:spPr bwMode="auto">
          <a:xfrm>
            <a:off x="533400" y="3810000"/>
            <a:ext cx="7848600" cy="641350"/>
          </a:xfrm>
          <a:prstGeom prst="rect">
            <a:avLst/>
          </a:prstGeom>
          <a:noFill/>
          <a:ln w="9525">
            <a:noFill/>
            <a:miter lim="800000"/>
            <a:headEnd/>
            <a:tailEnd/>
          </a:ln>
        </p:spPr>
        <p:txBody>
          <a:bodyPr>
            <a:spAutoFit/>
          </a:bodyPr>
          <a:lstStyle/>
          <a:p>
            <a:r>
              <a:rPr lang="en-US"/>
              <a:t>The constants are given in Table 3–4. This equation can handle substances at densities up to about 2.5 </a:t>
            </a:r>
            <a:r>
              <a:rPr lang="en-US">
                <a:sym typeface="Symbol" pitchFamily="18" charset="2"/>
              </a:rPr>
              <a:t></a:t>
            </a:r>
            <a:r>
              <a:rPr lang="en-US" baseline="-25000"/>
              <a:t>cr</a:t>
            </a:r>
            <a:r>
              <a:rPr lang="en-US"/>
              <a:t>.</a:t>
            </a:r>
          </a:p>
        </p:txBody>
      </p:sp>
      <p:sp>
        <p:nvSpPr>
          <p:cNvPr id="34827" name="Rectangle 12"/>
          <p:cNvSpPr>
            <a:spLocks noChangeArrowheads="1"/>
          </p:cNvSpPr>
          <p:nvPr/>
        </p:nvSpPr>
        <p:spPr bwMode="auto">
          <a:xfrm>
            <a:off x="522288" y="4648200"/>
            <a:ext cx="3516312" cy="457200"/>
          </a:xfrm>
          <a:prstGeom prst="rect">
            <a:avLst/>
          </a:prstGeom>
          <a:noFill/>
          <a:ln w="9525">
            <a:noFill/>
            <a:miter lim="800000"/>
            <a:headEnd/>
            <a:tailEnd/>
          </a:ln>
        </p:spPr>
        <p:txBody>
          <a:bodyPr wrap="none">
            <a:spAutoFit/>
          </a:bodyPr>
          <a:lstStyle/>
          <a:p>
            <a:r>
              <a:rPr lang="en-US" sz="2400" b="1">
                <a:solidFill>
                  <a:srgbClr val="FF3300"/>
                </a:solidFill>
              </a:rPr>
              <a:t>Virial Equation of State</a:t>
            </a:r>
          </a:p>
        </p:txBody>
      </p:sp>
      <p:pic>
        <p:nvPicPr>
          <p:cNvPr id="34828" name="Picture 13"/>
          <p:cNvPicPr>
            <a:picLocks noChangeAspect="1" noChangeArrowheads="1"/>
          </p:cNvPicPr>
          <p:nvPr/>
        </p:nvPicPr>
        <p:blipFill>
          <a:blip r:embed="rId6"/>
          <a:srcRect/>
          <a:stretch>
            <a:fillRect/>
          </a:stretch>
        </p:blipFill>
        <p:spPr bwMode="auto">
          <a:xfrm>
            <a:off x="609600" y="5173663"/>
            <a:ext cx="4881563" cy="617537"/>
          </a:xfrm>
          <a:prstGeom prst="rect">
            <a:avLst/>
          </a:prstGeom>
          <a:noFill/>
          <a:ln w="9525">
            <a:noFill/>
            <a:miter lim="800000"/>
            <a:headEnd/>
            <a:tailEnd/>
          </a:ln>
        </p:spPr>
      </p:pic>
      <p:sp>
        <p:nvSpPr>
          <p:cNvPr id="34829" name="Rectangle 14"/>
          <p:cNvSpPr>
            <a:spLocks noChangeArrowheads="1"/>
          </p:cNvSpPr>
          <p:nvPr/>
        </p:nvSpPr>
        <p:spPr bwMode="auto">
          <a:xfrm>
            <a:off x="533400" y="5835650"/>
            <a:ext cx="6248400" cy="641350"/>
          </a:xfrm>
          <a:prstGeom prst="rect">
            <a:avLst/>
          </a:prstGeom>
          <a:noFill/>
          <a:ln w="9525">
            <a:noFill/>
            <a:miter lim="800000"/>
            <a:headEnd/>
            <a:tailEnd/>
          </a:ln>
        </p:spPr>
        <p:txBody>
          <a:bodyPr>
            <a:spAutoFit/>
          </a:bodyPr>
          <a:lstStyle/>
          <a:p>
            <a:r>
              <a:rPr lang="en-US"/>
              <a:t>The coefficients </a:t>
            </a:r>
            <a:r>
              <a:rPr lang="en-US" i="1"/>
              <a:t>a</a:t>
            </a:r>
            <a:r>
              <a:rPr lang="en-US"/>
              <a:t>(</a:t>
            </a:r>
            <a:r>
              <a:rPr lang="en-US" i="1"/>
              <a:t>T</a:t>
            </a:r>
            <a:r>
              <a:rPr lang="en-US"/>
              <a:t>), </a:t>
            </a:r>
            <a:r>
              <a:rPr lang="en-US" i="1"/>
              <a:t>b</a:t>
            </a:r>
            <a:r>
              <a:rPr lang="en-US"/>
              <a:t>(</a:t>
            </a:r>
            <a:r>
              <a:rPr lang="en-US" i="1"/>
              <a:t>T</a:t>
            </a:r>
            <a:r>
              <a:rPr lang="en-US"/>
              <a:t>), </a:t>
            </a:r>
            <a:r>
              <a:rPr lang="en-US" i="1"/>
              <a:t>c</a:t>
            </a:r>
            <a:r>
              <a:rPr lang="en-US"/>
              <a:t>(</a:t>
            </a:r>
            <a:r>
              <a:rPr lang="en-US" i="1"/>
              <a:t>T</a:t>
            </a:r>
            <a:r>
              <a:rPr lang="en-US"/>
              <a:t>), and so on, that are functions of temperature alone are called </a:t>
            </a:r>
            <a:r>
              <a:rPr lang="en-US" i="1">
                <a:solidFill>
                  <a:srgbClr val="CC00CC"/>
                </a:solidFill>
              </a:rPr>
              <a:t>virial coefficients</a:t>
            </a:r>
            <a:r>
              <a:rPr lang="en-US"/>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Slayt Numarası Yer Tutucusu"/>
          <p:cNvSpPr>
            <a:spLocks noGrp="1"/>
          </p:cNvSpPr>
          <p:nvPr>
            <p:ph type="sldNum" sz="quarter" idx="12"/>
          </p:nvPr>
        </p:nvSpPr>
        <p:spPr>
          <a:noFill/>
        </p:spPr>
        <p:txBody>
          <a:bodyPr/>
          <a:lstStyle/>
          <a:p>
            <a:fld id="{83CE5A7A-D7F4-4FF2-A515-487A286C9210}" type="slidenum">
              <a:rPr lang="en-US" smtClean="0"/>
              <a:pPr/>
              <a:t>34</a:t>
            </a:fld>
            <a:endParaRPr lang="en-US" smtClean="0"/>
          </a:p>
        </p:txBody>
      </p:sp>
      <p:pic>
        <p:nvPicPr>
          <p:cNvPr id="35843" name="Picture 4"/>
          <p:cNvPicPr>
            <a:picLocks noChangeAspect="1" noChangeArrowheads="1"/>
          </p:cNvPicPr>
          <p:nvPr/>
        </p:nvPicPr>
        <p:blipFill>
          <a:blip r:embed="rId2"/>
          <a:srcRect/>
          <a:stretch>
            <a:fillRect/>
          </a:stretch>
        </p:blipFill>
        <p:spPr bwMode="auto">
          <a:xfrm>
            <a:off x="80963" y="533400"/>
            <a:ext cx="8982075" cy="5791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Slayt Numarası Yer Tutucusu"/>
          <p:cNvSpPr>
            <a:spLocks noGrp="1"/>
          </p:cNvSpPr>
          <p:nvPr>
            <p:ph type="sldNum" sz="quarter" idx="12"/>
          </p:nvPr>
        </p:nvSpPr>
        <p:spPr>
          <a:noFill/>
        </p:spPr>
        <p:txBody>
          <a:bodyPr/>
          <a:lstStyle/>
          <a:p>
            <a:fld id="{EF6DC033-FDDB-4A07-8166-36A22FA608BF}" type="slidenum">
              <a:rPr lang="en-US" smtClean="0"/>
              <a:pPr/>
              <a:t>35</a:t>
            </a:fld>
            <a:endParaRPr lang="en-US" smtClean="0"/>
          </a:p>
        </p:txBody>
      </p:sp>
      <p:pic>
        <p:nvPicPr>
          <p:cNvPr id="36867" name="Picture 2"/>
          <p:cNvPicPr>
            <a:picLocks noChangeAspect="1" noChangeArrowheads="1"/>
          </p:cNvPicPr>
          <p:nvPr/>
        </p:nvPicPr>
        <p:blipFill>
          <a:blip r:embed="rId2"/>
          <a:srcRect/>
          <a:stretch>
            <a:fillRect/>
          </a:stretch>
        </p:blipFill>
        <p:spPr bwMode="auto">
          <a:xfrm>
            <a:off x="2571750" y="157163"/>
            <a:ext cx="4000500" cy="65436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p:spPr>
        <p:txBody>
          <a:bodyPr/>
          <a:lstStyle/>
          <a:p>
            <a:fld id="{0502CCD4-4F3A-4860-B17A-7C635A79042C}" type="slidenum">
              <a:rPr lang="en-US" smtClean="0"/>
              <a:pPr/>
              <a:t>36</a:t>
            </a:fld>
            <a:endParaRPr lang="en-US" smtClean="0"/>
          </a:p>
        </p:txBody>
      </p:sp>
      <p:pic>
        <p:nvPicPr>
          <p:cNvPr id="37891" name="Picture 7"/>
          <p:cNvPicPr>
            <a:picLocks noChangeAspect="1" noChangeArrowheads="1"/>
          </p:cNvPicPr>
          <p:nvPr/>
        </p:nvPicPr>
        <p:blipFill>
          <a:blip r:embed="rId2"/>
          <a:srcRect/>
          <a:stretch>
            <a:fillRect/>
          </a:stretch>
        </p:blipFill>
        <p:spPr bwMode="auto">
          <a:xfrm>
            <a:off x="457200" y="76200"/>
            <a:ext cx="8229600" cy="66468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p:spPr>
        <p:txBody>
          <a:bodyPr/>
          <a:lstStyle/>
          <a:p>
            <a:fld id="{A1BAEB6E-1C01-434F-9800-8E7C7C68EA04}" type="slidenum">
              <a:rPr lang="en-US" smtClean="0"/>
              <a:pPr/>
              <a:t>37</a:t>
            </a:fld>
            <a:endParaRPr lang="en-US" smtClean="0"/>
          </a:p>
        </p:txBody>
      </p:sp>
      <p:sp>
        <p:nvSpPr>
          <p:cNvPr id="38915" name="Rectangle 2"/>
          <p:cNvSpPr>
            <a:spLocks noGrp="1" noChangeArrowheads="1"/>
          </p:cNvSpPr>
          <p:nvPr>
            <p:ph type="title"/>
          </p:nvPr>
        </p:nvSpPr>
        <p:spPr>
          <a:xfrm>
            <a:off x="762000" y="198438"/>
            <a:ext cx="2362200" cy="639762"/>
          </a:xfrm>
        </p:spPr>
        <p:txBody>
          <a:bodyPr/>
          <a:lstStyle/>
          <a:p>
            <a:pPr eaLnBrk="1" hangingPunct="1"/>
            <a:r>
              <a:rPr lang="en-US" smtClean="0">
                <a:solidFill>
                  <a:srgbClr val="C00000"/>
                </a:solidFill>
              </a:rPr>
              <a:t>Summary</a:t>
            </a:r>
          </a:p>
        </p:txBody>
      </p:sp>
      <p:sp>
        <p:nvSpPr>
          <p:cNvPr id="38916" name="Rectangle 3"/>
          <p:cNvSpPr>
            <a:spLocks noGrp="1" noChangeArrowheads="1"/>
          </p:cNvSpPr>
          <p:nvPr>
            <p:ph type="body" idx="1"/>
          </p:nvPr>
        </p:nvSpPr>
        <p:spPr>
          <a:xfrm>
            <a:off x="457200" y="914400"/>
            <a:ext cx="8382000" cy="5562600"/>
          </a:xfrm>
        </p:spPr>
        <p:txBody>
          <a:bodyPr/>
          <a:lstStyle/>
          <a:p>
            <a:pPr eaLnBrk="1" hangingPunct="1">
              <a:lnSpc>
                <a:spcPct val="80000"/>
              </a:lnSpc>
            </a:pPr>
            <a:r>
              <a:rPr lang="en-US" sz="1800" smtClean="0"/>
              <a:t>Pure substance</a:t>
            </a:r>
          </a:p>
          <a:p>
            <a:pPr eaLnBrk="1" hangingPunct="1">
              <a:lnSpc>
                <a:spcPct val="80000"/>
              </a:lnSpc>
            </a:pPr>
            <a:r>
              <a:rPr lang="en-US" sz="1800" smtClean="0"/>
              <a:t>Phases of a pure substance</a:t>
            </a:r>
          </a:p>
          <a:p>
            <a:pPr eaLnBrk="1" hangingPunct="1">
              <a:lnSpc>
                <a:spcPct val="80000"/>
              </a:lnSpc>
            </a:pPr>
            <a:r>
              <a:rPr lang="en-US" sz="1800" smtClean="0"/>
              <a:t>Phase-change processes of pure substances</a:t>
            </a:r>
          </a:p>
          <a:p>
            <a:pPr lvl="1" eaLnBrk="1" hangingPunct="1">
              <a:lnSpc>
                <a:spcPct val="80000"/>
              </a:lnSpc>
            </a:pPr>
            <a:r>
              <a:rPr lang="en-US" sz="1600" smtClean="0">
                <a:solidFill>
                  <a:srgbClr val="CC00CC"/>
                </a:solidFill>
              </a:rPr>
              <a:t>Compressed liquid, Saturated liquid, Saturated vapor, Superheated vapor</a:t>
            </a:r>
          </a:p>
          <a:p>
            <a:pPr lvl="1" eaLnBrk="1" hangingPunct="1">
              <a:lnSpc>
                <a:spcPct val="80000"/>
              </a:lnSpc>
            </a:pPr>
            <a:r>
              <a:rPr lang="en-US" sz="1600" smtClean="0">
                <a:solidFill>
                  <a:srgbClr val="CC00CC"/>
                </a:solidFill>
              </a:rPr>
              <a:t>Saturation temperature and Saturation pressure</a:t>
            </a:r>
          </a:p>
          <a:p>
            <a:pPr eaLnBrk="1" hangingPunct="1">
              <a:lnSpc>
                <a:spcPct val="80000"/>
              </a:lnSpc>
            </a:pPr>
            <a:r>
              <a:rPr lang="en-US" sz="1800" smtClean="0"/>
              <a:t>Property diagrams for phase change processes</a:t>
            </a:r>
          </a:p>
          <a:p>
            <a:pPr lvl="1" eaLnBrk="1" hangingPunct="1">
              <a:lnSpc>
                <a:spcPct val="80000"/>
              </a:lnSpc>
            </a:pPr>
            <a:r>
              <a:rPr lang="en-US" sz="1600" smtClean="0">
                <a:solidFill>
                  <a:srgbClr val="CC00CC"/>
                </a:solidFill>
              </a:rPr>
              <a:t>The </a:t>
            </a:r>
            <a:r>
              <a:rPr lang="en-US" sz="1600" i="1" smtClean="0">
                <a:solidFill>
                  <a:srgbClr val="CC00CC"/>
                </a:solidFill>
              </a:rPr>
              <a:t>T-v</a:t>
            </a:r>
            <a:r>
              <a:rPr lang="en-US" sz="1600" smtClean="0">
                <a:solidFill>
                  <a:srgbClr val="CC00CC"/>
                </a:solidFill>
              </a:rPr>
              <a:t> diagram, The </a:t>
            </a:r>
            <a:r>
              <a:rPr lang="en-US" sz="1600" i="1" smtClean="0">
                <a:solidFill>
                  <a:srgbClr val="CC00CC"/>
                </a:solidFill>
              </a:rPr>
              <a:t>P-v</a:t>
            </a:r>
            <a:r>
              <a:rPr lang="en-US" sz="1600" smtClean="0">
                <a:solidFill>
                  <a:srgbClr val="CC00CC"/>
                </a:solidFill>
              </a:rPr>
              <a:t> diagram, The </a:t>
            </a:r>
            <a:r>
              <a:rPr lang="en-US" sz="1600" i="1" smtClean="0">
                <a:solidFill>
                  <a:srgbClr val="CC00CC"/>
                </a:solidFill>
              </a:rPr>
              <a:t>P-T</a:t>
            </a:r>
            <a:r>
              <a:rPr lang="en-US" sz="1600" smtClean="0">
                <a:solidFill>
                  <a:srgbClr val="CC00CC"/>
                </a:solidFill>
              </a:rPr>
              <a:t> diagram, </a:t>
            </a:r>
            <a:r>
              <a:rPr lang="en-US" sz="1600" i="1" smtClean="0">
                <a:solidFill>
                  <a:srgbClr val="CC00CC"/>
                </a:solidFill>
              </a:rPr>
              <a:t>The P-v-T</a:t>
            </a:r>
            <a:r>
              <a:rPr lang="en-US" sz="1600" smtClean="0">
                <a:solidFill>
                  <a:srgbClr val="CC00CC"/>
                </a:solidFill>
              </a:rPr>
              <a:t> surface</a:t>
            </a:r>
          </a:p>
          <a:p>
            <a:pPr eaLnBrk="1" hangingPunct="1">
              <a:lnSpc>
                <a:spcPct val="80000"/>
              </a:lnSpc>
            </a:pPr>
            <a:r>
              <a:rPr lang="en-US" sz="1800" smtClean="0"/>
              <a:t>Property tables</a:t>
            </a:r>
          </a:p>
          <a:p>
            <a:pPr lvl="1" eaLnBrk="1" hangingPunct="1">
              <a:lnSpc>
                <a:spcPct val="80000"/>
              </a:lnSpc>
            </a:pPr>
            <a:r>
              <a:rPr lang="en-US" sz="1600" smtClean="0">
                <a:solidFill>
                  <a:srgbClr val="CC00CC"/>
                </a:solidFill>
              </a:rPr>
              <a:t>Enthalpy</a:t>
            </a:r>
          </a:p>
          <a:p>
            <a:pPr lvl="1" eaLnBrk="1" hangingPunct="1">
              <a:lnSpc>
                <a:spcPct val="80000"/>
              </a:lnSpc>
            </a:pPr>
            <a:r>
              <a:rPr lang="en-US" sz="1600" smtClean="0">
                <a:solidFill>
                  <a:srgbClr val="CC00CC"/>
                </a:solidFill>
              </a:rPr>
              <a:t>Saturated liquid, saturated vapor, Saturated liquid vapor mixture, Superheated vapor, compressed liquid</a:t>
            </a:r>
          </a:p>
          <a:p>
            <a:pPr lvl="1" eaLnBrk="1" hangingPunct="1">
              <a:lnSpc>
                <a:spcPct val="80000"/>
              </a:lnSpc>
            </a:pPr>
            <a:r>
              <a:rPr lang="en-US" sz="1600" smtClean="0">
                <a:solidFill>
                  <a:srgbClr val="CC00CC"/>
                </a:solidFill>
              </a:rPr>
              <a:t>Reference state and reference values</a:t>
            </a:r>
          </a:p>
          <a:p>
            <a:pPr eaLnBrk="1" hangingPunct="1">
              <a:lnSpc>
                <a:spcPct val="80000"/>
              </a:lnSpc>
            </a:pPr>
            <a:r>
              <a:rPr lang="en-US" sz="1800" smtClean="0"/>
              <a:t>The ideal gas equation of state</a:t>
            </a:r>
          </a:p>
          <a:p>
            <a:pPr lvl="1" eaLnBrk="1" hangingPunct="1">
              <a:lnSpc>
                <a:spcPct val="80000"/>
              </a:lnSpc>
            </a:pPr>
            <a:r>
              <a:rPr lang="en-US" sz="1600" smtClean="0">
                <a:solidFill>
                  <a:srgbClr val="CC00CC"/>
                </a:solidFill>
              </a:rPr>
              <a:t>Is water vapor an ideal gas?</a:t>
            </a:r>
          </a:p>
          <a:p>
            <a:pPr eaLnBrk="1" hangingPunct="1">
              <a:lnSpc>
                <a:spcPct val="80000"/>
              </a:lnSpc>
            </a:pPr>
            <a:r>
              <a:rPr lang="en-US" sz="1800" smtClean="0"/>
              <a:t>Compressibility factor</a:t>
            </a:r>
          </a:p>
          <a:p>
            <a:pPr eaLnBrk="1" hangingPunct="1">
              <a:lnSpc>
                <a:spcPct val="80000"/>
              </a:lnSpc>
            </a:pPr>
            <a:r>
              <a:rPr lang="en-US" sz="1800" smtClean="0"/>
              <a:t>Other equations of state</a:t>
            </a:r>
            <a:endParaRPr lang="tr-TR" sz="1800" smtClean="0"/>
          </a:p>
          <a:p>
            <a:pPr lvl="1" eaLnBrk="1" hangingPunct="1">
              <a:lnSpc>
                <a:spcPct val="80000"/>
              </a:lnSpc>
            </a:pPr>
            <a:r>
              <a:rPr lang="en-US" sz="1600" smtClean="0">
                <a:solidFill>
                  <a:srgbClr val="CC00CC"/>
                </a:solidFill>
              </a:rPr>
              <a:t>van der Waals Equation of State</a:t>
            </a:r>
            <a:r>
              <a:rPr lang="tr-TR" sz="1600" smtClean="0">
                <a:solidFill>
                  <a:srgbClr val="CC00CC"/>
                </a:solidFill>
              </a:rPr>
              <a:t>, </a:t>
            </a:r>
            <a:r>
              <a:rPr lang="en-US" sz="1600" smtClean="0">
                <a:solidFill>
                  <a:srgbClr val="CC00CC"/>
                </a:solidFill>
              </a:rPr>
              <a:t>Beattie-Bridgeman Equation of State</a:t>
            </a:r>
          </a:p>
          <a:p>
            <a:pPr lvl="1" eaLnBrk="1" hangingPunct="1">
              <a:lnSpc>
                <a:spcPct val="80000"/>
              </a:lnSpc>
            </a:pPr>
            <a:r>
              <a:rPr lang="en-US" sz="1600" smtClean="0">
                <a:solidFill>
                  <a:srgbClr val="CC00CC"/>
                </a:solidFill>
              </a:rPr>
              <a:t>Benedict-Webb-Rubin Equation of State</a:t>
            </a:r>
            <a:r>
              <a:rPr lang="tr-TR" sz="1600" smtClean="0">
                <a:solidFill>
                  <a:srgbClr val="CC00CC"/>
                </a:solidFill>
              </a:rPr>
              <a:t>, </a:t>
            </a:r>
            <a:r>
              <a:rPr lang="en-US" sz="1600" smtClean="0">
                <a:solidFill>
                  <a:srgbClr val="CC00CC"/>
                </a:solidFill>
              </a:rPr>
              <a:t>Virial Equation of State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p:cNvSpPr>
            <a:spLocks noGrp="1"/>
          </p:cNvSpPr>
          <p:nvPr>
            <p:ph type="sldNum" sz="quarter" idx="12"/>
          </p:nvPr>
        </p:nvSpPr>
        <p:spPr>
          <a:noFill/>
        </p:spPr>
        <p:txBody>
          <a:bodyPr/>
          <a:lstStyle/>
          <a:p>
            <a:fld id="{7A5F9B7C-5E47-467E-B36D-A37F4AE67EE1}" type="slidenum">
              <a:rPr lang="en-US" smtClean="0"/>
              <a:pPr/>
              <a:t>4</a:t>
            </a:fld>
            <a:endParaRPr lang="en-US" smtClean="0"/>
          </a:p>
        </p:txBody>
      </p:sp>
      <p:sp>
        <p:nvSpPr>
          <p:cNvPr id="5123" name="Rectangle 2"/>
          <p:cNvSpPr>
            <a:spLocks noGrp="1" noChangeArrowheads="1"/>
          </p:cNvSpPr>
          <p:nvPr>
            <p:ph type="title"/>
          </p:nvPr>
        </p:nvSpPr>
        <p:spPr>
          <a:xfrm>
            <a:off x="228600" y="381000"/>
            <a:ext cx="4191000" cy="1066800"/>
          </a:xfrm>
          <a:solidFill>
            <a:srgbClr val="92D050"/>
          </a:solidFill>
        </p:spPr>
        <p:txBody>
          <a:bodyPr/>
          <a:lstStyle/>
          <a:p>
            <a:pPr eaLnBrk="1" hangingPunct="1"/>
            <a:r>
              <a:rPr lang="en-US" smtClean="0">
                <a:solidFill>
                  <a:srgbClr val="C00000"/>
                </a:solidFill>
              </a:rPr>
              <a:t>PHASES OF A PURE SUBSTANCE</a:t>
            </a:r>
            <a:endParaRPr lang="en-US" b="0" smtClean="0">
              <a:solidFill>
                <a:srgbClr val="C00000"/>
              </a:solidFill>
            </a:endParaRPr>
          </a:p>
        </p:txBody>
      </p:sp>
      <p:sp>
        <p:nvSpPr>
          <p:cNvPr id="5124" name="Rectangle 7"/>
          <p:cNvSpPr>
            <a:spLocks noChangeArrowheads="1"/>
          </p:cNvSpPr>
          <p:nvPr/>
        </p:nvSpPr>
        <p:spPr bwMode="auto">
          <a:xfrm>
            <a:off x="4343400" y="728663"/>
            <a:ext cx="1828800" cy="2014537"/>
          </a:xfrm>
          <a:prstGeom prst="rect">
            <a:avLst/>
          </a:prstGeom>
          <a:noFill/>
          <a:ln w="9525">
            <a:noFill/>
            <a:miter lim="800000"/>
            <a:headEnd/>
            <a:tailEnd/>
          </a:ln>
        </p:spPr>
        <p:txBody>
          <a:bodyPr>
            <a:spAutoFit/>
          </a:bodyPr>
          <a:lstStyle/>
          <a:p>
            <a:pPr algn="r"/>
            <a:r>
              <a:rPr lang="en-US">
                <a:solidFill>
                  <a:srgbClr val="3333FF"/>
                </a:solidFill>
              </a:rPr>
              <a:t>The molecules in a solid are kept at their positions by the large springlike inter-molecular forces.</a:t>
            </a:r>
          </a:p>
        </p:txBody>
      </p:sp>
      <p:pic>
        <p:nvPicPr>
          <p:cNvPr id="5125" name="Picture 13"/>
          <p:cNvPicPr>
            <a:picLocks noChangeAspect="1" noChangeArrowheads="1"/>
          </p:cNvPicPr>
          <p:nvPr/>
        </p:nvPicPr>
        <p:blipFill>
          <a:blip r:embed="rId2"/>
          <a:srcRect/>
          <a:stretch>
            <a:fillRect/>
          </a:stretch>
        </p:blipFill>
        <p:spPr bwMode="auto">
          <a:xfrm>
            <a:off x="271463" y="2895600"/>
            <a:ext cx="7780337" cy="3886200"/>
          </a:xfrm>
          <a:prstGeom prst="rect">
            <a:avLst/>
          </a:prstGeom>
          <a:noFill/>
          <a:ln w="9525">
            <a:noFill/>
            <a:miter lim="800000"/>
            <a:headEnd/>
            <a:tailEnd/>
          </a:ln>
        </p:spPr>
      </p:pic>
      <p:pic>
        <p:nvPicPr>
          <p:cNvPr id="5126" name="Picture 14"/>
          <p:cNvPicPr>
            <a:picLocks noChangeAspect="1" noChangeArrowheads="1"/>
          </p:cNvPicPr>
          <p:nvPr/>
        </p:nvPicPr>
        <p:blipFill>
          <a:blip r:embed="rId3"/>
          <a:srcRect/>
          <a:stretch>
            <a:fillRect/>
          </a:stretch>
        </p:blipFill>
        <p:spPr bwMode="auto">
          <a:xfrm>
            <a:off x="6172200" y="152400"/>
            <a:ext cx="2819400" cy="2616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Slayt Numarası Yer Tutucusu"/>
          <p:cNvSpPr>
            <a:spLocks noGrp="1"/>
          </p:cNvSpPr>
          <p:nvPr>
            <p:ph type="sldNum" sz="quarter" idx="12"/>
          </p:nvPr>
        </p:nvSpPr>
        <p:spPr>
          <a:noFill/>
        </p:spPr>
        <p:txBody>
          <a:bodyPr/>
          <a:lstStyle/>
          <a:p>
            <a:fld id="{C643B988-319E-40CB-AA99-09E8911C8A9B}" type="slidenum">
              <a:rPr lang="en-US" smtClean="0"/>
              <a:pPr/>
              <a:t>5</a:t>
            </a:fld>
            <a:endParaRPr lang="en-US" smtClean="0"/>
          </a:p>
        </p:txBody>
      </p:sp>
      <p:sp>
        <p:nvSpPr>
          <p:cNvPr id="6147" name="Rectangle 2"/>
          <p:cNvSpPr>
            <a:spLocks noGrp="1" noChangeArrowheads="1"/>
          </p:cNvSpPr>
          <p:nvPr>
            <p:ph type="title"/>
          </p:nvPr>
        </p:nvSpPr>
        <p:spPr>
          <a:xfrm>
            <a:off x="457200" y="198438"/>
            <a:ext cx="5486400" cy="944562"/>
          </a:xfrm>
          <a:solidFill>
            <a:srgbClr val="92D050"/>
          </a:solidFill>
        </p:spPr>
        <p:txBody>
          <a:bodyPr/>
          <a:lstStyle/>
          <a:p>
            <a:pPr eaLnBrk="1" hangingPunct="1"/>
            <a:r>
              <a:rPr lang="en-US" sz="2800" smtClean="0">
                <a:solidFill>
                  <a:srgbClr val="C00000"/>
                </a:solidFill>
              </a:rPr>
              <a:t>PHASE-CHANGE PROCESSES OF PURE SUBSTANCES</a:t>
            </a:r>
            <a:endParaRPr lang="en-US" sz="2800" b="0" smtClean="0">
              <a:solidFill>
                <a:srgbClr val="C00000"/>
              </a:solidFill>
            </a:endParaRPr>
          </a:p>
        </p:txBody>
      </p:sp>
      <p:pic>
        <p:nvPicPr>
          <p:cNvPr id="6148" name="Picture 16"/>
          <p:cNvPicPr>
            <a:picLocks noChangeAspect="1" noChangeArrowheads="1"/>
          </p:cNvPicPr>
          <p:nvPr/>
        </p:nvPicPr>
        <p:blipFill>
          <a:blip r:embed="rId2"/>
          <a:srcRect/>
          <a:stretch>
            <a:fillRect/>
          </a:stretch>
        </p:blipFill>
        <p:spPr bwMode="auto">
          <a:xfrm>
            <a:off x="381000" y="2209800"/>
            <a:ext cx="3990975" cy="4562475"/>
          </a:xfrm>
          <a:prstGeom prst="rect">
            <a:avLst/>
          </a:prstGeom>
          <a:noFill/>
          <a:ln w="9525">
            <a:noFill/>
            <a:miter lim="800000"/>
            <a:headEnd/>
            <a:tailEnd/>
          </a:ln>
        </p:spPr>
      </p:pic>
      <p:pic>
        <p:nvPicPr>
          <p:cNvPr id="6149" name="Picture 17"/>
          <p:cNvPicPr>
            <a:picLocks noChangeAspect="1" noChangeArrowheads="1"/>
          </p:cNvPicPr>
          <p:nvPr/>
        </p:nvPicPr>
        <p:blipFill>
          <a:blip r:embed="rId3"/>
          <a:srcRect/>
          <a:stretch>
            <a:fillRect/>
          </a:stretch>
        </p:blipFill>
        <p:spPr bwMode="auto">
          <a:xfrm>
            <a:off x="5105400" y="1876425"/>
            <a:ext cx="3790950" cy="4905375"/>
          </a:xfrm>
          <a:prstGeom prst="rect">
            <a:avLst/>
          </a:prstGeom>
          <a:noFill/>
          <a:ln w="9525">
            <a:noFill/>
            <a:miter lim="800000"/>
            <a:headEnd/>
            <a:tailEnd/>
          </a:ln>
        </p:spPr>
      </p:pic>
      <p:sp>
        <p:nvSpPr>
          <p:cNvPr id="6150" name="15 Dikdörtgen"/>
          <p:cNvSpPr>
            <a:spLocks noChangeArrowheads="1"/>
          </p:cNvSpPr>
          <p:nvPr/>
        </p:nvSpPr>
        <p:spPr bwMode="auto">
          <a:xfrm>
            <a:off x="5105400" y="1143000"/>
            <a:ext cx="3657600" cy="708025"/>
          </a:xfrm>
          <a:prstGeom prst="rect">
            <a:avLst/>
          </a:prstGeom>
          <a:noFill/>
          <a:ln w="9525">
            <a:noFill/>
            <a:miter lim="800000"/>
            <a:headEnd/>
            <a:tailEnd/>
          </a:ln>
        </p:spPr>
        <p:txBody>
          <a:bodyPr>
            <a:spAutoFit/>
          </a:bodyPr>
          <a:lstStyle/>
          <a:p>
            <a:r>
              <a:rPr lang="en-US" sz="2000" b="1">
                <a:solidFill>
                  <a:srgbClr val="CC00CC"/>
                </a:solidFill>
              </a:rPr>
              <a:t>Saturated liquid</a:t>
            </a:r>
            <a:r>
              <a:rPr lang="en-US" sz="2000"/>
              <a:t>: A liquid that is </a:t>
            </a:r>
            <a:r>
              <a:rPr lang="en-US" sz="2000" i="1"/>
              <a:t>about to vaporize</a:t>
            </a:r>
            <a:endParaRPr lang="tr-TR" sz="2000"/>
          </a:p>
        </p:txBody>
      </p:sp>
      <p:sp>
        <p:nvSpPr>
          <p:cNvPr id="6151" name="16 Dikdörtgen"/>
          <p:cNvSpPr>
            <a:spLocks noChangeArrowheads="1"/>
          </p:cNvSpPr>
          <p:nvPr/>
        </p:nvSpPr>
        <p:spPr bwMode="auto">
          <a:xfrm>
            <a:off x="381000" y="1143000"/>
            <a:ext cx="4114800" cy="1016000"/>
          </a:xfrm>
          <a:prstGeom prst="rect">
            <a:avLst/>
          </a:prstGeom>
          <a:noFill/>
          <a:ln w="9525">
            <a:noFill/>
            <a:miter lim="800000"/>
            <a:headEnd/>
            <a:tailEnd/>
          </a:ln>
        </p:spPr>
        <p:txBody>
          <a:bodyPr>
            <a:spAutoFit/>
          </a:bodyPr>
          <a:lstStyle/>
          <a:p>
            <a:r>
              <a:rPr lang="en-US" sz="2000" b="1">
                <a:solidFill>
                  <a:srgbClr val="CC00CC"/>
                </a:solidFill>
              </a:rPr>
              <a:t>Compressed liquid (subcooled liquid)</a:t>
            </a:r>
            <a:r>
              <a:rPr lang="en-US" sz="2000">
                <a:solidFill>
                  <a:srgbClr val="CC00CC"/>
                </a:solidFill>
              </a:rPr>
              <a:t>:</a:t>
            </a:r>
            <a:r>
              <a:rPr lang="en-US" sz="2000"/>
              <a:t> A substance that it is </a:t>
            </a:r>
            <a:r>
              <a:rPr lang="en-US" sz="2000" i="1"/>
              <a:t>not about to vaporize</a:t>
            </a:r>
            <a:endParaRPr lang="tr-T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p:spPr>
        <p:txBody>
          <a:bodyPr/>
          <a:lstStyle/>
          <a:p>
            <a:fld id="{70843350-C6A0-49F8-A047-597C86009D41}" type="slidenum">
              <a:rPr lang="en-US" smtClean="0"/>
              <a:pPr/>
              <a:t>6</a:t>
            </a:fld>
            <a:endParaRPr lang="en-US" smtClean="0"/>
          </a:p>
        </p:txBody>
      </p:sp>
      <p:sp>
        <p:nvSpPr>
          <p:cNvPr id="7171" name="Rectangle 3"/>
          <p:cNvSpPr>
            <a:spLocks noGrp="1" noChangeArrowheads="1"/>
          </p:cNvSpPr>
          <p:nvPr>
            <p:ph type="body" idx="1"/>
          </p:nvPr>
        </p:nvSpPr>
        <p:spPr>
          <a:xfrm>
            <a:off x="228600" y="152400"/>
            <a:ext cx="8686800" cy="1600200"/>
          </a:xfrm>
        </p:spPr>
        <p:txBody>
          <a:bodyPr/>
          <a:lstStyle/>
          <a:p>
            <a:pPr eaLnBrk="1" hangingPunct="1">
              <a:lnSpc>
                <a:spcPct val="90000"/>
              </a:lnSpc>
              <a:spcBef>
                <a:spcPct val="10000"/>
              </a:spcBef>
              <a:spcAft>
                <a:spcPct val="10000"/>
              </a:spcAft>
            </a:pPr>
            <a:r>
              <a:rPr lang="en-US" b="1" smtClean="0">
                <a:solidFill>
                  <a:srgbClr val="CC00CC"/>
                </a:solidFill>
              </a:rPr>
              <a:t>Saturated vapor</a:t>
            </a:r>
            <a:r>
              <a:rPr lang="en-US" smtClean="0"/>
              <a:t>: A vapor that is </a:t>
            </a:r>
            <a:r>
              <a:rPr lang="en-US" i="1" smtClean="0"/>
              <a:t>about to condense.</a:t>
            </a:r>
            <a:endParaRPr lang="en-US" smtClean="0"/>
          </a:p>
          <a:p>
            <a:pPr eaLnBrk="1" hangingPunct="1">
              <a:lnSpc>
                <a:spcPct val="90000"/>
              </a:lnSpc>
              <a:spcBef>
                <a:spcPct val="10000"/>
              </a:spcBef>
              <a:spcAft>
                <a:spcPct val="10000"/>
              </a:spcAft>
            </a:pPr>
            <a:r>
              <a:rPr lang="en-US" b="1" smtClean="0">
                <a:solidFill>
                  <a:srgbClr val="CC00CC"/>
                </a:solidFill>
              </a:rPr>
              <a:t>Saturated liquid–vapor mixture</a:t>
            </a:r>
            <a:r>
              <a:rPr lang="en-US" smtClean="0"/>
              <a:t>:</a:t>
            </a:r>
            <a:r>
              <a:rPr lang="en-US" b="1" smtClean="0"/>
              <a:t> </a:t>
            </a:r>
            <a:r>
              <a:rPr lang="en-US" smtClean="0"/>
              <a:t>The state at which the </a:t>
            </a:r>
            <a:r>
              <a:rPr lang="en-US" i="1" smtClean="0"/>
              <a:t>liquid and vapor phases coexist </a:t>
            </a:r>
            <a:r>
              <a:rPr lang="en-US" smtClean="0"/>
              <a:t>in equilibrium.</a:t>
            </a:r>
          </a:p>
          <a:p>
            <a:pPr eaLnBrk="1" hangingPunct="1">
              <a:lnSpc>
                <a:spcPct val="90000"/>
              </a:lnSpc>
              <a:spcBef>
                <a:spcPct val="10000"/>
              </a:spcBef>
              <a:spcAft>
                <a:spcPct val="10000"/>
              </a:spcAft>
            </a:pPr>
            <a:r>
              <a:rPr lang="en-US" b="1" smtClean="0">
                <a:solidFill>
                  <a:srgbClr val="CC00CC"/>
                </a:solidFill>
              </a:rPr>
              <a:t>Superheated vapor</a:t>
            </a:r>
            <a:r>
              <a:rPr lang="en-US" smtClean="0"/>
              <a:t>: A vapor that is </a:t>
            </a:r>
            <a:r>
              <a:rPr lang="en-US" i="1" smtClean="0"/>
              <a:t>not about to condense </a:t>
            </a:r>
            <a:r>
              <a:rPr lang="en-US" smtClean="0"/>
              <a:t>(i.e., not a saturated vapor).</a:t>
            </a:r>
          </a:p>
        </p:txBody>
      </p:sp>
      <p:sp>
        <p:nvSpPr>
          <p:cNvPr id="7172" name="Rectangle 7"/>
          <p:cNvSpPr>
            <a:spLocks noChangeArrowheads="1"/>
          </p:cNvSpPr>
          <p:nvPr/>
        </p:nvSpPr>
        <p:spPr bwMode="auto">
          <a:xfrm>
            <a:off x="381000" y="5273675"/>
            <a:ext cx="3048000" cy="1127125"/>
          </a:xfrm>
          <a:prstGeom prst="rect">
            <a:avLst/>
          </a:prstGeom>
          <a:noFill/>
          <a:ln w="9525">
            <a:noFill/>
            <a:miter lim="800000"/>
            <a:headEnd/>
            <a:tailEnd/>
          </a:ln>
        </p:spPr>
        <p:txBody>
          <a:bodyPr>
            <a:spAutoFit/>
          </a:bodyPr>
          <a:lstStyle/>
          <a:p>
            <a:r>
              <a:rPr lang="en-US" sz="1700">
                <a:solidFill>
                  <a:srgbClr val="3333FF"/>
                </a:solidFill>
              </a:rPr>
              <a:t>As more heat is transferred, part of the saturated liquid vaporizes (</a:t>
            </a:r>
            <a:r>
              <a:rPr lang="en-US" sz="1700" b="1" i="1">
                <a:solidFill>
                  <a:srgbClr val="3333FF"/>
                </a:solidFill>
              </a:rPr>
              <a:t>saturated liquid–vapor mixture</a:t>
            </a:r>
            <a:r>
              <a:rPr lang="en-US" sz="1700">
                <a:solidFill>
                  <a:srgbClr val="3333FF"/>
                </a:solidFill>
              </a:rPr>
              <a:t>).</a:t>
            </a:r>
          </a:p>
        </p:txBody>
      </p:sp>
      <p:sp>
        <p:nvSpPr>
          <p:cNvPr id="7173" name="Rectangle 8"/>
          <p:cNvSpPr>
            <a:spLocks noChangeArrowheads="1"/>
          </p:cNvSpPr>
          <p:nvPr/>
        </p:nvSpPr>
        <p:spPr bwMode="auto">
          <a:xfrm>
            <a:off x="3352800" y="5105400"/>
            <a:ext cx="3048000" cy="1385888"/>
          </a:xfrm>
          <a:prstGeom prst="rect">
            <a:avLst/>
          </a:prstGeom>
          <a:noFill/>
          <a:ln w="9525">
            <a:noFill/>
            <a:miter lim="800000"/>
            <a:headEnd/>
            <a:tailEnd/>
          </a:ln>
        </p:spPr>
        <p:txBody>
          <a:bodyPr>
            <a:spAutoFit/>
          </a:bodyPr>
          <a:lstStyle/>
          <a:p>
            <a:pPr algn="r"/>
            <a:r>
              <a:rPr lang="en-US" sz="1700">
                <a:solidFill>
                  <a:srgbClr val="3333FF"/>
                </a:solidFill>
              </a:rPr>
              <a:t>At 1 atm pressure, the temperature remains constant at 100°C until the last drop of liquid is vaporized (</a:t>
            </a:r>
            <a:r>
              <a:rPr lang="en-US" sz="1700" b="1" i="1">
                <a:solidFill>
                  <a:srgbClr val="3333FF"/>
                </a:solidFill>
              </a:rPr>
              <a:t>saturated vapor</a:t>
            </a:r>
            <a:r>
              <a:rPr lang="en-US" sz="1700">
                <a:solidFill>
                  <a:srgbClr val="3333FF"/>
                </a:solidFill>
              </a:rPr>
              <a:t>).</a:t>
            </a:r>
          </a:p>
        </p:txBody>
      </p:sp>
      <p:sp>
        <p:nvSpPr>
          <p:cNvPr id="7174" name="Rectangle 9"/>
          <p:cNvSpPr>
            <a:spLocks noChangeArrowheads="1"/>
          </p:cNvSpPr>
          <p:nvPr/>
        </p:nvSpPr>
        <p:spPr bwMode="auto">
          <a:xfrm>
            <a:off x="6400800" y="5091113"/>
            <a:ext cx="2362200" cy="1385887"/>
          </a:xfrm>
          <a:prstGeom prst="rect">
            <a:avLst/>
          </a:prstGeom>
          <a:noFill/>
          <a:ln w="9525">
            <a:noFill/>
            <a:miter lim="800000"/>
            <a:headEnd/>
            <a:tailEnd/>
          </a:ln>
        </p:spPr>
        <p:txBody>
          <a:bodyPr>
            <a:spAutoFit/>
          </a:bodyPr>
          <a:lstStyle/>
          <a:p>
            <a:pPr algn="r"/>
            <a:r>
              <a:rPr lang="en-US" sz="1700">
                <a:solidFill>
                  <a:srgbClr val="3333FF"/>
                </a:solidFill>
              </a:rPr>
              <a:t>As more heat is transferred, the temperature of the vapor starts to rise (</a:t>
            </a:r>
            <a:r>
              <a:rPr lang="en-US" sz="1700" b="1" i="1">
                <a:solidFill>
                  <a:srgbClr val="3333FF"/>
                </a:solidFill>
              </a:rPr>
              <a:t>superheated vapor</a:t>
            </a:r>
            <a:r>
              <a:rPr lang="en-US" sz="1700">
                <a:solidFill>
                  <a:srgbClr val="3333FF"/>
                </a:solidFill>
              </a:rPr>
              <a:t>).</a:t>
            </a:r>
          </a:p>
        </p:txBody>
      </p:sp>
      <p:pic>
        <p:nvPicPr>
          <p:cNvPr id="7175" name="Picture 13"/>
          <p:cNvPicPr>
            <a:picLocks noChangeAspect="1" noChangeArrowheads="1"/>
          </p:cNvPicPr>
          <p:nvPr/>
        </p:nvPicPr>
        <p:blipFill>
          <a:blip r:embed="rId2"/>
          <a:srcRect/>
          <a:stretch>
            <a:fillRect/>
          </a:stretch>
        </p:blipFill>
        <p:spPr bwMode="auto">
          <a:xfrm>
            <a:off x="4419600" y="1676400"/>
            <a:ext cx="1828800" cy="3448050"/>
          </a:xfrm>
          <a:prstGeom prst="rect">
            <a:avLst/>
          </a:prstGeom>
          <a:noFill/>
          <a:ln w="9525">
            <a:noFill/>
            <a:miter lim="800000"/>
            <a:headEnd/>
            <a:tailEnd/>
          </a:ln>
        </p:spPr>
      </p:pic>
      <p:pic>
        <p:nvPicPr>
          <p:cNvPr id="7176" name="Picture 14"/>
          <p:cNvPicPr>
            <a:picLocks noChangeAspect="1" noChangeArrowheads="1"/>
          </p:cNvPicPr>
          <p:nvPr/>
        </p:nvPicPr>
        <p:blipFill>
          <a:blip r:embed="rId3"/>
          <a:srcRect/>
          <a:stretch>
            <a:fillRect/>
          </a:stretch>
        </p:blipFill>
        <p:spPr bwMode="auto">
          <a:xfrm>
            <a:off x="457200" y="1838325"/>
            <a:ext cx="2924175" cy="3419475"/>
          </a:xfrm>
          <a:prstGeom prst="rect">
            <a:avLst/>
          </a:prstGeom>
          <a:noFill/>
          <a:ln w="9525">
            <a:noFill/>
            <a:miter lim="800000"/>
            <a:headEnd/>
            <a:tailEnd/>
          </a:ln>
        </p:spPr>
      </p:pic>
      <p:pic>
        <p:nvPicPr>
          <p:cNvPr id="7177" name="Picture 15"/>
          <p:cNvPicPr>
            <a:picLocks noChangeAspect="1" noChangeArrowheads="1"/>
          </p:cNvPicPr>
          <p:nvPr/>
        </p:nvPicPr>
        <p:blipFill>
          <a:blip r:embed="rId4"/>
          <a:srcRect/>
          <a:stretch>
            <a:fillRect/>
          </a:stretch>
        </p:blipFill>
        <p:spPr bwMode="auto">
          <a:xfrm>
            <a:off x="6962775" y="1719263"/>
            <a:ext cx="1800225" cy="3419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a:noFill/>
        </p:spPr>
        <p:txBody>
          <a:bodyPr/>
          <a:lstStyle/>
          <a:p>
            <a:fld id="{E81E7E62-3034-4EED-B1D8-3C42D5F44A0C}" type="slidenum">
              <a:rPr lang="en-US" smtClean="0"/>
              <a:pPr/>
              <a:t>7</a:t>
            </a:fld>
            <a:endParaRPr lang="en-US" smtClean="0"/>
          </a:p>
        </p:txBody>
      </p:sp>
      <p:sp>
        <p:nvSpPr>
          <p:cNvPr id="8195" name="Rectangle 5"/>
          <p:cNvSpPr>
            <a:spLocks noChangeArrowheads="1"/>
          </p:cNvSpPr>
          <p:nvPr/>
        </p:nvSpPr>
        <p:spPr bwMode="auto">
          <a:xfrm>
            <a:off x="6092825" y="5165725"/>
            <a:ext cx="2365375" cy="1311275"/>
          </a:xfrm>
          <a:prstGeom prst="rect">
            <a:avLst/>
          </a:prstGeom>
          <a:noFill/>
          <a:ln w="9525">
            <a:noFill/>
            <a:miter lim="800000"/>
            <a:headEnd/>
            <a:tailEnd/>
          </a:ln>
        </p:spPr>
        <p:txBody>
          <a:bodyPr>
            <a:spAutoFit/>
          </a:bodyPr>
          <a:lstStyle/>
          <a:p>
            <a:r>
              <a:rPr lang="en-US" sz="2000" i="1">
                <a:solidFill>
                  <a:srgbClr val="3333FF"/>
                </a:solidFill>
              </a:rPr>
              <a:t>T</a:t>
            </a:r>
            <a:r>
              <a:rPr lang="en-US" sz="2000">
                <a:solidFill>
                  <a:srgbClr val="3333FF"/>
                </a:solidFill>
              </a:rPr>
              <a:t>-</a:t>
            </a:r>
            <a:r>
              <a:rPr lang="en-US" sz="2000" i="1">
                <a:solidFill>
                  <a:srgbClr val="3333FF"/>
                </a:solidFill>
              </a:rPr>
              <a:t>v </a:t>
            </a:r>
            <a:r>
              <a:rPr lang="en-US" sz="2000">
                <a:solidFill>
                  <a:srgbClr val="3333FF"/>
                </a:solidFill>
              </a:rPr>
              <a:t>diagram for the heating process of  water at constant pressure.</a:t>
            </a:r>
          </a:p>
        </p:txBody>
      </p:sp>
      <p:sp>
        <p:nvSpPr>
          <p:cNvPr id="8196" name="Rectangle 7"/>
          <p:cNvSpPr>
            <a:spLocks noChangeArrowheads="1"/>
          </p:cNvSpPr>
          <p:nvPr/>
        </p:nvSpPr>
        <p:spPr bwMode="auto">
          <a:xfrm>
            <a:off x="533400" y="228600"/>
            <a:ext cx="8077200" cy="1465263"/>
          </a:xfrm>
          <a:prstGeom prst="rect">
            <a:avLst/>
          </a:prstGeom>
          <a:noFill/>
          <a:ln w="9525">
            <a:noFill/>
            <a:miter lim="800000"/>
            <a:headEnd/>
            <a:tailEnd/>
          </a:ln>
        </p:spPr>
        <p:txBody>
          <a:bodyPr>
            <a:spAutoFit/>
          </a:bodyPr>
          <a:lstStyle/>
          <a:p>
            <a:pPr>
              <a:lnSpc>
                <a:spcPct val="90000"/>
              </a:lnSpc>
              <a:spcBef>
                <a:spcPct val="20000"/>
              </a:spcBef>
              <a:spcAft>
                <a:spcPct val="20000"/>
              </a:spcAft>
              <a:buClr>
                <a:srgbClr val="FF0000"/>
              </a:buClr>
            </a:pPr>
            <a:r>
              <a:rPr lang="en-US" sz="2000"/>
              <a:t>If the entire process between state 1 and 5 is reversed by cooling the water while maintaining the pressure at the same value, the water will go back to state 1, retracing the same path, and in so doing, the amount of heat released will exactly match the amount of heat added during the heating process.</a:t>
            </a:r>
          </a:p>
        </p:txBody>
      </p:sp>
      <p:pic>
        <p:nvPicPr>
          <p:cNvPr id="8197" name="Picture 10"/>
          <p:cNvPicPr>
            <a:picLocks noChangeAspect="1" noChangeArrowheads="1"/>
          </p:cNvPicPr>
          <p:nvPr/>
        </p:nvPicPr>
        <p:blipFill>
          <a:blip r:embed="rId2"/>
          <a:srcRect/>
          <a:stretch>
            <a:fillRect/>
          </a:stretch>
        </p:blipFill>
        <p:spPr bwMode="auto">
          <a:xfrm>
            <a:off x="609600" y="1752600"/>
            <a:ext cx="5486400" cy="46863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Slayt Numarası Yer Tutucusu"/>
          <p:cNvSpPr>
            <a:spLocks noGrp="1"/>
          </p:cNvSpPr>
          <p:nvPr>
            <p:ph type="sldNum" sz="quarter" idx="12"/>
          </p:nvPr>
        </p:nvSpPr>
        <p:spPr>
          <a:noFill/>
        </p:spPr>
        <p:txBody>
          <a:bodyPr/>
          <a:lstStyle/>
          <a:p>
            <a:fld id="{4D4F316D-66C5-48E2-961B-3FE0A0936069}" type="slidenum">
              <a:rPr lang="en-US" smtClean="0"/>
              <a:pPr/>
              <a:t>8</a:t>
            </a:fld>
            <a:endParaRPr lang="en-US" smtClean="0"/>
          </a:p>
        </p:txBody>
      </p:sp>
      <p:sp>
        <p:nvSpPr>
          <p:cNvPr id="9219" name="Rectangle 2"/>
          <p:cNvSpPr>
            <a:spLocks noGrp="1" noChangeArrowheads="1"/>
          </p:cNvSpPr>
          <p:nvPr>
            <p:ph type="title"/>
          </p:nvPr>
        </p:nvSpPr>
        <p:spPr>
          <a:xfrm>
            <a:off x="228600" y="76200"/>
            <a:ext cx="8458200" cy="533400"/>
          </a:xfrm>
        </p:spPr>
        <p:txBody>
          <a:bodyPr/>
          <a:lstStyle/>
          <a:p>
            <a:pPr eaLnBrk="1" hangingPunct="1"/>
            <a:r>
              <a:rPr lang="en-US" sz="2800" smtClean="0"/>
              <a:t>Saturation Temperature and Saturation Pressure</a:t>
            </a:r>
            <a:endParaRPr lang="en-US" sz="2800" b="0" smtClean="0"/>
          </a:p>
        </p:txBody>
      </p:sp>
      <p:sp>
        <p:nvSpPr>
          <p:cNvPr id="76803" name="Rectangle 3"/>
          <p:cNvSpPr>
            <a:spLocks noGrp="1" noChangeArrowheads="1"/>
          </p:cNvSpPr>
          <p:nvPr>
            <p:ph type="body" idx="1"/>
          </p:nvPr>
        </p:nvSpPr>
        <p:spPr>
          <a:xfrm>
            <a:off x="228600" y="609600"/>
            <a:ext cx="8534400" cy="1143000"/>
          </a:xfrm>
        </p:spPr>
        <p:txBody>
          <a:bodyPr/>
          <a:lstStyle/>
          <a:p>
            <a:pPr marL="0" indent="0" eaLnBrk="1" hangingPunct="1">
              <a:spcBef>
                <a:spcPct val="10000"/>
              </a:spcBef>
              <a:spcAft>
                <a:spcPct val="10000"/>
              </a:spcAft>
              <a:buFontTx/>
              <a:buNone/>
              <a:defRPr/>
            </a:pPr>
            <a:r>
              <a:rPr lang="en-US" sz="1800" dirty="0" smtClean="0"/>
              <a:t>The temperature at which water starts boiling depends on the pressure; therefore,</a:t>
            </a:r>
            <a:r>
              <a:rPr lang="tr-TR" sz="1800" dirty="0" smtClean="0"/>
              <a:t> </a:t>
            </a:r>
            <a:r>
              <a:rPr lang="en-US" sz="1800" dirty="0" smtClean="0"/>
              <a:t>if the pressure is fixed, so is the boiling temperature. </a:t>
            </a:r>
          </a:p>
          <a:p>
            <a:pPr marL="0" eaLnBrk="1" hangingPunct="1">
              <a:spcBef>
                <a:spcPct val="10000"/>
              </a:spcBef>
              <a:spcAft>
                <a:spcPct val="10000"/>
              </a:spcAft>
              <a:buFontTx/>
              <a:buNone/>
              <a:defRPr/>
            </a:pPr>
            <a:r>
              <a:rPr lang="en-US" sz="1800" i="1" dirty="0" smtClean="0">
                <a:solidFill>
                  <a:srgbClr val="7030A0"/>
                </a:solidFill>
              </a:rPr>
              <a:t>Water boils at 100</a:t>
            </a:r>
            <a:r>
              <a:rPr lang="en-US" sz="1800" i="1" dirty="0" smtClean="0">
                <a:solidFill>
                  <a:srgbClr val="7030A0"/>
                </a:solidFill>
                <a:sym typeface="Symbol" pitchFamily="18" charset="2"/>
              </a:rPr>
              <a:t></a:t>
            </a:r>
            <a:r>
              <a:rPr lang="en-US" sz="1800" i="1" dirty="0" smtClean="0">
                <a:solidFill>
                  <a:srgbClr val="7030A0"/>
                </a:solidFill>
              </a:rPr>
              <a:t>C at 1 </a:t>
            </a:r>
            <a:r>
              <a:rPr lang="en-US" sz="1800" i="1" dirty="0" err="1" smtClean="0">
                <a:solidFill>
                  <a:srgbClr val="7030A0"/>
                </a:solidFill>
              </a:rPr>
              <a:t>atm</a:t>
            </a:r>
            <a:r>
              <a:rPr lang="en-US" sz="1800" i="1" dirty="0" smtClean="0">
                <a:solidFill>
                  <a:srgbClr val="7030A0"/>
                </a:solidFill>
              </a:rPr>
              <a:t> pressure.</a:t>
            </a:r>
          </a:p>
        </p:txBody>
      </p:sp>
      <p:sp>
        <p:nvSpPr>
          <p:cNvPr id="9221" name="Rectangle 5"/>
          <p:cNvSpPr>
            <a:spLocks noChangeArrowheads="1"/>
          </p:cNvSpPr>
          <p:nvPr/>
        </p:nvSpPr>
        <p:spPr bwMode="auto">
          <a:xfrm>
            <a:off x="3886200" y="4691063"/>
            <a:ext cx="1905000" cy="2014537"/>
          </a:xfrm>
          <a:prstGeom prst="rect">
            <a:avLst/>
          </a:prstGeom>
          <a:noFill/>
          <a:ln w="9525">
            <a:noFill/>
            <a:miter lim="800000"/>
            <a:headEnd/>
            <a:tailEnd/>
          </a:ln>
        </p:spPr>
        <p:txBody>
          <a:bodyPr>
            <a:spAutoFit/>
          </a:bodyPr>
          <a:lstStyle/>
          <a:p>
            <a:r>
              <a:rPr lang="en-US">
                <a:solidFill>
                  <a:srgbClr val="3333FF"/>
                </a:solidFill>
              </a:rPr>
              <a:t>The liquid–vapor saturation curve of a pure substance (numerical values are for water).</a:t>
            </a:r>
          </a:p>
        </p:txBody>
      </p:sp>
      <p:pic>
        <p:nvPicPr>
          <p:cNvPr id="9222" name="Picture 11"/>
          <p:cNvPicPr>
            <a:picLocks noChangeAspect="1" noChangeArrowheads="1"/>
          </p:cNvPicPr>
          <p:nvPr/>
        </p:nvPicPr>
        <p:blipFill>
          <a:blip r:embed="rId2"/>
          <a:srcRect/>
          <a:stretch>
            <a:fillRect/>
          </a:stretch>
        </p:blipFill>
        <p:spPr bwMode="auto">
          <a:xfrm>
            <a:off x="228600" y="3333750"/>
            <a:ext cx="3686175" cy="3371850"/>
          </a:xfrm>
          <a:prstGeom prst="rect">
            <a:avLst/>
          </a:prstGeom>
          <a:noFill/>
          <a:ln w="9525">
            <a:noFill/>
            <a:miter lim="800000"/>
            <a:headEnd/>
            <a:tailEnd/>
          </a:ln>
        </p:spPr>
      </p:pic>
      <p:sp>
        <p:nvSpPr>
          <p:cNvPr id="9223" name="10 Dikdörtgen"/>
          <p:cNvSpPr>
            <a:spLocks noChangeArrowheads="1"/>
          </p:cNvSpPr>
          <p:nvPr/>
        </p:nvSpPr>
        <p:spPr bwMode="auto">
          <a:xfrm>
            <a:off x="228600" y="1600200"/>
            <a:ext cx="5410200" cy="1754188"/>
          </a:xfrm>
          <a:prstGeom prst="rect">
            <a:avLst/>
          </a:prstGeom>
          <a:noFill/>
          <a:ln w="9525">
            <a:noFill/>
            <a:miter lim="800000"/>
            <a:headEnd/>
            <a:tailEnd/>
          </a:ln>
        </p:spPr>
        <p:txBody>
          <a:bodyPr>
            <a:spAutoFit/>
          </a:bodyPr>
          <a:lstStyle/>
          <a:p>
            <a:r>
              <a:rPr lang="en-US" b="1">
                <a:solidFill>
                  <a:srgbClr val="CC00CC"/>
                </a:solidFill>
              </a:rPr>
              <a:t>Saturation temperature </a:t>
            </a:r>
            <a:r>
              <a:rPr lang="en-US" b="1" i="1">
                <a:solidFill>
                  <a:srgbClr val="CC00CC"/>
                </a:solidFill>
              </a:rPr>
              <a:t>T</a:t>
            </a:r>
            <a:r>
              <a:rPr lang="en-US" b="1" baseline="-25000">
                <a:solidFill>
                  <a:srgbClr val="CC00CC"/>
                </a:solidFill>
              </a:rPr>
              <a:t>sat</a:t>
            </a:r>
            <a:r>
              <a:rPr lang="en-US"/>
              <a:t>: The temperature at which a pure substance changes phase at a given pressure</a:t>
            </a:r>
            <a:r>
              <a:rPr lang="tr-TR"/>
              <a:t>.</a:t>
            </a:r>
            <a:r>
              <a:rPr lang="en-US"/>
              <a:t> </a:t>
            </a:r>
            <a:endParaRPr lang="tr-TR"/>
          </a:p>
          <a:p>
            <a:r>
              <a:rPr lang="en-US" b="1">
                <a:solidFill>
                  <a:srgbClr val="CC00CC"/>
                </a:solidFill>
              </a:rPr>
              <a:t>Saturation pressure </a:t>
            </a:r>
            <a:r>
              <a:rPr lang="en-US" b="1" i="1">
                <a:solidFill>
                  <a:srgbClr val="CC00CC"/>
                </a:solidFill>
              </a:rPr>
              <a:t>P</a:t>
            </a:r>
            <a:r>
              <a:rPr lang="en-US" b="1" baseline="-25000">
                <a:solidFill>
                  <a:srgbClr val="CC00CC"/>
                </a:solidFill>
              </a:rPr>
              <a:t>sat</a:t>
            </a:r>
            <a:r>
              <a:rPr lang="en-US"/>
              <a:t>: The pressure at which a pure substance changes phase at a given temperature.</a:t>
            </a:r>
            <a:endParaRPr lang="tr-TR"/>
          </a:p>
        </p:txBody>
      </p:sp>
      <p:pic>
        <p:nvPicPr>
          <p:cNvPr id="9224" name="Picture 12"/>
          <p:cNvPicPr>
            <a:picLocks noChangeAspect="1" noChangeArrowheads="1"/>
          </p:cNvPicPr>
          <p:nvPr/>
        </p:nvPicPr>
        <p:blipFill>
          <a:blip r:embed="rId3"/>
          <a:srcRect/>
          <a:stretch>
            <a:fillRect/>
          </a:stretch>
        </p:blipFill>
        <p:spPr bwMode="auto">
          <a:xfrm>
            <a:off x="5781675" y="1371600"/>
            <a:ext cx="3209925" cy="5324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p:spPr>
        <p:txBody>
          <a:bodyPr/>
          <a:lstStyle/>
          <a:p>
            <a:fld id="{E60832F6-1473-4A82-A858-4B927E7B3BF1}" type="slidenum">
              <a:rPr lang="en-US" smtClean="0"/>
              <a:pPr/>
              <a:t>9</a:t>
            </a:fld>
            <a:endParaRPr lang="en-US" smtClean="0"/>
          </a:p>
        </p:txBody>
      </p:sp>
      <p:sp>
        <p:nvSpPr>
          <p:cNvPr id="10243" name="Rectangle 3"/>
          <p:cNvSpPr>
            <a:spLocks noGrp="1" noChangeArrowheads="1"/>
          </p:cNvSpPr>
          <p:nvPr>
            <p:ph type="body" idx="1"/>
          </p:nvPr>
        </p:nvSpPr>
        <p:spPr>
          <a:xfrm>
            <a:off x="152400" y="381000"/>
            <a:ext cx="4800600" cy="6172200"/>
          </a:xfrm>
        </p:spPr>
        <p:txBody>
          <a:bodyPr/>
          <a:lstStyle/>
          <a:p>
            <a:pPr eaLnBrk="1" hangingPunct="1"/>
            <a:r>
              <a:rPr lang="en-US" sz="1800" b="1" smtClean="0">
                <a:solidFill>
                  <a:srgbClr val="CC00CC"/>
                </a:solidFill>
              </a:rPr>
              <a:t>Latent heat</a:t>
            </a:r>
            <a:r>
              <a:rPr lang="en-US" sz="1800" smtClean="0"/>
              <a:t>: The amount of energy absorbed or released during a phase-change process. </a:t>
            </a:r>
          </a:p>
          <a:p>
            <a:pPr eaLnBrk="1" hangingPunct="1"/>
            <a:r>
              <a:rPr lang="en-US" sz="1800" b="1" smtClean="0">
                <a:solidFill>
                  <a:srgbClr val="CC00CC"/>
                </a:solidFill>
              </a:rPr>
              <a:t>Latent heat of fusion</a:t>
            </a:r>
            <a:r>
              <a:rPr lang="en-US" sz="1800" smtClean="0"/>
              <a:t>: The amount of energy absorbed during melting. It is equivalent to the amount of energy released during freezing. </a:t>
            </a:r>
          </a:p>
          <a:p>
            <a:pPr eaLnBrk="1" hangingPunct="1"/>
            <a:r>
              <a:rPr lang="en-US" sz="1800" b="1" smtClean="0">
                <a:solidFill>
                  <a:srgbClr val="CC00CC"/>
                </a:solidFill>
              </a:rPr>
              <a:t>Latent heat of vaporization</a:t>
            </a:r>
            <a:r>
              <a:rPr lang="en-US" sz="1800" b="1" smtClean="0"/>
              <a:t>: </a:t>
            </a:r>
            <a:r>
              <a:rPr lang="en-US" sz="1800" smtClean="0"/>
              <a:t>The amount of energy absorbed during vaporization and it is equivalent to the energy released during condensation.</a:t>
            </a:r>
          </a:p>
          <a:p>
            <a:pPr eaLnBrk="1" hangingPunct="1"/>
            <a:r>
              <a:rPr lang="en-US" sz="1800" smtClean="0"/>
              <a:t>The magnitudes of the latent heats depend on the temperature or pressure at which the phase change occurs.</a:t>
            </a:r>
          </a:p>
          <a:p>
            <a:pPr eaLnBrk="1" hangingPunct="1"/>
            <a:r>
              <a:rPr lang="en-US" sz="1800" smtClean="0">
                <a:solidFill>
                  <a:srgbClr val="3333FF"/>
                </a:solidFill>
              </a:rPr>
              <a:t>At 1 atm pressure, the latent heat of fusion of water is 333.7 kJ/kg and the latent heat of vaporization is 2256.5 kJ/kg.</a:t>
            </a:r>
          </a:p>
          <a:p>
            <a:pPr eaLnBrk="1" hangingPunct="1"/>
            <a:r>
              <a:rPr lang="en-US" sz="1800" smtClean="0"/>
              <a:t>The atmospheric pressure, and thus the boiling temperature of water, decreases with elevation.</a:t>
            </a:r>
          </a:p>
        </p:txBody>
      </p:sp>
      <p:pic>
        <p:nvPicPr>
          <p:cNvPr id="10244" name="Picture 8"/>
          <p:cNvPicPr>
            <a:picLocks noChangeAspect="1" noChangeArrowheads="1"/>
          </p:cNvPicPr>
          <p:nvPr/>
        </p:nvPicPr>
        <p:blipFill>
          <a:blip r:embed="rId2"/>
          <a:srcRect/>
          <a:stretch>
            <a:fillRect/>
          </a:stretch>
        </p:blipFill>
        <p:spPr bwMode="auto">
          <a:xfrm>
            <a:off x="5138738" y="457200"/>
            <a:ext cx="3852862" cy="4267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2103</Words>
  <Application>Microsoft Office PowerPoint</Application>
  <PresentationFormat>Ekran Gösterisi (4:3)</PresentationFormat>
  <Paragraphs>203</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Wingdings</vt:lpstr>
      <vt:lpstr>Times New Roman</vt:lpstr>
      <vt:lpstr>Symbol</vt:lpstr>
      <vt:lpstr>Default Design</vt:lpstr>
      <vt:lpstr>CHAPTER 3 PROPERTIES OF PURE SUBSTANCES</vt:lpstr>
      <vt:lpstr>Slayt 2</vt:lpstr>
      <vt:lpstr>PURE SUBSTANCE</vt:lpstr>
      <vt:lpstr>PHASES OF A PURE SUBSTANCE</vt:lpstr>
      <vt:lpstr>PHASE-CHANGE PROCESSES OF PURE SUBSTANCES</vt:lpstr>
      <vt:lpstr>Slayt 6</vt:lpstr>
      <vt:lpstr>Slayt 7</vt:lpstr>
      <vt:lpstr>Saturation Temperature and Saturation Pressure</vt:lpstr>
      <vt:lpstr>Slayt 9</vt:lpstr>
      <vt:lpstr>Some Consequences of Tsat and Psat Dependence</vt:lpstr>
      <vt:lpstr>PROPERTY DIAGRAMS FOR PHASE-CHANGE PROCESSES</vt:lpstr>
      <vt:lpstr>Slayt 12</vt:lpstr>
      <vt:lpstr>Slayt 13</vt:lpstr>
      <vt:lpstr>Extending the Diagrams to Include the Solid Phase</vt:lpstr>
      <vt:lpstr>Slayt 15</vt:lpstr>
      <vt:lpstr>Slayt 16</vt:lpstr>
      <vt:lpstr>PROPERTY TABLES</vt:lpstr>
      <vt:lpstr>Saturated Liquid and Saturated Vapor States</vt:lpstr>
      <vt:lpstr>Slayt 19</vt:lpstr>
      <vt:lpstr>Saturated Liquid–Vapor Mixture</vt:lpstr>
      <vt:lpstr>Slayt 21</vt:lpstr>
      <vt:lpstr>Slayt 22</vt:lpstr>
      <vt:lpstr>Superheated Vapor</vt:lpstr>
      <vt:lpstr>Compressed Liquid</vt:lpstr>
      <vt:lpstr>Slayt 25</vt:lpstr>
      <vt:lpstr>Reference State and Reference Values</vt:lpstr>
      <vt:lpstr>THE IDEAL-GAS EQUATION OF STATE</vt:lpstr>
      <vt:lpstr>Slayt 28</vt:lpstr>
      <vt:lpstr>Is Water Vapor an Ideal Gas?</vt:lpstr>
      <vt:lpstr>COMPRESSIBILITY FACTOR—A MEASURE OF DEVIATION FROM IDEAL-GAS BEHAVIOR</vt:lpstr>
      <vt:lpstr>Slayt 31</vt:lpstr>
      <vt:lpstr>OTHER EQUATIONS OF STATE</vt:lpstr>
      <vt:lpstr>Slayt 33</vt:lpstr>
      <vt:lpstr>Slayt 34</vt:lpstr>
      <vt:lpstr>Slayt 35</vt:lpstr>
      <vt:lpstr>Slayt 36</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463</cp:revision>
  <dcterms:created xsi:type="dcterms:W3CDTF">2007-03-22T19:44:56Z</dcterms:created>
  <dcterms:modified xsi:type="dcterms:W3CDTF">2014-01-28T18:34:17Z</dcterms:modified>
</cp:coreProperties>
</file>