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413" r:id="rId2"/>
    <p:sldId id="357" r:id="rId3"/>
    <p:sldId id="378" r:id="rId4"/>
    <p:sldId id="381" r:id="rId5"/>
    <p:sldId id="382" r:id="rId6"/>
    <p:sldId id="397" r:id="rId7"/>
    <p:sldId id="399" r:id="rId8"/>
    <p:sldId id="383" r:id="rId9"/>
    <p:sldId id="379" r:id="rId10"/>
    <p:sldId id="380" r:id="rId11"/>
    <p:sldId id="377" r:id="rId12"/>
    <p:sldId id="376" r:id="rId13"/>
    <p:sldId id="384" r:id="rId14"/>
    <p:sldId id="375" r:id="rId15"/>
    <p:sldId id="385" r:id="rId16"/>
    <p:sldId id="386" r:id="rId17"/>
    <p:sldId id="388" r:id="rId18"/>
    <p:sldId id="400" r:id="rId19"/>
    <p:sldId id="401" r:id="rId20"/>
    <p:sldId id="389" r:id="rId21"/>
    <p:sldId id="403" r:id="rId22"/>
    <p:sldId id="402" r:id="rId23"/>
    <p:sldId id="390" r:id="rId24"/>
    <p:sldId id="405" r:id="rId25"/>
    <p:sldId id="391" r:id="rId26"/>
    <p:sldId id="406" r:id="rId27"/>
    <p:sldId id="392" r:id="rId28"/>
    <p:sldId id="407" r:id="rId29"/>
    <p:sldId id="408" r:id="rId30"/>
    <p:sldId id="393" r:id="rId31"/>
    <p:sldId id="409" r:id="rId32"/>
    <p:sldId id="395" r:id="rId33"/>
    <p:sldId id="387" r:id="rId34"/>
    <p:sldId id="410" r:id="rId35"/>
    <p:sldId id="411" r:id="rId36"/>
    <p:sldId id="412" r:id="rId37"/>
    <p:sldId id="39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B2B2B2"/>
    <a:srgbClr val="006600"/>
    <a:srgbClr val="33CC33"/>
    <a:srgbClr val="008000"/>
    <a:srgbClr val="FFFF99"/>
    <a:srgbClr val="CC00CC"/>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42" autoAdjust="0"/>
    <p:restoredTop sz="94660"/>
  </p:normalViewPr>
  <p:slideViewPr>
    <p:cSldViewPr>
      <p:cViewPr varScale="1">
        <p:scale>
          <a:sx n="68" d="100"/>
          <a:sy n="68" d="100"/>
        </p:scale>
        <p:origin x="-15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BCA945-EDEF-48AC-B5F9-639F0C7893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a:ln/>
        </p:spPr>
      </p:sp>
      <p:sp>
        <p:nvSpPr>
          <p:cNvPr id="40963" name="2 Not Yer Tutucusu"/>
          <p:cNvSpPr>
            <a:spLocks noGrp="1"/>
          </p:cNvSpPr>
          <p:nvPr>
            <p:ph type="body" idx="1"/>
          </p:nvPr>
        </p:nvSpPr>
        <p:spPr>
          <a:noFill/>
          <a:ln/>
        </p:spPr>
        <p:txBody>
          <a:bodyPr/>
          <a:lstStyle/>
          <a:p>
            <a:pPr eaLnBrk="1" hangingPunct="1"/>
            <a:endParaRPr lang="tr-TR" smtClean="0"/>
          </a:p>
        </p:txBody>
      </p:sp>
      <p:sp>
        <p:nvSpPr>
          <p:cNvPr id="40964" name="3 Slayt Numarası Yer Tutucusu"/>
          <p:cNvSpPr>
            <a:spLocks noGrp="1"/>
          </p:cNvSpPr>
          <p:nvPr>
            <p:ph type="sldNum" sz="quarter" idx="5"/>
          </p:nvPr>
        </p:nvSpPr>
        <p:spPr>
          <a:noFill/>
        </p:spPr>
        <p:txBody>
          <a:bodyPr/>
          <a:lstStyle/>
          <a:p>
            <a:fld id="{B1134349-1CEE-4EF9-810F-EFF73C01E8D4}"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698C8-67A7-49B7-9247-BD6841B33C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9416E7-4BBA-41DC-B744-AFBC7CB7B5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145A0-0B2E-48BF-B8EF-06F85794C8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B91FE-132E-4807-8349-128A41498A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5237AE-791F-464C-8514-229B3BECD1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C6BBEA-6CC5-4B98-B6E6-82DD7D517D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DD9E6E-8C51-438D-BAE2-F204DBB29E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2EFB0F-6F48-4AC1-BBA7-6C7B34145C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4A9D5C-18A1-4ECC-B9D0-07F4F86504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1BA539-9365-4AC2-AFDF-B4B85019EE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21E341-5778-446C-87F1-F46FF927EB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AE61999-E4F4-42B8-9C7C-026B7A112D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png"/><Relationship Id="rId2" Type="http://schemas.openxmlformats.org/officeDocument/2006/relationships/image" Target="../media/image33.wm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wmf"/></Relationships>
</file>

<file path=ppt/slides/_rels/slide1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wmf"/></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image" Target="../media/image45.wmf"/></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wmf"/><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png"/><Relationship Id="rId4" Type="http://schemas.openxmlformats.org/officeDocument/2006/relationships/image" Target="../media/image53.wmf"/><Relationship Id="rId9"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slideLayout" Target="../slideLayouts/slideLayout7.xml"/><Relationship Id="rId6" Type="http://schemas.openxmlformats.org/officeDocument/2006/relationships/image" Target="../media/image63.wmf"/><Relationship Id="rId5" Type="http://schemas.openxmlformats.org/officeDocument/2006/relationships/image" Target="../media/image62.wmf"/><Relationship Id="rId10" Type="http://schemas.openxmlformats.org/officeDocument/2006/relationships/image" Target="../media/image67.png"/><Relationship Id="rId4" Type="http://schemas.openxmlformats.org/officeDocument/2006/relationships/image" Target="../media/image61.wmf"/><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2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3" Type="http://schemas.openxmlformats.org/officeDocument/2006/relationships/image" Target="../media/image117.png"/><Relationship Id="rId7" Type="http://schemas.openxmlformats.org/officeDocument/2006/relationships/image" Target="../media/image121.wmf"/><Relationship Id="rId12" Type="http://schemas.openxmlformats.org/officeDocument/2006/relationships/image" Target="../media/image126.png"/><Relationship Id="rId2" Type="http://schemas.openxmlformats.org/officeDocument/2006/relationships/image" Target="../media/image116.wmf"/><Relationship Id="rId1" Type="http://schemas.openxmlformats.org/officeDocument/2006/relationships/slideLayout" Target="../slideLayouts/slideLayout7.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wmf"/><Relationship Id="rId15" Type="http://schemas.openxmlformats.org/officeDocument/2006/relationships/image" Target="../media/image129.png"/><Relationship Id="rId10" Type="http://schemas.openxmlformats.org/officeDocument/2006/relationships/image" Target="../media/image124.png"/><Relationship Id="rId4" Type="http://schemas.openxmlformats.org/officeDocument/2006/relationships/image" Target="../media/image118.wmf"/><Relationship Id="rId9" Type="http://schemas.openxmlformats.org/officeDocument/2006/relationships/image" Target="../media/image123.wmf"/><Relationship Id="rId14" Type="http://schemas.openxmlformats.org/officeDocument/2006/relationships/image" Target="../media/image128.png"/></Relationships>
</file>

<file path=ppt/slides/_rels/slide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35.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2438400"/>
            <a:ext cx="6705600" cy="2057400"/>
          </a:xfrm>
        </p:spPr>
        <p:txBody>
          <a:bodyPr/>
          <a:lstStyle/>
          <a:p>
            <a:pPr algn="ctr" eaLnBrk="1" hangingPunct="1"/>
            <a:r>
              <a:rPr lang="en-US" sz="2800" smtClean="0">
                <a:solidFill>
                  <a:srgbClr val="C00000"/>
                </a:solidFill>
              </a:rPr>
              <a:t>C</a:t>
            </a:r>
            <a:r>
              <a:rPr lang="tr-TR" sz="2800" smtClean="0">
                <a:solidFill>
                  <a:srgbClr val="C00000"/>
                </a:solidFill>
              </a:rPr>
              <a:t>HAPTER</a:t>
            </a:r>
            <a:r>
              <a:rPr lang="en-US" sz="2800" smtClean="0">
                <a:solidFill>
                  <a:srgbClr val="C00000"/>
                </a:solidFill>
              </a:rPr>
              <a:t> </a:t>
            </a:r>
            <a:r>
              <a:rPr lang="tr-TR" sz="2800" smtClean="0">
                <a:solidFill>
                  <a:srgbClr val="C00000"/>
                </a:solidFill>
              </a:rPr>
              <a:t>5</a:t>
            </a:r>
            <a:r>
              <a:rPr lang="en-US" b="0" smtClean="0"/>
              <a:t/>
            </a:r>
            <a:br>
              <a:rPr lang="en-US" b="0" smtClean="0"/>
            </a:br>
            <a:r>
              <a:rPr lang="en-US" smtClean="0">
                <a:solidFill>
                  <a:srgbClr val="3333FF"/>
                </a:solidFill>
              </a:rPr>
              <a:t> MASS AND ENERGY ANALYSIS OF CONTROL VOLUMES</a:t>
            </a:r>
          </a:p>
        </p:txBody>
      </p:sp>
      <p:sp>
        <p:nvSpPr>
          <p:cNvPr id="2051" name="Rectangle 3"/>
          <p:cNvSpPr>
            <a:spLocks noGrp="1" noChangeArrowheads="1"/>
          </p:cNvSpPr>
          <p:nvPr>
            <p:ph type="subTitle" idx="1"/>
          </p:nvPr>
        </p:nvSpPr>
        <p:spPr>
          <a:xfrm>
            <a:off x="0" y="5257800"/>
            <a:ext cx="9144000" cy="762000"/>
          </a:xfrm>
          <a:solidFill>
            <a:schemeClr val="accent5">
              <a:lumMod val="75000"/>
            </a:schemeClr>
          </a:solidFill>
        </p:spPr>
        <p:txBody>
          <a:bodyPr/>
          <a:lstStyle/>
          <a:p>
            <a:pPr eaLnBrk="1" hangingPunct="1">
              <a:spcBef>
                <a:spcPts val="300"/>
              </a:spcBef>
              <a:spcAft>
                <a:spcPts val="300"/>
              </a:spcAft>
              <a:defRPr/>
            </a:pPr>
            <a:r>
              <a:rPr lang="en-US" sz="1800" dirty="0" smtClean="0">
                <a:solidFill>
                  <a:srgbClr val="996633"/>
                </a:solidFill>
              </a:rPr>
              <a:t>Lecture slides by</a:t>
            </a:r>
          </a:p>
          <a:p>
            <a:pPr eaLnBrk="1" hangingPunct="1">
              <a:spcBef>
                <a:spcPts val="300"/>
              </a:spcBef>
              <a:spcAft>
                <a:spcPts val="300"/>
              </a:spcAft>
              <a:defRPr/>
            </a:pPr>
            <a:r>
              <a:rPr lang="tr-TR" b="1" dirty="0" smtClean="0">
                <a:solidFill>
                  <a:srgbClr val="996633"/>
                </a:solidFill>
              </a:rPr>
              <a:t>Mehmet </a:t>
            </a:r>
            <a:r>
              <a:rPr lang="tr-TR" b="1" dirty="0" err="1" smtClean="0">
                <a:solidFill>
                  <a:srgbClr val="996633"/>
                </a:solidFill>
              </a:rPr>
              <a:t>Kanoglu</a:t>
            </a:r>
            <a:endParaRPr lang="tr-TR" sz="1800" b="1" dirty="0" smtClean="0">
              <a:solidFill>
                <a:srgbClr val="996633"/>
              </a:solidFill>
            </a:endParaRPr>
          </a:p>
        </p:txBody>
      </p:sp>
      <p:sp>
        <p:nvSpPr>
          <p:cNvPr id="2052" name="Rectangle 4"/>
          <p:cNvSpPr>
            <a:spLocks noChangeArrowheads="1"/>
          </p:cNvSpPr>
          <p:nvPr/>
        </p:nvSpPr>
        <p:spPr bwMode="auto">
          <a:xfrm>
            <a:off x="1417638" y="6353175"/>
            <a:ext cx="6202362" cy="276225"/>
          </a:xfrm>
          <a:prstGeom prst="rect">
            <a:avLst/>
          </a:prstGeom>
          <a:noFill/>
          <a:ln w="9525">
            <a:noFill/>
            <a:miter lim="800000"/>
            <a:headEnd/>
            <a:tailEnd/>
          </a:ln>
        </p:spPr>
        <p:txBody>
          <a:bodyPr wrap="none">
            <a:spAutoFit/>
          </a:bodyPr>
          <a:lstStyle/>
          <a:p>
            <a:pPr algn="ctr"/>
            <a:r>
              <a:rPr lang="en-US" sz="1200">
                <a:cs typeface="Times New Roman" pitchFamily="18" charset="0"/>
              </a:rPr>
              <a:t>Copyright © The McGraw-Hill Education. Permission required for reproduction or display.</a:t>
            </a:r>
          </a:p>
        </p:txBody>
      </p:sp>
      <p:sp>
        <p:nvSpPr>
          <p:cNvPr id="2053" name="Rectangle 5"/>
          <p:cNvSpPr>
            <a:spLocks noChangeArrowheads="1"/>
          </p:cNvSpPr>
          <p:nvPr/>
        </p:nvSpPr>
        <p:spPr bwMode="auto">
          <a:xfrm>
            <a:off x="0" y="304800"/>
            <a:ext cx="9144000" cy="1403350"/>
          </a:xfrm>
          <a:prstGeom prst="rect">
            <a:avLst/>
          </a:prstGeom>
          <a:solidFill>
            <a:srgbClr val="92D050"/>
          </a:solidFill>
          <a:ln w="9525">
            <a:noFill/>
            <a:miter lim="800000"/>
            <a:headEnd/>
            <a:tailEnd/>
          </a:ln>
        </p:spPr>
        <p:txBody>
          <a:bodyPr>
            <a:spAutoFit/>
          </a:bodyPr>
          <a:lstStyle/>
          <a:p>
            <a:pPr algn="ctr"/>
            <a:endParaRPr lang="tr-TR" sz="800" b="1">
              <a:solidFill>
                <a:schemeClr val="bg2"/>
              </a:solidFill>
            </a:endParaRPr>
          </a:p>
          <a:p>
            <a:pPr algn="ctr"/>
            <a:r>
              <a:rPr lang="en-US" sz="2200" b="1">
                <a:solidFill>
                  <a:schemeClr val="bg2"/>
                </a:solidFill>
              </a:rPr>
              <a:t>Thermodynamics: An Engineering Approach </a:t>
            </a:r>
            <a:endParaRPr lang="tr-TR" sz="2200" b="1">
              <a:solidFill>
                <a:schemeClr val="bg2"/>
              </a:solidFill>
            </a:endParaRPr>
          </a:p>
          <a:p>
            <a:pPr algn="ctr"/>
            <a:r>
              <a:rPr lang="tr-TR" sz="2000" b="1">
                <a:solidFill>
                  <a:schemeClr val="bg2"/>
                </a:solidFill>
              </a:rPr>
              <a:t>8th </a:t>
            </a:r>
            <a:r>
              <a:rPr lang="en-US" sz="2000" b="1">
                <a:solidFill>
                  <a:schemeClr val="bg2"/>
                </a:solidFill>
              </a:rPr>
              <a:t>Edition</a:t>
            </a:r>
            <a:r>
              <a:rPr lang="en-US" sz="2400" b="1">
                <a:solidFill>
                  <a:schemeClr val="bg2"/>
                </a:solidFill>
              </a:rPr>
              <a:t/>
            </a:r>
            <a:br>
              <a:rPr lang="en-US" sz="2400" b="1">
                <a:solidFill>
                  <a:schemeClr val="bg2"/>
                </a:solidFill>
              </a:rPr>
            </a:br>
            <a:r>
              <a:rPr lang="en-US" b="1">
                <a:solidFill>
                  <a:schemeClr val="bg2"/>
                </a:solidFill>
              </a:rPr>
              <a:t>Yunus A. </a:t>
            </a:r>
            <a:r>
              <a:rPr lang="tr-TR" b="1">
                <a:solidFill>
                  <a:schemeClr val="bg2"/>
                </a:solidFill>
              </a:rPr>
              <a:t>Ç</a:t>
            </a:r>
            <a:r>
              <a:rPr lang="en-US" b="1">
                <a:solidFill>
                  <a:schemeClr val="bg2"/>
                </a:solidFill>
              </a:rPr>
              <a:t>engel, Michael A. Boles</a:t>
            </a:r>
          </a:p>
          <a:p>
            <a:pPr algn="ctr"/>
            <a:r>
              <a:rPr lang="en-US" b="1">
                <a:solidFill>
                  <a:schemeClr val="bg2"/>
                </a:solidFill>
              </a:rPr>
              <a:t>McGraw-Hill, 20</a:t>
            </a:r>
            <a:r>
              <a:rPr lang="tr-TR" b="1">
                <a:solidFill>
                  <a:schemeClr val="bg2"/>
                </a:solidFill>
              </a:rPr>
              <a:t>15</a:t>
            </a:r>
            <a:endParaRPr lang="en-US" b="1">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Slayt Numarası Yer Tutucusu"/>
          <p:cNvSpPr>
            <a:spLocks noGrp="1"/>
          </p:cNvSpPr>
          <p:nvPr>
            <p:ph type="sldNum" sz="quarter" idx="12"/>
          </p:nvPr>
        </p:nvSpPr>
        <p:spPr>
          <a:noFill/>
        </p:spPr>
        <p:txBody>
          <a:bodyPr/>
          <a:lstStyle/>
          <a:p>
            <a:fld id="{C57F839D-A0E8-496F-BBC3-BEE3F9F9A41B}" type="slidenum">
              <a:rPr lang="en-US" smtClean="0"/>
              <a:pPr/>
              <a:t>10</a:t>
            </a:fld>
            <a:endParaRPr lang="en-US" smtClean="0"/>
          </a:p>
        </p:txBody>
      </p:sp>
      <p:sp>
        <p:nvSpPr>
          <p:cNvPr id="11267" name="Rectangle 2"/>
          <p:cNvSpPr>
            <a:spLocks noGrp="1" noChangeArrowheads="1"/>
          </p:cNvSpPr>
          <p:nvPr>
            <p:ph type="title"/>
          </p:nvPr>
        </p:nvSpPr>
        <p:spPr>
          <a:xfrm>
            <a:off x="228600" y="152400"/>
            <a:ext cx="5638800" cy="914400"/>
          </a:xfrm>
          <a:solidFill>
            <a:srgbClr val="92D050"/>
          </a:solidFill>
        </p:spPr>
        <p:txBody>
          <a:bodyPr/>
          <a:lstStyle/>
          <a:p>
            <a:pPr eaLnBrk="1" hangingPunct="1"/>
            <a:r>
              <a:rPr lang="en-US" sz="2800" smtClean="0">
                <a:solidFill>
                  <a:srgbClr val="C00000"/>
                </a:solidFill>
              </a:rPr>
              <a:t>FLOW WORK AND THE ENERGY OF A FLOWING FLUID</a:t>
            </a:r>
            <a:endParaRPr lang="en-US" sz="2800" b="0" smtClean="0">
              <a:solidFill>
                <a:srgbClr val="C00000"/>
              </a:solidFill>
            </a:endParaRPr>
          </a:p>
        </p:txBody>
      </p:sp>
      <p:sp>
        <p:nvSpPr>
          <p:cNvPr id="11268" name="Rectangle 6"/>
          <p:cNvSpPr>
            <a:spLocks noChangeArrowheads="1"/>
          </p:cNvSpPr>
          <p:nvPr/>
        </p:nvSpPr>
        <p:spPr bwMode="auto">
          <a:xfrm>
            <a:off x="228600" y="1219200"/>
            <a:ext cx="5334000" cy="1190625"/>
          </a:xfrm>
          <a:prstGeom prst="rect">
            <a:avLst/>
          </a:prstGeom>
          <a:noFill/>
          <a:ln w="9525">
            <a:noFill/>
            <a:miter lim="800000"/>
            <a:headEnd/>
            <a:tailEnd/>
          </a:ln>
        </p:spPr>
        <p:txBody>
          <a:bodyPr>
            <a:spAutoFit/>
          </a:bodyPr>
          <a:lstStyle/>
          <a:p>
            <a:r>
              <a:rPr lang="en-US" b="1">
                <a:solidFill>
                  <a:srgbClr val="CC00CC"/>
                </a:solidFill>
              </a:rPr>
              <a:t>Flow work, or flow energy</a:t>
            </a:r>
            <a:r>
              <a:rPr lang="en-US"/>
              <a:t>: The work (or energy) required to push the mass into or out of the control volume. This work is necessary for maintaining a continuous flow through a control volume.</a:t>
            </a:r>
          </a:p>
        </p:txBody>
      </p:sp>
      <p:pic>
        <p:nvPicPr>
          <p:cNvPr id="11269" name="Picture 7"/>
          <p:cNvPicPr>
            <a:picLocks noChangeAspect="1" noChangeArrowheads="1"/>
          </p:cNvPicPr>
          <p:nvPr/>
        </p:nvPicPr>
        <p:blipFill>
          <a:blip r:embed="rId2"/>
          <a:srcRect/>
          <a:stretch>
            <a:fillRect/>
          </a:stretch>
        </p:blipFill>
        <p:spPr bwMode="auto">
          <a:xfrm>
            <a:off x="381000" y="2508250"/>
            <a:ext cx="857250" cy="234950"/>
          </a:xfrm>
          <a:prstGeom prst="rect">
            <a:avLst/>
          </a:prstGeom>
          <a:noFill/>
          <a:ln w="9525">
            <a:noFill/>
            <a:miter lim="800000"/>
            <a:headEnd/>
            <a:tailEnd/>
          </a:ln>
        </p:spPr>
      </p:pic>
      <p:pic>
        <p:nvPicPr>
          <p:cNvPr id="11270" name="Picture 8"/>
          <p:cNvPicPr>
            <a:picLocks noChangeAspect="1" noChangeArrowheads="1"/>
          </p:cNvPicPr>
          <p:nvPr/>
        </p:nvPicPr>
        <p:blipFill>
          <a:blip r:embed="rId3"/>
          <a:srcRect/>
          <a:stretch>
            <a:fillRect/>
          </a:stretch>
        </p:blipFill>
        <p:spPr bwMode="auto">
          <a:xfrm>
            <a:off x="381000" y="2827338"/>
            <a:ext cx="3573463" cy="296862"/>
          </a:xfrm>
          <a:prstGeom prst="rect">
            <a:avLst/>
          </a:prstGeom>
          <a:noFill/>
          <a:ln w="9525">
            <a:noFill/>
            <a:miter lim="800000"/>
            <a:headEnd/>
            <a:tailEnd/>
          </a:ln>
        </p:spPr>
      </p:pic>
      <p:pic>
        <p:nvPicPr>
          <p:cNvPr id="11271" name="Picture 9"/>
          <p:cNvPicPr>
            <a:picLocks noChangeAspect="1" noChangeArrowheads="1"/>
          </p:cNvPicPr>
          <p:nvPr/>
        </p:nvPicPr>
        <p:blipFill>
          <a:blip r:embed="rId4"/>
          <a:srcRect/>
          <a:stretch>
            <a:fillRect/>
          </a:stretch>
        </p:blipFill>
        <p:spPr bwMode="auto">
          <a:xfrm>
            <a:off x="381000" y="3224213"/>
            <a:ext cx="2932113" cy="357187"/>
          </a:xfrm>
          <a:prstGeom prst="rect">
            <a:avLst/>
          </a:prstGeom>
          <a:noFill/>
          <a:ln w="9525">
            <a:noFill/>
            <a:miter lim="800000"/>
            <a:headEnd/>
            <a:tailEnd/>
          </a:ln>
        </p:spPr>
      </p:pic>
      <p:pic>
        <p:nvPicPr>
          <p:cNvPr id="11272" name="Picture 18"/>
          <p:cNvPicPr>
            <a:picLocks noChangeAspect="1" noChangeArrowheads="1"/>
          </p:cNvPicPr>
          <p:nvPr/>
        </p:nvPicPr>
        <p:blipFill>
          <a:blip r:embed="rId5"/>
          <a:srcRect/>
          <a:stretch>
            <a:fillRect/>
          </a:stretch>
        </p:blipFill>
        <p:spPr bwMode="auto">
          <a:xfrm>
            <a:off x="390525" y="3705225"/>
            <a:ext cx="3419475" cy="3000375"/>
          </a:xfrm>
          <a:prstGeom prst="rect">
            <a:avLst/>
          </a:prstGeom>
          <a:noFill/>
          <a:ln w="9525">
            <a:noFill/>
            <a:miter lim="800000"/>
            <a:headEnd/>
            <a:tailEnd/>
          </a:ln>
        </p:spPr>
      </p:pic>
      <p:pic>
        <p:nvPicPr>
          <p:cNvPr id="11273" name="Picture 19"/>
          <p:cNvPicPr>
            <a:picLocks noChangeAspect="1" noChangeArrowheads="1"/>
          </p:cNvPicPr>
          <p:nvPr/>
        </p:nvPicPr>
        <p:blipFill>
          <a:blip r:embed="rId6"/>
          <a:srcRect/>
          <a:stretch>
            <a:fillRect/>
          </a:stretch>
        </p:blipFill>
        <p:spPr bwMode="auto">
          <a:xfrm>
            <a:off x="6248400" y="76200"/>
            <a:ext cx="2743200" cy="2347913"/>
          </a:xfrm>
          <a:prstGeom prst="rect">
            <a:avLst/>
          </a:prstGeom>
          <a:noFill/>
          <a:ln w="9525">
            <a:noFill/>
            <a:miter lim="800000"/>
            <a:headEnd/>
            <a:tailEnd/>
          </a:ln>
        </p:spPr>
      </p:pic>
      <p:pic>
        <p:nvPicPr>
          <p:cNvPr id="11274" name="Picture 20"/>
          <p:cNvPicPr>
            <a:picLocks noChangeAspect="1" noChangeArrowheads="1"/>
          </p:cNvPicPr>
          <p:nvPr/>
        </p:nvPicPr>
        <p:blipFill>
          <a:blip r:embed="rId7"/>
          <a:srcRect/>
          <a:stretch>
            <a:fillRect/>
          </a:stretch>
        </p:blipFill>
        <p:spPr bwMode="auto">
          <a:xfrm>
            <a:off x="6172200" y="2493963"/>
            <a:ext cx="2819400" cy="42878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Slayt Numarası Yer Tutucusu"/>
          <p:cNvSpPr>
            <a:spLocks noGrp="1"/>
          </p:cNvSpPr>
          <p:nvPr>
            <p:ph type="sldNum" sz="quarter" idx="12"/>
          </p:nvPr>
        </p:nvSpPr>
        <p:spPr>
          <a:noFill/>
        </p:spPr>
        <p:txBody>
          <a:bodyPr/>
          <a:lstStyle/>
          <a:p>
            <a:fld id="{267AC2D9-FAB6-496D-AA03-52300E99AB18}" type="slidenum">
              <a:rPr lang="en-US" smtClean="0"/>
              <a:pPr/>
              <a:t>11</a:t>
            </a:fld>
            <a:endParaRPr lang="en-US" smtClean="0"/>
          </a:p>
        </p:txBody>
      </p:sp>
      <p:sp>
        <p:nvSpPr>
          <p:cNvPr id="12291" name="Rectangle 2"/>
          <p:cNvSpPr>
            <a:spLocks noGrp="1" noChangeArrowheads="1"/>
          </p:cNvSpPr>
          <p:nvPr>
            <p:ph type="title"/>
          </p:nvPr>
        </p:nvSpPr>
        <p:spPr>
          <a:xfrm>
            <a:off x="304800" y="122238"/>
            <a:ext cx="8229600" cy="639762"/>
          </a:xfrm>
        </p:spPr>
        <p:txBody>
          <a:bodyPr/>
          <a:lstStyle/>
          <a:p>
            <a:pPr eaLnBrk="1" hangingPunct="1"/>
            <a:r>
              <a:rPr lang="en-US" smtClean="0"/>
              <a:t>Total Energy of a Flowing Fluid</a:t>
            </a:r>
            <a:endParaRPr lang="en-US" b="0" smtClean="0"/>
          </a:p>
        </p:txBody>
      </p:sp>
      <p:sp>
        <p:nvSpPr>
          <p:cNvPr id="12292" name="Rectangle 5"/>
          <p:cNvSpPr>
            <a:spLocks noChangeArrowheads="1"/>
          </p:cNvSpPr>
          <p:nvPr/>
        </p:nvSpPr>
        <p:spPr bwMode="auto">
          <a:xfrm>
            <a:off x="381000" y="6140450"/>
            <a:ext cx="6781800" cy="641350"/>
          </a:xfrm>
          <a:prstGeom prst="rect">
            <a:avLst/>
          </a:prstGeom>
          <a:noFill/>
          <a:ln w="9525">
            <a:noFill/>
            <a:miter lim="800000"/>
            <a:headEnd/>
            <a:tailEnd/>
          </a:ln>
        </p:spPr>
        <p:txBody>
          <a:bodyPr>
            <a:spAutoFit/>
          </a:bodyPr>
          <a:lstStyle/>
          <a:p>
            <a:r>
              <a:rPr lang="en-US">
                <a:solidFill>
                  <a:srgbClr val="3333FF"/>
                </a:solidFill>
              </a:rPr>
              <a:t>The total energy consists of three parts for a nonflowing fluid and four parts for a flowing fluid.</a:t>
            </a:r>
          </a:p>
        </p:txBody>
      </p:sp>
      <p:pic>
        <p:nvPicPr>
          <p:cNvPr id="12293" name="Picture 6"/>
          <p:cNvPicPr>
            <a:picLocks noChangeAspect="1" noChangeArrowheads="1"/>
          </p:cNvPicPr>
          <p:nvPr/>
        </p:nvPicPr>
        <p:blipFill>
          <a:blip r:embed="rId2"/>
          <a:srcRect/>
          <a:stretch>
            <a:fillRect/>
          </a:stretch>
        </p:blipFill>
        <p:spPr bwMode="auto">
          <a:xfrm>
            <a:off x="457200" y="762000"/>
            <a:ext cx="5745163" cy="765175"/>
          </a:xfrm>
          <a:prstGeom prst="rect">
            <a:avLst/>
          </a:prstGeom>
          <a:noFill/>
          <a:ln w="9525">
            <a:noFill/>
            <a:miter lim="800000"/>
            <a:headEnd/>
            <a:tailEnd/>
          </a:ln>
        </p:spPr>
      </p:pic>
      <p:pic>
        <p:nvPicPr>
          <p:cNvPr id="12294" name="Picture 7"/>
          <p:cNvPicPr>
            <a:picLocks noChangeAspect="1" noChangeArrowheads="1"/>
          </p:cNvPicPr>
          <p:nvPr/>
        </p:nvPicPr>
        <p:blipFill>
          <a:blip r:embed="rId3"/>
          <a:srcRect/>
          <a:stretch>
            <a:fillRect/>
          </a:stretch>
        </p:blipFill>
        <p:spPr bwMode="auto">
          <a:xfrm>
            <a:off x="457200" y="1676400"/>
            <a:ext cx="4437063" cy="357188"/>
          </a:xfrm>
          <a:prstGeom prst="rect">
            <a:avLst/>
          </a:prstGeom>
          <a:noFill/>
          <a:ln w="9525">
            <a:noFill/>
            <a:miter lim="800000"/>
            <a:headEnd/>
            <a:tailEnd/>
          </a:ln>
        </p:spPr>
      </p:pic>
      <p:pic>
        <p:nvPicPr>
          <p:cNvPr id="12295" name="Picture 8"/>
          <p:cNvPicPr>
            <a:picLocks noChangeAspect="1" noChangeArrowheads="1"/>
          </p:cNvPicPr>
          <p:nvPr/>
        </p:nvPicPr>
        <p:blipFill>
          <a:blip r:embed="rId4"/>
          <a:srcRect/>
          <a:stretch>
            <a:fillRect/>
          </a:stretch>
        </p:blipFill>
        <p:spPr bwMode="auto">
          <a:xfrm>
            <a:off x="457200" y="2133600"/>
            <a:ext cx="5745163" cy="709613"/>
          </a:xfrm>
          <a:prstGeom prst="rect">
            <a:avLst/>
          </a:prstGeom>
          <a:noFill/>
          <a:ln w="9525">
            <a:noFill/>
            <a:miter lim="800000"/>
            <a:headEnd/>
            <a:tailEnd/>
          </a:ln>
        </p:spPr>
      </p:pic>
      <p:sp>
        <p:nvSpPr>
          <p:cNvPr id="12296" name="Text Box 9"/>
          <p:cNvSpPr txBox="1">
            <a:spLocks noChangeArrowheads="1"/>
          </p:cNvSpPr>
          <p:nvPr/>
        </p:nvSpPr>
        <p:spPr bwMode="auto">
          <a:xfrm>
            <a:off x="4953000" y="1676400"/>
            <a:ext cx="1371600" cy="427038"/>
          </a:xfrm>
          <a:prstGeom prst="rect">
            <a:avLst/>
          </a:prstGeom>
          <a:solidFill>
            <a:schemeClr val="bg1"/>
          </a:solidFill>
          <a:ln w="9525">
            <a:noFill/>
            <a:miter lim="800000"/>
            <a:headEnd/>
            <a:tailEnd/>
          </a:ln>
        </p:spPr>
        <p:txBody>
          <a:bodyPr>
            <a:spAutoFit/>
          </a:bodyPr>
          <a:lstStyle/>
          <a:p>
            <a:pPr>
              <a:spcBef>
                <a:spcPct val="50000"/>
              </a:spcBef>
            </a:pPr>
            <a:r>
              <a:rPr lang="en-US" sz="2200" i="1">
                <a:latin typeface="Times New Roman" pitchFamily="18" charset="0"/>
              </a:rPr>
              <a:t>h </a:t>
            </a:r>
            <a:r>
              <a:rPr lang="en-US" sz="2200">
                <a:latin typeface="Times New Roman" pitchFamily="18" charset="0"/>
              </a:rPr>
              <a:t>= </a:t>
            </a:r>
            <a:r>
              <a:rPr lang="en-US" sz="2200" i="1">
                <a:latin typeface="Times New Roman" pitchFamily="18" charset="0"/>
              </a:rPr>
              <a:t>u </a:t>
            </a:r>
            <a:r>
              <a:rPr lang="en-US" sz="2200">
                <a:latin typeface="Times New Roman" pitchFamily="18" charset="0"/>
              </a:rPr>
              <a:t>+ </a:t>
            </a:r>
            <a:r>
              <a:rPr lang="en-US" sz="2200" i="1">
                <a:latin typeface="Times New Roman" pitchFamily="18" charset="0"/>
              </a:rPr>
              <a:t>Pv</a:t>
            </a:r>
          </a:p>
        </p:txBody>
      </p:sp>
      <p:sp>
        <p:nvSpPr>
          <p:cNvPr id="12297" name="Rectangle 10"/>
          <p:cNvSpPr>
            <a:spLocks noChangeArrowheads="1"/>
          </p:cNvSpPr>
          <p:nvPr/>
        </p:nvSpPr>
        <p:spPr bwMode="auto">
          <a:xfrm>
            <a:off x="6553200" y="838200"/>
            <a:ext cx="2286000" cy="2014538"/>
          </a:xfrm>
          <a:prstGeom prst="rect">
            <a:avLst/>
          </a:prstGeom>
          <a:noFill/>
          <a:ln w="9525">
            <a:noFill/>
            <a:miter lim="800000"/>
            <a:headEnd/>
            <a:tailEnd/>
          </a:ln>
        </p:spPr>
        <p:txBody>
          <a:bodyPr>
            <a:spAutoFit/>
          </a:bodyPr>
          <a:lstStyle/>
          <a:p>
            <a:r>
              <a:rPr lang="en-US"/>
              <a:t>The flow energy is automatically taken care of by enthalpy. In fact, this is the main reason for defining the property enthalpy.</a:t>
            </a:r>
          </a:p>
        </p:txBody>
      </p:sp>
      <p:pic>
        <p:nvPicPr>
          <p:cNvPr id="12298" name="Picture 14"/>
          <p:cNvPicPr>
            <a:picLocks noChangeAspect="1" noChangeArrowheads="1"/>
          </p:cNvPicPr>
          <p:nvPr/>
        </p:nvPicPr>
        <p:blipFill>
          <a:blip r:embed="rId5"/>
          <a:srcRect/>
          <a:stretch>
            <a:fillRect/>
          </a:stretch>
        </p:blipFill>
        <p:spPr bwMode="auto">
          <a:xfrm>
            <a:off x="471488" y="2944813"/>
            <a:ext cx="6386512" cy="32273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Slayt Numarası Yer Tutucusu"/>
          <p:cNvSpPr>
            <a:spLocks noGrp="1"/>
          </p:cNvSpPr>
          <p:nvPr>
            <p:ph type="sldNum" sz="quarter" idx="12"/>
          </p:nvPr>
        </p:nvSpPr>
        <p:spPr>
          <a:noFill/>
        </p:spPr>
        <p:txBody>
          <a:bodyPr/>
          <a:lstStyle/>
          <a:p>
            <a:fld id="{34152328-C63F-4997-9081-20EC7B8F5972}" type="slidenum">
              <a:rPr lang="en-US" smtClean="0"/>
              <a:pPr/>
              <a:t>12</a:t>
            </a:fld>
            <a:endParaRPr lang="en-US" smtClean="0"/>
          </a:p>
        </p:txBody>
      </p:sp>
      <p:sp>
        <p:nvSpPr>
          <p:cNvPr id="13315" name="Rectangle 2"/>
          <p:cNvSpPr>
            <a:spLocks noGrp="1" noChangeArrowheads="1"/>
          </p:cNvSpPr>
          <p:nvPr>
            <p:ph type="title"/>
          </p:nvPr>
        </p:nvSpPr>
        <p:spPr>
          <a:xfrm>
            <a:off x="609600" y="274638"/>
            <a:ext cx="7848600" cy="639762"/>
          </a:xfrm>
        </p:spPr>
        <p:txBody>
          <a:bodyPr/>
          <a:lstStyle/>
          <a:p>
            <a:pPr eaLnBrk="1" hangingPunct="1"/>
            <a:r>
              <a:rPr lang="en-US" smtClean="0"/>
              <a:t>Energy Transport by Mass</a:t>
            </a:r>
            <a:endParaRPr lang="en-US" b="0" smtClean="0"/>
          </a:p>
        </p:txBody>
      </p:sp>
      <p:pic>
        <p:nvPicPr>
          <p:cNvPr id="13316" name="Picture 8"/>
          <p:cNvPicPr>
            <a:picLocks noChangeAspect="1" noChangeArrowheads="1"/>
          </p:cNvPicPr>
          <p:nvPr/>
        </p:nvPicPr>
        <p:blipFill>
          <a:blip r:embed="rId2"/>
          <a:srcRect/>
          <a:stretch>
            <a:fillRect/>
          </a:stretch>
        </p:blipFill>
        <p:spPr bwMode="auto">
          <a:xfrm>
            <a:off x="655638" y="990600"/>
            <a:ext cx="7497762" cy="1624013"/>
          </a:xfrm>
          <a:prstGeom prst="rect">
            <a:avLst/>
          </a:prstGeom>
          <a:noFill/>
          <a:ln w="9525">
            <a:noFill/>
            <a:miter lim="800000"/>
            <a:headEnd/>
            <a:tailEnd/>
          </a:ln>
        </p:spPr>
      </p:pic>
      <p:sp>
        <p:nvSpPr>
          <p:cNvPr id="13317" name="Rectangle 11"/>
          <p:cNvSpPr>
            <a:spLocks noChangeArrowheads="1"/>
          </p:cNvSpPr>
          <p:nvPr/>
        </p:nvSpPr>
        <p:spPr bwMode="auto">
          <a:xfrm>
            <a:off x="4648200" y="2863850"/>
            <a:ext cx="4267200" cy="641350"/>
          </a:xfrm>
          <a:prstGeom prst="rect">
            <a:avLst/>
          </a:prstGeom>
          <a:noFill/>
          <a:ln w="9525">
            <a:noFill/>
            <a:miter lim="800000"/>
            <a:headEnd/>
            <a:tailEnd/>
          </a:ln>
        </p:spPr>
        <p:txBody>
          <a:bodyPr>
            <a:spAutoFit/>
          </a:bodyPr>
          <a:lstStyle/>
          <a:p>
            <a:r>
              <a:rPr lang="en-US"/>
              <a:t>When the kinetic and potential energies of a fluid stream are negligible</a:t>
            </a:r>
          </a:p>
        </p:txBody>
      </p:sp>
      <p:pic>
        <p:nvPicPr>
          <p:cNvPr id="13318" name="Picture 12"/>
          <p:cNvPicPr>
            <a:picLocks noChangeAspect="1" noChangeArrowheads="1"/>
          </p:cNvPicPr>
          <p:nvPr/>
        </p:nvPicPr>
        <p:blipFill>
          <a:blip r:embed="rId3"/>
          <a:srcRect/>
          <a:stretch>
            <a:fillRect/>
          </a:stretch>
        </p:blipFill>
        <p:spPr bwMode="auto">
          <a:xfrm>
            <a:off x="4876800" y="3546475"/>
            <a:ext cx="1549400" cy="339725"/>
          </a:xfrm>
          <a:prstGeom prst="rect">
            <a:avLst/>
          </a:prstGeom>
          <a:noFill/>
          <a:ln w="9525">
            <a:noFill/>
            <a:miter lim="800000"/>
            <a:headEnd/>
            <a:tailEnd/>
          </a:ln>
        </p:spPr>
      </p:pic>
      <p:pic>
        <p:nvPicPr>
          <p:cNvPr id="13319" name="Picture 13"/>
          <p:cNvPicPr>
            <a:picLocks noChangeAspect="1" noChangeArrowheads="1"/>
          </p:cNvPicPr>
          <p:nvPr/>
        </p:nvPicPr>
        <p:blipFill>
          <a:blip r:embed="rId4"/>
          <a:srcRect/>
          <a:stretch>
            <a:fillRect/>
          </a:stretch>
        </p:blipFill>
        <p:spPr bwMode="auto">
          <a:xfrm>
            <a:off x="6705600" y="3505200"/>
            <a:ext cx="1549400" cy="395288"/>
          </a:xfrm>
          <a:prstGeom prst="rect">
            <a:avLst/>
          </a:prstGeom>
          <a:noFill/>
          <a:ln w="9525">
            <a:noFill/>
            <a:miter lim="800000"/>
            <a:headEnd/>
            <a:tailEnd/>
          </a:ln>
        </p:spPr>
      </p:pic>
      <p:pic>
        <p:nvPicPr>
          <p:cNvPr id="13320" name="Picture 15"/>
          <p:cNvPicPr>
            <a:picLocks noChangeAspect="1" noChangeArrowheads="1"/>
          </p:cNvPicPr>
          <p:nvPr/>
        </p:nvPicPr>
        <p:blipFill>
          <a:blip r:embed="rId5"/>
          <a:srcRect/>
          <a:stretch>
            <a:fillRect/>
          </a:stretch>
        </p:blipFill>
        <p:spPr bwMode="auto">
          <a:xfrm>
            <a:off x="4648200" y="5227638"/>
            <a:ext cx="4240213" cy="715962"/>
          </a:xfrm>
          <a:prstGeom prst="rect">
            <a:avLst/>
          </a:prstGeom>
          <a:noFill/>
          <a:ln w="9525">
            <a:noFill/>
            <a:miter lim="800000"/>
            <a:headEnd/>
            <a:tailEnd/>
          </a:ln>
        </p:spPr>
      </p:pic>
      <p:sp>
        <p:nvSpPr>
          <p:cNvPr id="13321" name="Text Box 16"/>
          <p:cNvSpPr txBox="1">
            <a:spLocks noChangeArrowheads="1"/>
          </p:cNvSpPr>
          <p:nvPr/>
        </p:nvSpPr>
        <p:spPr bwMode="auto">
          <a:xfrm>
            <a:off x="4724400" y="4265613"/>
            <a:ext cx="3810000" cy="915987"/>
          </a:xfrm>
          <a:prstGeom prst="rect">
            <a:avLst/>
          </a:prstGeom>
          <a:noFill/>
          <a:ln w="9525">
            <a:noFill/>
            <a:miter lim="800000"/>
            <a:headEnd/>
            <a:tailEnd/>
          </a:ln>
        </p:spPr>
        <p:txBody>
          <a:bodyPr>
            <a:spAutoFit/>
          </a:bodyPr>
          <a:lstStyle/>
          <a:p>
            <a:r>
              <a:rPr lang="en-US"/>
              <a:t>When the properties of the mass at each inlet or exit change with time as well as over the cross section</a:t>
            </a:r>
          </a:p>
        </p:txBody>
      </p:sp>
      <p:pic>
        <p:nvPicPr>
          <p:cNvPr id="13322" name="Picture 19"/>
          <p:cNvPicPr>
            <a:picLocks noChangeAspect="1" noChangeArrowheads="1"/>
          </p:cNvPicPr>
          <p:nvPr/>
        </p:nvPicPr>
        <p:blipFill>
          <a:blip r:embed="rId6"/>
          <a:srcRect/>
          <a:stretch>
            <a:fillRect/>
          </a:stretch>
        </p:blipFill>
        <p:spPr bwMode="auto">
          <a:xfrm>
            <a:off x="666750" y="2886075"/>
            <a:ext cx="3676650" cy="34385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Slayt Numarası Yer Tutucusu"/>
          <p:cNvSpPr>
            <a:spLocks noGrp="1"/>
          </p:cNvSpPr>
          <p:nvPr>
            <p:ph type="sldNum" sz="quarter" idx="12"/>
          </p:nvPr>
        </p:nvSpPr>
        <p:spPr>
          <a:noFill/>
        </p:spPr>
        <p:txBody>
          <a:bodyPr/>
          <a:lstStyle/>
          <a:p>
            <a:fld id="{3268942F-9D28-4E6A-99C4-B4C744990E57}" type="slidenum">
              <a:rPr lang="en-US" smtClean="0"/>
              <a:pPr/>
              <a:t>13</a:t>
            </a:fld>
            <a:endParaRPr lang="en-US" smtClean="0"/>
          </a:p>
        </p:txBody>
      </p:sp>
      <p:sp>
        <p:nvSpPr>
          <p:cNvPr id="14339" name="Rectangle 2"/>
          <p:cNvSpPr>
            <a:spLocks noGrp="1" noChangeArrowheads="1"/>
          </p:cNvSpPr>
          <p:nvPr>
            <p:ph type="title"/>
          </p:nvPr>
        </p:nvSpPr>
        <p:spPr>
          <a:xfrm>
            <a:off x="228600" y="228600"/>
            <a:ext cx="5029200" cy="990600"/>
          </a:xfrm>
          <a:solidFill>
            <a:srgbClr val="92D050"/>
          </a:solidFill>
        </p:spPr>
        <p:txBody>
          <a:bodyPr/>
          <a:lstStyle/>
          <a:p>
            <a:pPr eaLnBrk="1" hangingPunct="1"/>
            <a:r>
              <a:rPr lang="en-US" sz="3000" smtClean="0">
                <a:solidFill>
                  <a:srgbClr val="C00000"/>
                </a:solidFill>
              </a:rPr>
              <a:t>ENERGY ANALYSIS OF STEADY-FLOW SYSTEMS</a:t>
            </a:r>
            <a:endParaRPr lang="en-US" sz="3000" b="0" smtClean="0">
              <a:solidFill>
                <a:srgbClr val="C00000"/>
              </a:solidFill>
            </a:endParaRPr>
          </a:p>
        </p:txBody>
      </p:sp>
      <p:sp>
        <p:nvSpPr>
          <p:cNvPr id="14340" name="Rectangle 21"/>
          <p:cNvSpPr>
            <a:spLocks noChangeArrowheads="1"/>
          </p:cNvSpPr>
          <p:nvPr/>
        </p:nvSpPr>
        <p:spPr bwMode="auto">
          <a:xfrm>
            <a:off x="228600" y="1447800"/>
            <a:ext cx="3581400" cy="915988"/>
          </a:xfrm>
          <a:prstGeom prst="rect">
            <a:avLst/>
          </a:prstGeom>
          <a:noFill/>
          <a:ln w="9525">
            <a:noFill/>
            <a:miter lim="800000"/>
            <a:headEnd/>
            <a:tailEnd/>
          </a:ln>
        </p:spPr>
        <p:txBody>
          <a:bodyPr>
            <a:spAutoFit/>
          </a:bodyPr>
          <a:lstStyle/>
          <a:p>
            <a:r>
              <a:rPr lang="tr-TR" b="1">
                <a:solidFill>
                  <a:srgbClr val="3333FF"/>
                </a:solidFill>
              </a:rPr>
              <a:t>S</a:t>
            </a:r>
            <a:r>
              <a:rPr lang="en-US" b="1">
                <a:solidFill>
                  <a:srgbClr val="3333FF"/>
                </a:solidFill>
              </a:rPr>
              <a:t>teady-flow process</a:t>
            </a:r>
            <a:r>
              <a:rPr lang="tr-TR" b="1">
                <a:solidFill>
                  <a:srgbClr val="3333FF"/>
                </a:solidFill>
              </a:rPr>
              <a:t>:</a:t>
            </a:r>
            <a:r>
              <a:rPr lang="tr-TR" b="1"/>
              <a:t> </a:t>
            </a:r>
            <a:r>
              <a:rPr lang="tr-TR" i="1"/>
              <a:t>A p</a:t>
            </a:r>
            <a:r>
              <a:rPr lang="en-US" i="1"/>
              <a:t>rocess during which a fluid flows through a control volume steadily</a:t>
            </a:r>
            <a:r>
              <a:rPr lang="en-US"/>
              <a:t>.</a:t>
            </a:r>
          </a:p>
        </p:txBody>
      </p:sp>
      <p:pic>
        <p:nvPicPr>
          <p:cNvPr id="14341" name="Picture 23"/>
          <p:cNvPicPr>
            <a:picLocks noChangeAspect="1" noChangeArrowheads="1"/>
          </p:cNvPicPr>
          <p:nvPr/>
        </p:nvPicPr>
        <p:blipFill>
          <a:blip r:embed="rId2"/>
          <a:srcRect/>
          <a:stretch>
            <a:fillRect/>
          </a:stretch>
        </p:blipFill>
        <p:spPr bwMode="auto">
          <a:xfrm>
            <a:off x="304800" y="2590800"/>
            <a:ext cx="3543300" cy="3990975"/>
          </a:xfrm>
          <a:prstGeom prst="rect">
            <a:avLst/>
          </a:prstGeom>
          <a:noFill/>
          <a:ln w="9525">
            <a:noFill/>
            <a:miter lim="800000"/>
            <a:headEnd/>
            <a:tailEnd/>
          </a:ln>
        </p:spPr>
      </p:pic>
      <p:pic>
        <p:nvPicPr>
          <p:cNvPr id="14342" name="Picture 24"/>
          <p:cNvPicPr>
            <a:picLocks noChangeAspect="1" noChangeArrowheads="1"/>
          </p:cNvPicPr>
          <p:nvPr/>
        </p:nvPicPr>
        <p:blipFill>
          <a:blip r:embed="rId3"/>
          <a:srcRect/>
          <a:stretch>
            <a:fillRect/>
          </a:stretch>
        </p:blipFill>
        <p:spPr bwMode="auto">
          <a:xfrm>
            <a:off x="5410200" y="228600"/>
            <a:ext cx="3543300" cy="3105150"/>
          </a:xfrm>
          <a:prstGeom prst="rect">
            <a:avLst/>
          </a:prstGeom>
          <a:noFill/>
          <a:ln w="9525">
            <a:noFill/>
            <a:miter lim="800000"/>
            <a:headEnd/>
            <a:tailEnd/>
          </a:ln>
        </p:spPr>
      </p:pic>
      <p:pic>
        <p:nvPicPr>
          <p:cNvPr id="14343" name="Picture 25"/>
          <p:cNvPicPr>
            <a:picLocks noChangeAspect="1" noChangeArrowheads="1"/>
          </p:cNvPicPr>
          <p:nvPr/>
        </p:nvPicPr>
        <p:blipFill>
          <a:blip r:embed="rId4"/>
          <a:srcRect/>
          <a:stretch>
            <a:fillRect/>
          </a:stretch>
        </p:blipFill>
        <p:spPr bwMode="auto">
          <a:xfrm>
            <a:off x="5715000" y="3371850"/>
            <a:ext cx="3219450" cy="34099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Slayt Numarası Yer Tutucusu"/>
          <p:cNvSpPr>
            <a:spLocks noGrp="1"/>
          </p:cNvSpPr>
          <p:nvPr>
            <p:ph type="sldNum" sz="quarter" idx="12"/>
          </p:nvPr>
        </p:nvSpPr>
        <p:spPr>
          <a:noFill/>
        </p:spPr>
        <p:txBody>
          <a:bodyPr/>
          <a:lstStyle/>
          <a:p>
            <a:fld id="{87CA1E6B-4076-4485-902A-48DB481174FF}" type="slidenum">
              <a:rPr lang="en-US" smtClean="0"/>
              <a:pPr/>
              <a:t>14</a:t>
            </a:fld>
            <a:endParaRPr lang="en-US" smtClean="0"/>
          </a:p>
        </p:txBody>
      </p:sp>
      <p:sp>
        <p:nvSpPr>
          <p:cNvPr id="15363" name="Rectangle 2"/>
          <p:cNvSpPr>
            <a:spLocks noGrp="1" noChangeArrowheads="1"/>
          </p:cNvSpPr>
          <p:nvPr>
            <p:ph type="title"/>
          </p:nvPr>
        </p:nvSpPr>
        <p:spPr>
          <a:xfrm>
            <a:off x="457200" y="274638"/>
            <a:ext cx="4800600" cy="792162"/>
          </a:xfrm>
        </p:spPr>
        <p:txBody>
          <a:bodyPr/>
          <a:lstStyle/>
          <a:p>
            <a:pPr eaLnBrk="1" hangingPunct="1"/>
            <a:r>
              <a:rPr lang="en-US" sz="2600" smtClean="0">
                <a:solidFill>
                  <a:srgbClr val="A50021"/>
                </a:solidFill>
              </a:rPr>
              <a:t>Mass and Energy balances for a steady-flow process</a:t>
            </a:r>
          </a:p>
        </p:txBody>
      </p:sp>
      <p:sp>
        <p:nvSpPr>
          <p:cNvPr id="15364" name="Text Box 12"/>
          <p:cNvSpPr txBox="1">
            <a:spLocks noChangeArrowheads="1"/>
          </p:cNvSpPr>
          <p:nvPr/>
        </p:nvSpPr>
        <p:spPr bwMode="auto">
          <a:xfrm>
            <a:off x="2667000" y="1905000"/>
            <a:ext cx="1295400" cy="762000"/>
          </a:xfrm>
          <a:prstGeom prst="rect">
            <a:avLst/>
          </a:prstGeom>
          <a:noFill/>
          <a:ln w="9525">
            <a:noFill/>
            <a:miter lim="800000"/>
            <a:headEnd/>
            <a:tailEnd/>
          </a:ln>
        </p:spPr>
        <p:txBody>
          <a:bodyPr>
            <a:spAutoFit/>
          </a:bodyPr>
          <a:lstStyle/>
          <a:p>
            <a:pPr>
              <a:spcBef>
                <a:spcPct val="50000"/>
              </a:spcBef>
            </a:pPr>
            <a:r>
              <a:rPr lang="en-US" sz="2200">
                <a:solidFill>
                  <a:srgbClr val="CC00CC"/>
                </a:solidFill>
              </a:rPr>
              <a:t>Mass balance</a:t>
            </a:r>
          </a:p>
        </p:txBody>
      </p:sp>
      <p:sp>
        <p:nvSpPr>
          <p:cNvPr id="15365" name="Text Box 14"/>
          <p:cNvSpPr txBox="1">
            <a:spLocks noChangeArrowheads="1"/>
          </p:cNvSpPr>
          <p:nvPr/>
        </p:nvSpPr>
        <p:spPr bwMode="auto">
          <a:xfrm>
            <a:off x="5638800" y="4267200"/>
            <a:ext cx="1371600" cy="762000"/>
          </a:xfrm>
          <a:prstGeom prst="rect">
            <a:avLst/>
          </a:prstGeom>
          <a:noFill/>
          <a:ln w="9525">
            <a:noFill/>
            <a:miter lim="800000"/>
            <a:headEnd/>
            <a:tailEnd/>
          </a:ln>
        </p:spPr>
        <p:txBody>
          <a:bodyPr>
            <a:spAutoFit/>
          </a:bodyPr>
          <a:lstStyle/>
          <a:p>
            <a:pPr>
              <a:spcBef>
                <a:spcPct val="50000"/>
              </a:spcBef>
            </a:pPr>
            <a:r>
              <a:rPr lang="en-US" sz="2200">
                <a:solidFill>
                  <a:srgbClr val="CC00CC"/>
                </a:solidFill>
              </a:rPr>
              <a:t>Energy balance</a:t>
            </a:r>
          </a:p>
        </p:txBody>
      </p:sp>
      <p:pic>
        <p:nvPicPr>
          <p:cNvPr id="15366" name="Picture 16"/>
          <p:cNvPicPr>
            <a:picLocks noChangeAspect="1" noChangeArrowheads="1"/>
          </p:cNvPicPr>
          <p:nvPr/>
        </p:nvPicPr>
        <p:blipFill>
          <a:blip r:embed="rId2"/>
          <a:srcRect/>
          <a:stretch>
            <a:fillRect/>
          </a:stretch>
        </p:blipFill>
        <p:spPr bwMode="auto">
          <a:xfrm>
            <a:off x="228600" y="4206875"/>
            <a:ext cx="5172075" cy="898525"/>
          </a:xfrm>
          <a:prstGeom prst="rect">
            <a:avLst/>
          </a:prstGeom>
          <a:noFill/>
          <a:ln w="9525">
            <a:noFill/>
            <a:miter lim="800000"/>
            <a:headEnd/>
            <a:tailEnd/>
          </a:ln>
        </p:spPr>
      </p:pic>
      <p:pic>
        <p:nvPicPr>
          <p:cNvPr id="15367" name="Picture 17"/>
          <p:cNvPicPr>
            <a:picLocks noChangeAspect="1" noChangeArrowheads="1"/>
          </p:cNvPicPr>
          <p:nvPr/>
        </p:nvPicPr>
        <p:blipFill>
          <a:blip r:embed="rId3"/>
          <a:srcRect/>
          <a:stretch>
            <a:fillRect/>
          </a:stretch>
        </p:blipFill>
        <p:spPr bwMode="auto">
          <a:xfrm>
            <a:off x="457200" y="5767388"/>
            <a:ext cx="7239000" cy="1014412"/>
          </a:xfrm>
          <a:prstGeom prst="rect">
            <a:avLst/>
          </a:prstGeom>
          <a:noFill/>
          <a:ln w="9525">
            <a:noFill/>
            <a:miter lim="800000"/>
            <a:headEnd/>
            <a:tailEnd/>
          </a:ln>
        </p:spPr>
      </p:pic>
      <p:pic>
        <p:nvPicPr>
          <p:cNvPr id="15368" name="Picture 18"/>
          <p:cNvPicPr>
            <a:picLocks noChangeAspect="1" noChangeArrowheads="1"/>
          </p:cNvPicPr>
          <p:nvPr/>
        </p:nvPicPr>
        <p:blipFill>
          <a:blip r:embed="rId4"/>
          <a:srcRect/>
          <a:stretch>
            <a:fillRect/>
          </a:stretch>
        </p:blipFill>
        <p:spPr bwMode="auto">
          <a:xfrm>
            <a:off x="533400" y="1217613"/>
            <a:ext cx="2955925" cy="611187"/>
          </a:xfrm>
          <a:prstGeom prst="rect">
            <a:avLst/>
          </a:prstGeom>
          <a:noFill/>
          <a:ln w="9525">
            <a:noFill/>
            <a:miter lim="800000"/>
            <a:headEnd/>
            <a:tailEnd/>
          </a:ln>
        </p:spPr>
      </p:pic>
      <p:pic>
        <p:nvPicPr>
          <p:cNvPr id="15369" name="Picture 19"/>
          <p:cNvPicPr>
            <a:picLocks noChangeAspect="1" noChangeArrowheads="1"/>
          </p:cNvPicPr>
          <p:nvPr/>
        </p:nvPicPr>
        <p:blipFill>
          <a:blip r:embed="rId5"/>
          <a:srcRect/>
          <a:stretch>
            <a:fillRect/>
          </a:stretch>
        </p:blipFill>
        <p:spPr bwMode="auto">
          <a:xfrm>
            <a:off x="914400" y="1933575"/>
            <a:ext cx="1055688" cy="352425"/>
          </a:xfrm>
          <a:prstGeom prst="rect">
            <a:avLst/>
          </a:prstGeom>
          <a:noFill/>
          <a:ln w="9525">
            <a:noFill/>
            <a:miter lim="800000"/>
            <a:headEnd/>
            <a:tailEnd/>
          </a:ln>
        </p:spPr>
      </p:pic>
      <p:pic>
        <p:nvPicPr>
          <p:cNvPr id="15370" name="Picture 20"/>
          <p:cNvPicPr>
            <a:picLocks noChangeAspect="1" noChangeArrowheads="1"/>
          </p:cNvPicPr>
          <p:nvPr/>
        </p:nvPicPr>
        <p:blipFill>
          <a:blip r:embed="rId6"/>
          <a:srcRect/>
          <a:stretch>
            <a:fillRect/>
          </a:stretch>
        </p:blipFill>
        <p:spPr bwMode="auto">
          <a:xfrm>
            <a:off x="573088" y="2405063"/>
            <a:ext cx="2017712" cy="414337"/>
          </a:xfrm>
          <a:prstGeom prst="rect">
            <a:avLst/>
          </a:prstGeom>
          <a:noFill/>
          <a:ln w="9525">
            <a:noFill/>
            <a:miter lim="800000"/>
            <a:headEnd/>
            <a:tailEnd/>
          </a:ln>
        </p:spPr>
      </p:pic>
      <p:pic>
        <p:nvPicPr>
          <p:cNvPr id="15371" name="Picture 22"/>
          <p:cNvPicPr>
            <a:picLocks noChangeAspect="1" noChangeArrowheads="1"/>
          </p:cNvPicPr>
          <p:nvPr/>
        </p:nvPicPr>
        <p:blipFill>
          <a:blip r:embed="rId7"/>
          <a:srcRect/>
          <a:stretch>
            <a:fillRect/>
          </a:stretch>
        </p:blipFill>
        <p:spPr bwMode="auto">
          <a:xfrm>
            <a:off x="1828800" y="5153025"/>
            <a:ext cx="4419600" cy="561975"/>
          </a:xfrm>
          <a:prstGeom prst="rect">
            <a:avLst/>
          </a:prstGeom>
          <a:noFill/>
          <a:ln w="9525">
            <a:noFill/>
            <a:miter lim="800000"/>
            <a:headEnd/>
            <a:tailEnd/>
          </a:ln>
        </p:spPr>
      </p:pic>
      <p:pic>
        <p:nvPicPr>
          <p:cNvPr id="15372" name="Picture 15"/>
          <p:cNvPicPr>
            <a:picLocks noChangeAspect="1" noChangeArrowheads="1"/>
          </p:cNvPicPr>
          <p:nvPr/>
        </p:nvPicPr>
        <p:blipFill>
          <a:blip r:embed="rId8"/>
          <a:srcRect/>
          <a:stretch>
            <a:fillRect/>
          </a:stretch>
        </p:blipFill>
        <p:spPr bwMode="auto">
          <a:xfrm>
            <a:off x="457200" y="3048000"/>
            <a:ext cx="5257800" cy="1122363"/>
          </a:xfrm>
          <a:prstGeom prst="rect">
            <a:avLst/>
          </a:prstGeom>
          <a:noFill/>
          <a:ln w="9525">
            <a:noFill/>
            <a:miter lim="800000"/>
            <a:headEnd/>
            <a:tailEnd/>
          </a:ln>
        </p:spPr>
      </p:pic>
      <p:pic>
        <p:nvPicPr>
          <p:cNvPr id="15373" name="Picture 23"/>
          <p:cNvPicPr>
            <a:picLocks noChangeAspect="1" noChangeArrowheads="1"/>
          </p:cNvPicPr>
          <p:nvPr/>
        </p:nvPicPr>
        <p:blipFill>
          <a:blip r:embed="rId9"/>
          <a:srcRect/>
          <a:stretch>
            <a:fillRect/>
          </a:stretch>
        </p:blipFill>
        <p:spPr bwMode="auto">
          <a:xfrm>
            <a:off x="5838825" y="76200"/>
            <a:ext cx="3228975" cy="3733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Slayt Numarası Yer Tutucusu"/>
          <p:cNvSpPr>
            <a:spLocks noGrp="1"/>
          </p:cNvSpPr>
          <p:nvPr>
            <p:ph type="sldNum" sz="quarter" idx="12"/>
          </p:nvPr>
        </p:nvSpPr>
        <p:spPr>
          <a:noFill/>
        </p:spPr>
        <p:txBody>
          <a:bodyPr/>
          <a:lstStyle/>
          <a:p>
            <a:fld id="{82C3F1EC-4B25-48F6-8BC6-480A50FE4CAE}" type="slidenum">
              <a:rPr lang="en-US" smtClean="0"/>
              <a:pPr/>
              <a:t>15</a:t>
            </a:fld>
            <a:endParaRPr lang="en-US" smtClean="0"/>
          </a:p>
        </p:txBody>
      </p:sp>
      <p:sp>
        <p:nvSpPr>
          <p:cNvPr id="16387" name="Rectangle 12"/>
          <p:cNvSpPr>
            <a:spLocks noChangeArrowheads="1"/>
          </p:cNvSpPr>
          <p:nvPr/>
        </p:nvSpPr>
        <p:spPr bwMode="auto">
          <a:xfrm>
            <a:off x="3810000" y="4691063"/>
            <a:ext cx="2362200" cy="2014537"/>
          </a:xfrm>
          <a:prstGeom prst="rect">
            <a:avLst/>
          </a:prstGeom>
          <a:noFill/>
          <a:ln w="9525">
            <a:noFill/>
            <a:miter lim="800000"/>
            <a:headEnd/>
            <a:tailEnd/>
          </a:ln>
        </p:spPr>
        <p:txBody>
          <a:bodyPr>
            <a:spAutoFit/>
          </a:bodyPr>
          <a:lstStyle/>
          <a:p>
            <a:r>
              <a:rPr lang="en-US">
                <a:solidFill>
                  <a:srgbClr val="3333FF"/>
                </a:solidFill>
              </a:rPr>
              <a:t>Under steady operation, shaft work and electrical work are the only forms of work a simple compressible system may involve.</a:t>
            </a:r>
          </a:p>
        </p:txBody>
      </p:sp>
      <p:sp>
        <p:nvSpPr>
          <p:cNvPr id="16388" name="Text Box 13"/>
          <p:cNvSpPr txBox="1">
            <a:spLocks noChangeArrowheads="1"/>
          </p:cNvSpPr>
          <p:nvPr/>
        </p:nvSpPr>
        <p:spPr bwMode="auto">
          <a:xfrm>
            <a:off x="228600" y="152400"/>
            <a:ext cx="5105400" cy="1054100"/>
          </a:xfrm>
          <a:prstGeom prst="rect">
            <a:avLst/>
          </a:prstGeom>
          <a:noFill/>
          <a:ln w="9525">
            <a:noFill/>
            <a:miter lim="800000"/>
            <a:headEnd/>
            <a:tailEnd/>
          </a:ln>
        </p:spPr>
        <p:txBody>
          <a:bodyPr>
            <a:spAutoFit/>
          </a:bodyPr>
          <a:lstStyle/>
          <a:p>
            <a:pPr>
              <a:spcBef>
                <a:spcPct val="50000"/>
              </a:spcBef>
            </a:pPr>
            <a:r>
              <a:rPr lang="en-US" sz="2100" b="1">
                <a:solidFill>
                  <a:srgbClr val="A50021"/>
                </a:solidFill>
              </a:rPr>
              <a:t>Energy balance relations with sign conventions </a:t>
            </a:r>
            <a:r>
              <a:rPr lang="en-US" sz="2100">
                <a:solidFill>
                  <a:srgbClr val="CC00CC"/>
                </a:solidFill>
              </a:rPr>
              <a:t>(i.e., heat input and work output are positive)</a:t>
            </a:r>
          </a:p>
        </p:txBody>
      </p:sp>
      <p:grpSp>
        <p:nvGrpSpPr>
          <p:cNvPr id="16389" name="Group 19"/>
          <p:cNvGrpSpPr>
            <a:grpSpLocks/>
          </p:cNvGrpSpPr>
          <p:nvPr/>
        </p:nvGrpSpPr>
        <p:grpSpPr bwMode="auto">
          <a:xfrm>
            <a:off x="228600" y="1219200"/>
            <a:ext cx="5276850" cy="3308350"/>
            <a:chOff x="372" y="624"/>
            <a:chExt cx="3324" cy="2084"/>
          </a:xfrm>
        </p:grpSpPr>
        <p:pic>
          <p:nvPicPr>
            <p:cNvPr id="16397" name="Picture 4"/>
            <p:cNvPicPr>
              <a:picLocks noChangeAspect="1" noChangeArrowheads="1"/>
            </p:cNvPicPr>
            <p:nvPr/>
          </p:nvPicPr>
          <p:blipFill>
            <a:blip r:embed="rId2"/>
            <a:srcRect/>
            <a:stretch>
              <a:fillRect/>
            </a:stretch>
          </p:blipFill>
          <p:spPr bwMode="auto">
            <a:xfrm>
              <a:off x="372" y="624"/>
              <a:ext cx="3324" cy="579"/>
            </a:xfrm>
            <a:prstGeom prst="rect">
              <a:avLst/>
            </a:prstGeom>
            <a:noFill/>
            <a:ln w="9525">
              <a:noFill/>
              <a:miter lim="800000"/>
              <a:headEnd/>
              <a:tailEnd/>
            </a:ln>
          </p:spPr>
        </p:pic>
        <p:pic>
          <p:nvPicPr>
            <p:cNvPr id="16398" name="Picture 5"/>
            <p:cNvPicPr>
              <a:picLocks noChangeAspect="1" noChangeArrowheads="1"/>
            </p:cNvPicPr>
            <p:nvPr/>
          </p:nvPicPr>
          <p:blipFill>
            <a:blip r:embed="rId3"/>
            <a:srcRect/>
            <a:stretch>
              <a:fillRect/>
            </a:stretch>
          </p:blipFill>
          <p:spPr bwMode="auto">
            <a:xfrm>
              <a:off x="384" y="1248"/>
              <a:ext cx="2780" cy="381"/>
            </a:xfrm>
            <a:prstGeom prst="rect">
              <a:avLst/>
            </a:prstGeom>
            <a:noFill/>
            <a:ln w="9525">
              <a:noFill/>
              <a:miter lim="800000"/>
              <a:headEnd/>
              <a:tailEnd/>
            </a:ln>
          </p:spPr>
        </p:pic>
        <p:pic>
          <p:nvPicPr>
            <p:cNvPr id="16399" name="Picture 6"/>
            <p:cNvPicPr>
              <a:picLocks noChangeAspect="1" noChangeArrowheads="1"/>
            </p:cNvPicPr>
            <p:nvPr/>
          </p:nvPicPr>
          <p:blipFill>
            <a:blip r:embed="rId4"/>
            <a:srcRect/>
            <a:stretch>
              <a:fillRect/>
            </a:stretch>
          </p:blipFill>
          <p:spPr bwMode="auto">
            <a:xfrm>
              <a:off x="432" y="1695"/>
              <a:ext cx="2469" cy="369"/>
            </a:xfrm>
            <a:prstGeom prst="rect">
              <a:avLst/>
            </a:prstGeom>
            <a:noFill/>
            <a:ln w="9525">
              <a:noFill/>
              <a:miter lim="800000"/>
              <a:headEnd/>
              <a:tailEnd/>
            </a:ln>
          </p:spPr>
        </p:pic>
        <p:pic>
          <p:nvPicPr>
            <p:cNvPr id="16400" name="Picture 7"/>
            <p:cNvPicPr>
              <a:picLocks noChangeAspect="1" noChangeArrowheads="1"/>
            </p:cNvPicPr>
            <p:nvPr/>
          </p:nvPicPr>
          <p:blipFill>
            <a:blip r:embed="rId5"/>
            <a:srcRect/>
            <a:stretch>
              <a:fillRect/>
            </a:stretch>
          </p:blipFill>
          <p:spPr bwMode="auto">
            <a:xfrm>
              <a:off x="1536" y="2112"/>
              <a:ext cx="603" cy="198"/>
            </a:xfrm>
            <a:prstGeom prst="rect">
              <a:avLst/>
            </a:prstGeom>
            <a:noFill/>
            <a:ln w="9525">
              <a:noFill/>
              <a:miter lim="800000"/>
              <a:headEnd/>
              <a:tailEnd/>
            </a:ln>
          </p:spPr>
        </p:pic>
        <p:pic>
          <p:nvPicPr>
            <p:cNvPr id="16401" name="Picture 8"/>
            <p:cNvPicPr>
              <a:picLocks noChangeAspect="1" noChangeArrowheads="1"/>
            </p:cNvPicPr>
            <p:nvPr/>
          </p:nvPicPr>
          <p:blipFill>
            <a:blip r:embed="rId6"/>
            <a:srcRect/>
            <a:stretch>
              <a:fillRect/>
            </a:stretch>
          </p:blipFill>
          <p:spPr bwMode="auto">
            <a:xfrm>
              <a:off x="2208" y="2112"/>
              <a:ext cx="618" cy="187"/>
            </a:xfrm>
            <a:prstGeom prst="rect">
              <a:avLst/>
            </a:prstGeom>
            <a:noFill/>
            <a:ln w="9525">
              <a:noFill/>
              <a:miter lim="800000"/>
              <a:headEnd/>
              <a:tailEnd/>
            </a:ln>
          </p:spPr>
        </p:pic>
        <p:pic>
          <p:nvPicPr>
            <p:cNvPr id="16402" name="Picture 9"/>
            <p:cNvPicPr>
              <a:picLocks noChangeAspect="1" noChangeArrowheads="1"/>
            </p:cNvPicPr>
            <p:nvPr/>
          </p:nvPicPr>
          <p:blipFill>
            <a:blip r:embed="rId7"/>
            <a:srcRect/>
            <a:stretch>
              <a:fillRect/>
            </a:stretch>
          </p:blipFill>
          <p:spPr bwMode="auto">
            <a:xfrm>
              <a:off x="432" y="2112"/>
              <a:ext cx="1023" cy="179"/>
            </a:xfrm>
            <a:prstGeom prst="rect">
              <a:avLst/>
            </a:prstGeom>
            <a:noFill/>
            <a:ln w="9525">
              <a:noFill/>
              <a:miter lim="800000"/>
              <a:headEnd/>
              <a:tailEnd/>
            </a:ln>
          </p:spPr>
        </p:pic>
        <p:sp>
          <p:nvSpPr>
            <p:cNvPr id="16403" name="Text Box 14"/>
            <p:cNvSpPr txBox="1">
              <a:spLocks noChangeArrowheads="1"/>
            </p:cNvSpPr>
            <p:nvPr/>
          </p:nvSpPr>
          <p:spPr bwMode="auto">
            <a:xfrm>
              <a:off x="384" y="2304"/>
              <a:ext cx="2400" cy="404"/>
            </a:xfrm>
            <a:prstGeom prst="rect">
              <a:avLst/>
            </a:prstGeom>
            <a:noFill/>
            <a:ln w="9525">
              <a:noFill/>
              <a:miter lim="800000"/>
              <a:headEnd/>
              <a:tailEnd/>
            </a:ln>
          </p:spPr>
          <p:txBody>
            <a:bodyPr>
              <a:spAutoFit/>
            </a:bodyPr>
            <a:lstStyle/>
            <a:p>
              <a:pPr>
                <a:spcBef>
                  <a:spcPct val="50000"/>
                </a:spcBef>
              </a:pPr>
              <a:r>
                <a:rPr lang="en-US"/>
                <a:t>when kinetic and potential energy changes are negligible</a:t>
              </a:r>
            </a:p>
          </p:txBody>
        </p:sp>
      </p:grpSp>
      <p:sp>
        <p:nvSpPr>
          <p:cNvPr id="16390" name="Text Box 15"/>
          <p:cNvSpPr txBox="1">
            <a:spLocks noChangeArrowheads="1"/>
          </p:cNvSpPr>
          <p:nvPr/>
        </p:nvSpPr>
        <p:spPr bwMode="auto">
          <a:xfrm>
            <a:off x="6096000" y="1797050"/>
            <a:ext cx="2743200" cy="641350"/>
          </a:xfrm>
          <a:prstGeom prst="rect">
            <a:avLst/>
          </a:prstGeom>
          <a:noFill/>
          <a:ln w="9525">
            <a:noFill/>
            <a:miter lim="800000"/>
            <a:headEnd/>
            <a:tailEnd/>
          </a:ln>
        </p:spPr>
        <p:txBody>
          <a:bodyPr>
            <a:spAutoFit/>
          </a:bodyPr>
          <a:lstStyle/>
          <a:p>
            <a:r>
              <a:rPr lang="en-US">
                <a:solidFill>
                  <a:srgbClr val="3333FF"/>
                </a:solidFill>
              </a:rPr>
              <a:t>The units m</a:t>
            </a:r>
            <a:r>
              <a:rPr lang="en-US" baseline="30000">
                <a:solidFill>
                  <a:srgbClr val="3333FF"/>
                </a:solidFill>
              </a:rPr>
              <a:t>2</a:t>
            </a:r>
            <a:r>
              <a:rPr lang="en-US">
                <a:solidFill>
                  <a:srgbClr val="3333FF"/>
                </a:solidFill>
              </a:rPr>
              <a:t>/s</a:t>
            </a:r>
            <a:r>
              <a:rPr lang="en-US" baseline="30000">
                <a:solidFill>
                  <a:srgbClr val="3333FF"/>
                </a:solidFill>
              </a:rPr>
              <a:t>2</a:t>
            </a:r>
            <a:r>
              <a:rPr lang="en-US">
                <a:solidFill>
                  <a:srgbClr val="3333FF"/>
                </a:solidFill>
              </a:rPr>
              <a:t> and J/kg</a:t>
            </a:r>
          </a:p>
          <a:p>
            <a:r>
              <a:rPr lang="en-US">
                <a:solidFill>
                  <a:srgbClr val="3333FF"/>
                </a:solidFill>
              </a:rPr>
              <a:t>are equivalent.</a:t>
            </a:r>
          </a:p>
        </p:txBody>
      </p:sp>
      <p:grpSp>
        <p:nvGrpSpPr>
          <p:cNvPr id="16391" name="Group 26"/>
          <p:cNvGrpSpPr>
            <a:grpSpLocks/>
          </p:cNvGrpSpPr>
          <p:nvPr/>
        </p:nvGrpSpPr>
        <p:grpSpPr bwMode="auto">
          <a:xfrm>
            <a:off x="6324600" y="2667000"/>
            <a:ext cx="2667000" cy="3962400"/>
            <a:chOff x="3936" y="1536"/>
            <a:chExt cx="1680" cy="2496"/>
          </a:xfrm>
        </p:grpSpPr>
        <p:sp>
          <p:nvSpPr>
            <p:cNvPr id="16394" name="Rectangle 22"/>
            <p:cNvSpPr>
              <a:spLocks noChangeArrowheads="1"/>
            </p:cNvSpPr>
            <p:nvPr/>
          </p:nvSpPr>
          <p:spPr bwMode="auto">
            <a:xfrm>
              <a:off x="3936" y="1536"/>
              <a:ext cx="1632" cy="2496"/>
            </a:xfrm>
            <a:prstGeom prst="rect">
              <a:avLst/>
            </a:prstGeom>
            <a:solidFill>
              <a:srgbClr val="FFCC99"/>
            </a:solidFill>
            <a:ln w="9525">
              <a:solidFill>
                <a:schemeClr val="tx1"/>
              </a:solidFill>
              <a:miter lim="800000"/>
              <a:headEnd/>
              <a:tailEnd/>
            </a:ln>
          </p:spPr>
          <p:txBody>
            <a:bodyPr wrap="none" anchor="ctr"/>
            <a:lstStyle/>
            <a:p>
              <a:endParaRPr lang="tr-TR"/>
            </a:p>
          </p:txBody>
        </p:sp>
        <p:pic>
          <p:nvPicPr>
            <p:cNvPr id="16395" name="Picture 23"/>
            <p:cNvPicPr>
              <a:picLocks noChangeAspect="1" noChangeArrowheads="1"/>
            </p:cNvPicPr>
            <p:nvPr/>
          </p:nvPicPr>
          <p:blipFill>
            <a:blip r:embed="rId8"/>
            <a:srcRect/>
            <a:stretch>
              <a:fillRect/>
            </a:stretch>
          </p:blipFill>
          <p:spPr bwMode="auto">
            <a:xfrm>
              <a:off x="4130" y="1632"/>
              <a:ext cx="1150" cy="1296"/>
            </a:xfrm>
            <a:prstGeom prst="rect">
              <a:avLst/>
            </a:prstGeom>
            <a:noFill/>
            <a:ln w="9525">
              <a:noFill/>
              <a:miter lim="800000"/>
              <a:headEnd/>
              <a:tailEnd/>
            </a:ln>
          </p:spPr>
        </p:pic>
        <p:sp>
          <p:nvSpPr>
            <p:cNvPr id="16396" name="Rectangle 24"/>
            <p:cNvSpPr>
              <a:spLocks noChangeArrowheads="1"/>
            </p:cNvSpPr>
            <p:nvPr/>
          </p:nvSpPr>
          <p:spPr bwMode="auto">
            <a:xfrm>
              <a:off x="3936" y="2928"/>
              <a:ext cx="1680" cy="1096"/>
            </a:xfrm>
            <a:prstGeom prst="rect">
              <a:avLst/>
            </a:prstGeom>
            <a:noFill/>
            <a:ln w="9525">
              <a:noFill/>
              <a:miter lim="800000"/>
              <a:headEnd/>
              <a:tailEnd/>
            </a:ln>
          </p:spPr>
          <p:txBody>
            <a:bodyPr>
              <a:spAutoFit/>
            </a:bodyPr>
            <a:lstStyle/>
            <a:p>
              <a:r>
                <a:rPr lang="en-US">
                  <a:solidFill>
                    <a:srgbClr val="3333FF"/>
                  </a:solidFill>
                </a:rPr>
                <a:t>At very high velocities, even small changes in velocities can cause significant changes in the kinetic energy of the fluid.</a:t>
              </a:r>
            </a:p>
          </p:txBody>
        </p:sp>
      </p:grpSp>
      <p:pic>
        <p:nvPicPr>
          <p:cNvPr id="16392" name="Picture 25"/>
          <p:cNvPicPr>
            <a:picLocks noChangeAspect="1" noChangeArrowheads="1"/>
          </p:cNvPicPr>
          <p:nvPr/>
        </p:nvPicPr>
        <p:blipFill>
          <a:blip r:embed="rId9"/>
          <a:srcRect/>
          <a:stretch>
            <a:fillRect/>
          </a:stretch>
        </p:blipFill>
        <p:spPr bwMode="auto">
          <a:xfrm>
            <a:off x="6172200" y="285750"/>
            <a:ext cx="2676525" cy="1466850"/>
          </a:xfrm>
          <a:prstGeom prst="rect">
            <a:avLst/>
          </a:prstGeom>
          <a:noFill/>
          <a:ln w="9525">
            <a:noFill/>
            <a:miter lim="800000"/>
            <a:headEnd/>
            <a:tailEnd/>
          </a:ln>
        </p:spPr>
      </p:pic>
      <p:pic>
        <p:nvPicPr>
          <p:cNvPr id="16393" name="Picture 27"/>
          <p:cNvPicPr>
            <a:picLocks noChangeAspect="1" noChangeArrowheads="1"/>
          </p:cNvPicPr>
          <p:nvPr/>
        </p:nvPicPr>
        <p:blipFill>
          <a:blip r:embed="rId10"/>
          <a:srcRect/>
          <a:stretch>
            <a:fillRect/>
          </a:stretch>
        </p:blipFill>
        <p:spPr bwMode="auto">
          <a:xfrm>
            <a:off x="152400" y="4648200"/>
            <a:ext cx="3667125" cy="20002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Slayt Numarası Yer Tutucusu"/>
          <p:cNvSpPr>
            <a:spLocks noGrp="1"/>
          </p:cNvSpPr>
          <p:nvPr>
            <p:ph type="sldNum" sz="quarter" idx="12"/>
          </p:nvPr>
        </p:nvSpPr>
        <p:spPr>
          <a:noFill/>
        </p:spPr>
        <p:txBody>
          <a:bodyPr/>
          <a:lstStyle/>
          <a:p>
            <a:fld id="{017AC541-BBC7-4330-A131-B130C2BCD0F2}" type="slidenum">
              <a:rPr lang="en-US" smtClean="0"/>
              <a:pPr/>
              <a:t>16</a:t>
            </a:fld>
            <a:endParaRPr lang="en-US" smtClean="0"/>
          </a:p>
        </p:txBody>
      </p:sp>
      <p:sp>
        <p:nvSpPr>
          <p:cNvPr id="17411" name="Rectangle 2"/>
          <p:cNvSpPr>
            <a:spLocks noChangeArrowheads="1"/>
          </p:cNvSpPr>
          <p:nvPr/>
        </p:nvSpPr>
        <p:spPr bwMode="auto">
          <a:xfrm>
            <a:off x="152400" y="198438"/>
            <a:ext cx="8763000" cy="639762"/>
          </a:xfrm>
          <a:prstGeom prst="rect">
            <a:avLst/>
          </a:prstGeom>
          <a:solidFill>
            <a:srgbClr val="92D050"/>
          </a:solidFill>
          <a:ln w="9525">
            <a:noFill/>
            <a:miter lim="800000"/>
            <a:headEnd/>
            <a:tailEnd/>
          </a:ln>
        </p:spPr>
        <p:txBody>
          <a:bodyPr anchor="ctr"/>
          <a:lstStyle/>
          <a:p>
            <a:r>
              <a:rPr lang="en-US" sz="3000" b="1">
                <a:solidFill>
                  <a:srgbClr val="C00000"/>
                </a:solidFill>
              </a:rPr>
              <a:t>SOME STEADY-FLOW ENGINEERING DEVICES</a:t>
            </a:r>
          </a:p>
        </p:txBody>
      </p:sp>
      <p:sp>
        <p:nvSpPr>
          <p:cNvPr id="17412" name="Rectangle 5"/>
          <p:cNvSpPr>
            <a:spLocks noChangeArrowheads="1"/>
          </p:cNvSpPr>
          <p:nvPr/>
        </p:nvSpPr>
        <p:spPr bwMode="auto">
          <a:xfrm>
            <a:off x="228600" y="914400"/>
            <a:ext cx="8686800" cy="1465263"/>
          </a:xfrm>
          <a:prstGeom prst="rect">
            <a:avLst/>
          </a:prstGeom>
          <a:noFill/>
          <a:ln w="9525">
            <a:noFill/>
            <a:miter lim="800000"/>
            <a:headEnd/>
            <a:tailEnd/>
          </a:ln>
        </p:spPr>
        <p:txBody>
          <a:bodyPr>
            <a:spAutoFit/>
          </a:bodyPr>
          <a:lstStyle/>
          <a:p>
            <a:r>
              <a:rPr lang="en-US"/>
              <a:t>Many engineering devices operate essentially under the same conditions</a:t>
            </a:r>
          </a:p>
          <a:p>
            <a:r>
              <a:rPr lang="en-US"/>
              <a:t>for long periods of time. The components of a steam power plant (turbines,</a:t>
            </a:r>
          </a:p>
          <a:p>
            <a:r>
              <a:rPr lang="en-US"/>
              <a:t>compressors, heat exchangers, and pumps), for example, operate nonstop for</a:t>
            </a:r>
          </a:p>
          <a:p>
            <a:r>
              <a:rPr lang="en-US"/>
              <a:t>months before the system is shut down for maintenance. Therefore, these devices can be conveniently analyzed as steady-flow devices.</a:t>
            </a:r>
          </a:p>
        </p:txBody>
      </p:sp>
      <p:pic>
        <p:nvPicPr>
          <p:cNvPr id="17413" name="Picture 11"/>
          <p:cNvPicPr>
            <a:picLocks noChangeAspect="1" noChangeArrowheads="1"/>
          </p:cNvPicPr>
          <p:nvPr/>
        </p:nvPicPr>
        <p:blipFill>
          <a:blip r:embed="rId2"/>
          <a:srcRect/>
          <a:stretch>
            <a:fillRect/>
          </a:stretch>
        </p:blipFill>
        <p:spPr bwMode="auto">
          <a:xfrm>
            <a:off x="304800" y="2438400"/>
            <a:ext cx="6248400" cy="3724275"/>
          </a:xfrm>
          <a:prstGeom prst="rect">
            <a:avLst/>
          </a:prstGeom>
          <a:noFill/>
          <a:ln w="9525">
            <a:noFill/>
            <a:miter lim="800000"/>
            <a:headEnd/>
            <a:tailEnd/>
          </a:ln>
        </p:spPr>
      </p:pic>
      <p:sp>
        <p:nvSpPr>
          <p:cNvPr id="17414" name="Rectangle 4"/>
          <p:cNvSpPr>
            <a:spLocks noChangeArrowheads="1"/>
          </p:cNvSpPr>
          <p:nvPr/>
        </p:nvSpPr>
        <p:spPr bwMode="auto">
          <a:xfrm>
            <a:off x="2971800" y="5438775"/>
            <a:ext cx="6019800" cy="1190625"/>
          </a:xfrm>
          <a:prstGeom prst="rect">
            <a:avLst/>
          </a:prstGeom>
          <a:noFill/>
          <a:ln w="9525">
            <a:noFill/>
            <a:miter lim="800000"/>
            <a:headEnd/>
            <a:tailEnd/>
          </a:ln>
        </p:spPr>
        <p:txBody>
          <a:bodyPr>
            <a:spAutoFit/>
          </a:bodyPr>
          <a:lstStyle/>
          <a:p>
            <a:r>
              <a:rPr lang="en-US">
                <a:solidFill>
                  <a:srgbClr val="3333FF"/>
                </a:solidFill>
              </a:rPr>
              <a:t>A modern land-based gas turbine used for electric power production. This is a General Electric LM5000 turbine. It has a length of 6.2 m, it weighs 12.5 tons, and produces 55.2 MW at 3600 rpm with steam injection.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fld id="{C3CC2F95-078F-47E3-8F16-6B96AEDB508B}" type="slidenum">
              <a:rPr lang="en-US" smtClean="0"/>
              <a:pPr/>
              <a:t>17</a:t>
            </a:fld>
            <a:endParaRPr lang="en-US" smtClean="0"/>
          </a:p>
        </p:txBody>
      </p:sp>
      <p:sp>
        <p:nvSpPr>
          <p:cNvPr id="18435" name="Rectangle 2"/>
          <p:cNvSpPr>
            <a:spLocks noChangeArrowheads="1"/>
          </p:cNvSpPr>
          <p:nvPr/>
        </p:nvSpPr>
        <p:spPr bwMode="auto">
          <a:xfrm>
            <a:off x="381000" y="198438"/>
            <a:ext cx="3962400" cy="639762"/>
          </a:xfrm>
          <a:prstGeom prst="rect">
            <a:avLst/>
          </a:prstGeom>
          <a:noFill/>
          <a:ln w="9525">
            <a:noFill/>
            <a:miter lim="800000"/>
            <a:headEnd/>
            <a:tailEnd/>
          </a:ln>
        </p:spPr>
        <p:txBody>
          <a:bodyPr anchor="ctr"/>
          <a:lstStyle/>
          <a:p>
            <a:r>
              <a:rPr lang="en-US" sz="2800" b="1">
                <a:solidFill>
                  <a:srgbClr val="FF0000"/>
                </a:solidFill>
              </a:rPr>
              <a:t>Nozzles and Diffusers</a:t>
            </a:r>
          </a:p>
        </p:txBody>
      </p:sp>
      <p:sp>
        <p:nvSpPr>
          <p:cNvPr id="18436" name="Rectangle 5"/>
          <p:cNvSpPr>
            <a:spLocks noChangeArrowheads="1"/>
          </p:cNvSpPr>
          <p:nvPr/>
        </p:nvSpPr>
        <p:spPr bwMode="auto">
          <a:xfrm>
            <a:off x="4572000" y="304800"/>
            <a:ext cx="4191000" cy="4184650"/>
          </a:xfrm>
          <a:prstGeom prst="rect">
            <a:avLst/>
          </a:prstGeom>
          <a:noFill/>
          <a:ln w="9525">
            <a:noFill/>
            <a:miter lim="800000"/>
            <a:headEnd/>
            <a:tailEnd/>
          </a:ln>
        </p:spPr>
        <p:txBody>
          <a:bodyPr>
            <a:spAutoFit/>
          </a:bodyPr>
          <a:lstStyle/>
          <a:p>
            <a:pPr>
              <a:spcBef>
                <a:spcPct val="15000"/>
              </a:spcBef>
              <a:spcAft>
                <a:spcPct val="15000"/>
              </a:spcAft>
            </a:pPr>
            <a:r>
              <a:rPr lang="en-US"/>
              <a:t>Nozzles and diffusers are commonly utilized in jet engines, rockets, spacecraft, and even garden hoses. </a:t>
            </a:r>
          </a:p>
          <a:p>
            <a:pPr>
              <a:spcBef>
                <a:spcPct val="15000"/>
              </a:spcBef>
              <a:spcAft>
                <a:spcPct val="15000"/>
              </a:spcAft>
            </a:pPr>
            <a:r>
              <a:rPr lang="en-US"/>
              <a:t>A </a:t>
            </a:r>
            <a:r>
              <a:rPr lang="en-US" b="1">
                <a:solidFill>
                  <a:srgbClr val="CC00CC"/>
                </a:solidFill>
              </a:rPr>
              <a:t>nozzle</a:t>
            </a:r>
            <a:r>
              <a:rPr lang="en-US" b="1"/>
              <a:t> </a:t>
            </a:r>
            <a:r>
              <a:rPr lang="en-US"/>
              <a:t>is a device that </a:t>
            </a:r>
            <a:r>
              <a:rPr lang="en-US" i="1">
                <a:solidFill>
                  <a:srgbClr val="3333FF"/>
                </a:solidFill>
              </a:rPr>
              <a:t>increases the velocity of a fluid</a:t>
            </a:r>
            <a:r>
              <a:rPr lang="en-US" i="1"/>
              <a:t> </a:t>
            </a:r>
            <a:r>
              <a:rPr lang="en-US"/>
              <a:t>at the expense of pressure. </a:t>
            </a:r>
          </a:p>
          <a:p>
            <a:pPr>
              <a:spcBef>
                <a:spcPct val="15000"/>
              </a:spcBef>
              <a:spcAft>
                <a:spcPct val="15000"/>
              </a:spcAft>
            </a:pPr>
            <a:r>
              <a:rPr lang="en-US"/>
              <a:t>A </a:t>
            </a:r>
            <a:r>
              <a:rPr lang="en-US" b="1">
                <a:solidFill>
                  <a:srgbClr val="CC00CC"/>
                </a:solidFill>
              </a:rPr>
              <a:t>diffuser</a:t>
            </a:r>
            <a:r>
              <a:rPr lang="en-US" b="1"/>
              <a:t> </a:t>
            </a:r>
            <a:r>
              <a:rPr lang="en-US"/>
              <a:t>is a device that </a:t>
            </a:r>
            <a:r>
              <a:rPr lang="en-US" i="1">
                <a:solidFill>
                  <a:srgbClr val="3333FF"/>
                </a:solidFill>
              </a:rPr>
              <a:t>increases the pressure of a fluid</a:t>
            </a:r>
            <a:r>
              <a:rPr lang="en-US" i="1"/>
              <a:t> </a:t>
            </a:r>
            <a:r>
              <a:rPr lang="en-US"/>
              <a:t>by slowing it down. </a:t>
            </a:r>
          </a:p>
          <a:p>
            <a:pPr>
              <a:spcBef>
                <a:spcPct val="15000"/>
              </a:spcBef>
              <a:spcAft>
                <a:spcPct val="15000"/>
              </a:spcAft>
            </a:pPr>
            <a:r>
              <a:rPr lang="en-US"/>
              <a:t>The cross-sectional area of a nozzle decreases in the flow direction for subsonic flows and increases for supersonic flows. The reverse is true for diffusers.</a:t>
            </a:r>
          </a:p>
        </p:txBody>
      </p:sp>
      <p:sp>
        <p:nvSpPr>
          <p:cNvPr id="18437" name="Text Box 10"/>
          <p:cNvSpPr txBox="1">
            <a:spLocks noChangeArrowheads="1"/>
          </p:cNvSpPr>
          <p:nvPr/>
        </p:nvSpPr>
        <p:spPr bwMode="auto">
          <a:xfrm>
            <a:off x="4038600" y="4676775"/>
            <a:ext cx="1447800" cy="1190625"/>
          </a:xfrm>
          <a:prstGeom prst="rect">
            <a:avLst/>
          </a:prstGeom>
          <a:noFill/>
          <a:ln w="9525">
            <a:noFill/>
            <a:miter lim="800000"/>
            <a:headEnd/>
            <a:tailEnd/>
          </a:ln>
        </p:spPr>
        <p:txBody>
          <a:bodyPr>
            <a:spAutoFit/>
          </a:bodyPr>
          <a:lstStyle/>
          <a:p>
            <a:pPr algn="r">
              <a:spcBef>
                <a:spcPct val="50000"/>
              </a:spcBef>
            </a:pPr>
            <a:r>
              <a:rPr lang="en-US">
                <a:solidFill>
                  <a:srgbClr val="CC00CC"/>
                </a:solidFill>
              </a:rPr>
              <a:t>Energy balance for a nozzle or diffuser:</a:t>
            </a:r>
          </a:p>
        </p:txBody>
      </p:sp>
      <p:pic>
        <p:nvPicPr>
          <p:cNvPr id="18438" name="Picture 13"/>
          <p:cNvPicPr>
            <a:picLocks noChangeAspect="1" noChangeArrowheads="1"/>
          </p:cNvPicPr>
          <p:nvPr/>
        </p:nvPicPr>
        <p:blipFill>
          <a:blip r:embed="rId2"/>
          <a:srcRect/>
          <a:stretch>
            <a:fillRect/>
          </a:stretch>
        </p:blipFill>
        <p:spPr bwMode="auto">
          <a:xfrm>
            <a:off x="5562600" y="4643438"/>
            <a:ext cx="3178175" cy="1147762"/>
          </a:xfrm>
          <a:prstGeom prst="rect">
            <a:avLst/>
          </a:prstGeom>
          <a:noFill/>
          <a:ln w="19050">
            <a:solidFill>
              <a:schemeClr val="bg2"/>
            </a:solidFill>
            <a:miter lim="800000"/>
            <a:headEnd/>
            <a:tailEnd/>
          </a:ln>
        </p:spPr>
      </p:pic>
      <p:pic>
        <p:nvPicPr>
          <p:cNvPr id="18439" name="Picture 14"/>
          <p:cNvPicPr>
            <a:picLocks noChangeAspect="1" noChangeArrowheads="1"/>
          </p:cNvPicPr>
          <p:nvPr/>
        </p:nvPicPr>
        <p:blipFill>
          <a:blip r:embed="rId3"/>
          <a:srcRect/>
          <a:stretch>
            <a:fillRect/>
          </a:stretch>
        </p:blipFill>
        <p:spPr bwMode="auto">
          <a:xfrm>
            <a:off x="5065713" y="5865813"/>
            <a:ext cx="3697287" cy="382587"/>
          </a:xfrm>
          <a:prstGeom prst="rect">
            <a:avLst/>
          </a:prstGeom>
          <a:noFill/>
          <a:ln w="9525">
            <a:noFill/>
            <a:miter lim="800000"/>
            <a:headEnd/>
            <a:tailEnd/>
          </a:ln>
        </p:spPr>
      </p:pic>
      <p:pic>
        <p:nvPicPr>
          <p:cNvPr id="18440" name="Picture 17"/>
          <p:cNvPicPr>
            <a:picLocks noChangeAspect="1" noChangeArrowheads="1"/>
          </p:cNvPicPr>
          <p:nvPr/>
        </p:nvPicPr>
        <p:blipFill>
          <a:blip r:embed="rId4"/>
          <a:srcRect/>
          <a:stretch>
            <a:fillRect/>
          </a:stretch>
        </p:blipFill>
        <p:spPr bwMode="auto">
          <a:xfrm>
            <a:off x="228600" y="847725"/>
            <a:ext cx="3905250" cy="54768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Slayt Numarası Yer Tutucusu"/>
          <p:cNvSpPr>
            <a:spLocks noGrp="1"/>
          </p:cNvSpPr>
          <p:nvPr>
            <p:ph type="sldNum" sz="quarter" idx="12"/>
          </p:nvPr>
        </p:nvSpPr>
        <p:spPr>
          <a:noFill/>
        </p:spPr>
        <p:txBody>
          <a:bodyPr/>
          <a:lstStyle/>
          <a:p>
            <a:fld id="{F04857FD-0D6A-4E43-AA2B-8DA79D484F1F}" type="slidenum">
              <a:rPr lang="en-US" smtClean="0"/>
              <a:pPr/>
              <a:t>18</a:t>
            </a:fld>
            <a:endParaRPr lang="en-US" smtClean="0"/>
          </a:p>
        </p:txBody>
      </p:sp>
      <p:pic>
        <p:nvPicPr>
          <p:cNvPr id="19459" name="Picture 2"/>
          <p:cNvPicPr>
            <a:picLocks noChangeAspect="1" noChangeArrowheads="1"/>
          </p:cNvPicPr>
          <p:nvPr/>
        </p:nvPicPr>
        <p:blipFill>
          <a:blip r:embed="rId2"/>
          <a:srcRect/>
          <a:stretch>
            <a:fillRect/>
          </a:stretch>
        </p:blipFill>
        <p:spPr bwMode="auto">
          <a:xfrm>
            <a:off x="3209925" y="609600"/>
            <a:ext cx="3419475" cy="2552700"/>
          </a:xfrm>
          <a:prstGeom prst="rect">
            <a:avLst/>
          </a:prstGeom>
          <a:noFill/>
          <a:ln w="9525">
            <a:noFill/>
            <a:miter lim="800000"/>
            <a:headEnd/>
            <a:tailEnd/>
          </a:ln>
        </p:spPr>
      </p:pic>
      <p:pic>
        <p:nvPicPr>
          <p:cNvPr id="19460" name="Picture 3"/>
          <p:cNvPicPr>
            <a:picLocks noChangeAspect="1" noChangeArrowheads="1"/>
          </p:cNvPicPr>
          <p:nvPr/>
        </p:nvPicPr>
        <p:blipFill>
          <a:blip r:embed="rId3"/>
          <a:srcRect/>
          <a:stretch>
            <a:fillRect/>
          </a:stretch>
        </p:blipFill>
        <p:spPr bwMode="auto">
          <a:xfrm>
            <a:off x="1385888" y="3352800"/>
            <a:ext cx="6372225" cy="3028950"/>
          </a:xfrm>
          <a:prstGeom prst="rect">
            <a:avLst/>
          </a:prstGeom>
          <a:noFill/>
          <a:ln w="9525">
            <a:noFill/>
            <a:miter lim="800000"/>
            <a:headEnd/>
            <a:tailEnd/>
          </a:ln>
        </p:spPr>
      </p:pic>
      <p:sp>
        <p:nvSpPr>
          <p:cNvPr id="19461" name="4 Dikdörtgen"/>
          <p:cNvSpPr>
            <a:spLocks noChangeArrowheads="1"/>
          </p:cNvSpPr>
          <p:nvPr/>
        </p:nvSpPr>
        <p:spPr bwMode="auto">
          <a:xfrm>
            <a:off x="838200" y="609600"/>
            <a:ext cx="2209800" cy="1200150"/>
          </a:xfrm>
          <a:prstGeom prst="rect">
            <a:avLst/>
          </a:prstGeom>
          <a:noFill/>
          <a:ln w="9525">
            <a:noFill/>
            <a:miter lim="800000"/>
            <a:headEnd/>
            <a:tailEnd/>
          </a:ln>
        </p:spPr>
        <p:txBody>
          <a:bodyPr>
            <a:spAutoFit/>
          </a:bodyPr>
          <a:lstStyle/>
          <a:p>
            <a:r>
              <a:rPr lang="en-US" sz="2400" b="1"/>
              <a:t>Deceleration of Air in a Diffuser</a:t>
            </a:r>
            <a:endParaRPr lang="tr-T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Slayt Numarası Yer Tutucusu"/>
          <p:cNvSpPr>
            <a:spLocks noGrp="1"/>
          </p:cNvSpPr>
          <p:nvPr>
            <p:ph type="sldNum" sz="quarter" idx="12"/>
          </p:nvPr>
        </p:nvSpPr>
        <p:spPr>
          <a:noFill/>
        </p:spPr>
        <p:txBody>
          <a:bodyPr/>
          <a:lstStyle/>
          <a:p>
            <a:fld id="{D0243D43-6E94-4AD5-BFE9-49AEB0153719}" type="slidenum">
              <a:rPr lang="en-US" smtClean="0"/>
              <a:pPr/>
              <a:t>19</a:t>
            </a:fld>
            <a:endParaRPr lang="en-US" smtClean="0"/>
          </a:p>
        </p:txBody>
      </p:sp>
      <p:sp>
        <p:nvSpPr>
          <p:cNvPr id="20483" name="2 Dikdörtgen"/>
          <p:cNvSpPr>
            <a:spLocks noChangeArrowheads="1"/>
          </p:cNvSpPr>
          <p:nvPr/>
        </p:nvSpPr>
        <p:spPr bwMode="auto">
          <a:xfrm>
            <a:off x="1066800" y="381000"/>
            <a:ext cx="2209800" cy="1200150"/>
          </a:xfrm>
          <a:prstGeom prst="rect">
            <a:avLst/>
          </a:prstGeom>
          <a:noFill/>
          <a:ln w="9525">
            <a:noFill/>
            <a:miter lim="800000"/>
            <a:headEnd/>
            <a:tailEnd/>
          </a:ln>
        </p:spPr>
        <p:txBody>
          <a:bodyPr>
            <a:spAutoFit/>
          </a:bodyPr>
          <a:lstStyle/>
          <a:p>
            <a:r>
              <a:rPr lang="en-US" sz="2400" b="1"/>
              <a:t>Acceleration of Steam in a Nozzle</a:t>
            </a:r>
            <a:endParaRPr lang="tr-TR" sz="2400"/>
          </a:p>
        </p:txBody>
      </p:sp>
      <p:pic>
        <p:nvPicPr>
          <p:cNvPr id="20484" name="Picture 2"/>
          <p:cNvPicPr>
            <a:picLocks noChangeAspect="1" noChangeArrowheads="1"/>
          </p:cNvPicPr>
          <p:nvPr/>
        </p:nvPicPr>
        <p:blipFill>
          <a:blip r:embed="rId2"/>
          <a:srcRect/>
          <a:stretch>
            <a:fillRect/>
          </a:stretch>
        </p:blipFill>
        <p:spPr bwMode="auto">
          <a:xfrm>
            <a:off x="3352800" y="381000"/>
            <a:ext cx="3276600" cy="2667000"/>
          </a:xfrm>
          <a:prstGeom prst="rect">
            <a:avLst/>
          </a:prstGeom>
          <a:noFill/>
          <a:ln w="9525">
            <a:noFill/>
            <a:miter lim="800000"/>
            <a:headEnd/>
            <a:tailEnd/>
          </a:ln>
        </p:spPr>
      </p:pic>
      <p:pic>
        <p:nvPicPr>
          <p:cNvPr id="20485" name="Picture 3"/>
          <p:cNvPicPr>
            <a:picLocks noChangeAspect="1" noChangeArrowheads="1"/>
          </p:cNvPicPr>
          <p:nvPr/>
        </p:nvPicPr>
        <p:blipFill>
          <a:blip r:embed="rId3"/>
          <a:srcRect/>
          <a:stretch>
            <a:fillRect/>
          </a:stretch>
        </p:blipFill>
        <p:spPr bwMode="auto">
          <a:xfrm>
            <a:off x="1828800" y="3200400"/>
            <a:ext cx="6334125" cy="2276475"/>
          </a:xfrm>
          <a:prstGeom prst="rect">
            <a:avLst/>
          </a:prstGeom>
          <a:noFill/>
          <a:ln w="9525">
            <a:noFill/>
            <a:miter lim="800000"/>
            <a:headEnd/>
            <a:tailEnd/>
          </a:ln>
        </p:spPr>
      </p:pic>
      <p:pic>
        <p:nvPicPr>
          <p:cNvPr id="20486" name="Picture 4"/>
          <p:cNvPicPr>
            <a:picLocks noChangeAspect="1" noChangeArrowheads="1"/>
          </p:cNvPicPr>
          <p:nvPr/>
        </p:nvPicPr>
        <p:blipFill>
          <a:blip r:embed="rId4"/>
          <a:srcRect/>
          <a:stretch>
            <a:fillRect/>
          </a:stretch>
        </p:blipFill>
        <p:spPr bwMode="auto">
          <a:xfrm>
            <a:off x="3124200" y="5562600"/>
            <a:ext cx="2495550" cy="638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a:noFill/>
        </p:spPr>
        <p:txBody>
          <a:bodyPr/>
          <a:lstStyle/>
          <a:p>
            <a:fld id="{F07FAACF-06E2-4589-8E5A-A766DB6CD10B}" type="slidenum">
              <a:rPr lang="en-US" smtClean="0"/>
              <a:pPr/>
              <a:t>2</a:t>
            </a:fld>
            <a:endParaRPr lang="en-US" smtClean="0"/>
          </a:p>
        </p:txBody>
      </p:sp>
      <p:sp>
        <p:nvSpPr>
          <p:cNvPr id="3075" name="Rectangle 2"/>
          <p:cNvSpPr>
            <a:spLocks noChangeArrowheads="1"/>
          </p:cNvSpPr>
          <p:nvPr/>
        </p:nvSpPr>
        <p:spPr bwMode="auto">
          <a:xfrm>
            <a:off x="838200" y="273050"/>
            <a:ext cx="2255838" cy="584200"/>
          </a:xfrm>
          <a:prstGeom prst="rect">
            <a:avLst/>
          </a:prstGeom>
          <a:noFill/>
          <a:ln w="9525">
            <a:noFill/>
            <a:miter lim="800000"/>
            <a:headEnd/>
            <a:tailEnd/>
          </a:ln>
        </p:spPr>
        <p:txBody>
          <a:bodyPr wrap="none">
            <a:spAutoFit/>
          </a:bodyPr>
          <a:lstStyle/>
          <a:p>
            <a:r>
              <a:rPr lang="en-US" sz="3200" b="1">
                <a:solidFill>
                  <a:srgbClr val="C00000"/>
                </a:solidFill>
              </a:rPr>
              <a:t>Objectives</a:t>
            </a:r>
          </a:p>
        </p:txBody>
      </p:sp>
      <p:sp>
        <p:nvSpPr>
          <p:cNvPr id="3076" name="Rectangle 3"/>
          <p:cNvSpPr>
            <a:spLocks noChangeArrowheads="1"/>
          </p:cNvSpPr>
          <p:nvPr/>
        </p:nvSpPr>
        <p:spPr bwMode="auto">
          <a:xfrm>
            <a:off x="533400" y="990600"/>
            <a:ext cx="8077200" cy="5267325"/>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00"/>
              </a:buClr>
              <a:buFontTx/>
              <a:buChar char="•"/>
            </a:pPr>
            <a:r>
              <a:rPr lang="en-US" sz="2000"/>
              <a:t>Develop the conservation of mass principle.</a:t>
            </a:r>
          </a:p>
          <a:p>
            <a:pPr marL="342900" indent="-342900">
              <a:spcBef>
                <a:spcPct val="20000"/>
              </a:spcBef>
              <a:spcAft>
                <a:spcPct val="20000"/>
              </a:spcAft>
              <a:buClr>
                <a:srgbClr val="FF0000"/>
              </a:buClr>
              <a:buFontTx/>
              <a:buChar char="•"/>
            </a:pPr>
            <a:r>
              <a:rPr lang="en-US" sz="2000">
                <a:solidFill>
                  <a:srgbClr val="CC00CC"/>
                </a:solidFill>
              </a:rPr>
              <a:t>Apply the conservation of mass principle to various systems including steady- and unsteady-flow control volumes.</a:t>
            </a:r>
          </a:p>
          <a:p>
            <a:pPr marL="342900" indent="-342900">
              <a:spcBef>
                <a:spcPct val="20000"/>
              </a:spcBef>
              <a:spcAft>
                <a:spcPct val="20000"/>
              </a:spcAft>
              <a:buClr>
                <a:srgbClr val="FF0000"/>
              </a:buClr>
              <a:buFontTx/>
              <a:buChar char="•"/>
            </a:pPr>
            <a:r>
              <a:rPr lang="en-US" sz="2000"/>
              <a:t>Apply the first law of thermodynamics as the statement of the conservation of energy principle to control volumes.</a:t>
            </a:r>
          </a:p>
          <a:p>
            <a:pPr marL="342900" indent="-342900">
              <a:spcBef>
                <a:spcPct val="20000"/>
              </a:spcBef>
              <a:spcAft>
                <a:spcPct val="20000"/>
              </a:spcAft>
              <a:buClr>
                <a:srgbClr val="FF0000"/>
              </a:buClr>
              <a:buFontTx/>
              <a:buChar char="•"/>
            </a:pPr>
            <a:r>
              <a:rPr lang="en-US" sz="2000">
                <a:solidFill>
                  <a:srgbClr val="CC00CC"/>
                </a:solidFill>
              </a:rPr>
              <a:t>Identify the energy carried by a fluid stream crossing a control surface as the sum of internal energy, flow work, kinetic energy, and potential energy of the fluid and to relate the combination of the internal energy and the flow work to the property enthalpy.</a:t>
            </a:r>
          </a:p>
          <a:p>
            <a:pPr marL="342900" indent="-342900">
              <a:spcBef>
                <a:spcPct val="20000"/>
              </a:spcBef>
              <a:spcAft>
                <a:spcPct val="20000"/>
              </a:spcAft>
              <a:buClr>
                <a:srgbClr val="FF0000"/>
              </a:buClr>
              <a:buFontTx/>
              <a:buChar char="•"/>
            </a:pPr>
            <a:r>
              <a:rPr lang="en-US" sz="2000"/>
              <a:t>Solve energy balance problems for common steady-flow devices such as nozzles, compressors, turbines, throttling valves, mixers, heaters, and heat exchangers.</a:t>
            </a:r>
          </a:p>
          <a:p>
            <a:pPr marL="342900" indent="-342900">
              <a:spcBef>
                <a:spcPct val="20000"/>
              </a:spcBef>
              <a:spcAft>
                <a:spcPct val="20000"/>
              </a:spcAft>
              <a:buClr>
                <a:srgbClr val="FF0000"/>
              </a:buClr>
              <a:buFontTx/>
              <a:buChar char="•"/>
            </a:pPr>
            <a:r>
              <a:rPr lang="en-US" sz="2000">
                <a:solidFill>
                  <a:srgbClr val="CC00CC"/>
                </a:solidFill>
              </a:rPr>
              <a:t>Apply the energy balance to general unsteady-flow processes with particular emphasis on the uniform-flow process as the model for commonly encountered charging and discharging processes.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Slayt Numarası Yer Tutucusu"/>
          <p:cNvSpPr>
            <a:spLocks noGrp="1"/>
          </p:cNvSpPr>
          <p:nvPr>
            <p:ph type="sldNum" sz="quarter" idx="12"/>
          </p:nvPr>
        </p:nvSpPr>
        <p:spPr>
          <a:noFill/>
        </p:spPr>
        <p:txBody>
          <a:bodyPr/>
          <a:lstStyle/>
          <a:p>
            <a:fld id="{738C4C37-AB58-4D7C-866A-6CE3764DE117}" type="slidenum">
              <a:rPr lang="en-US" smtClean="0"/>
              <a:pPr/>
              <a:t>20</a:t>
            </a:fld>
            <a:endParaRPr lang="en-US" smtClean="0"/>
          </a:p>
        </p:txBody>
      </p:sp>
      <p:sp>
        <p:nvSpPr>
          <p:cNvPr id="21507" name="Rectangle 2"/>
          <p:cNvSpPr>
            <a:spLocks noChangeArrowheads="1"/>
          </p:cNvSpPr>
          <p:nvPr/>
        </p:nvSpPr>
        <p:spPr bwMode="auto">
          <a:xfrm>
            <a:off x="381000" y="274638"/>
            <a:ext cx="3657600" cy="639762"/>
          </a:xfrm>
          <a:prstGeom prst="rect">
            <a:avLst/>
          </a:prstGeom>
          <a:noFill/>
          <a:ln w="9525">
            <a:noFill/>
            <a:miter lim="800000"/>
            <a:headEnd/>
            <a:tailEnd/>
          </a:ln>
        </p:spPr>
        <p:txBody>
          <a:bodyPr anchor="ctr"/>
          <a:lstStyle/>
          <a:p>
            <a:r>
              <a:rPr lang="en-US" sz="2800" b="1">
                <a:solidFill>
                  <a:srgbClr val="FF0000"/>
                </a:solidFill>
              </a:rPr>
              <a:t>Turbines and Compressors</a:t>
            </a:r>
          </a:p>
        </p:txBody>
      </p:sp>
      <p:sp>
        <p:nvSpPr>
          <p:cNvPr id="21508" name="Rectangle 5"/>
          <p:cNvSpPr>
            <a:spLocks noChangeArrowheads="1"/>
          </p:cNvSpPr>
          <p:nvPr/>
        </p:nvSpPr>
        <p:spPr bwMode="auto">
          <a:xfrm>
            <a:off x="4419600" y="601663"/>
            <a:ext cx="4572000" cy="5722937"/>
          </a:xfrm>
          <a:prstGeom prst="rect">
            <a:avLst/>
          </a:prstGeom>
          <a:noFill/>
          <a:ln w="9525">
            <a:noFill/>
            <a:miter lim="800000"/>
            <a:headEnd/>
            <a:tailEnd/>
          </a:ln>
        </p:spPr>
        <p:txBody>
          <a:bodyPr>
            <a:spAutoFit/>
          </a:bodyPr>
          <a:lstStyle/>
          <a:p>
            <a:pPr>
              <a:spcBef>
                <a:spcPct val="15000"/>
              </a:spcBef>
              <a:spcAft>
                <a:spcPct val="15000"/>
              </a:spcAft>
            </a:pPr>
            <a:r>
              <a:rPr lang="en-US" b="1">
                <a:solidFill>
                  <a:srgbClr val="3333FF"/>
                </a:solidFill>
              </a:rPr>
              <a:t>Turbine</a:t>
            </a:r>
            <a:r>
              <a:rPr lang="en-US"/>
              <a:t> drives the electric generator In steam, gas, or hydroelectric power plants.</a:t>
            </a:r>
          </a:p>
          <a:p>
            <a:pPr>
              <a:spcBef>
                <a:spcPct val="15000"/>
              </a:spcBef>
              <a:spcAft>
                <a:spcPct val="15000"/>
              </a:spcAft>
            </a:pPr>
            <a:r>
              <a:rPr lang="en-US"/>
              <a:t>As the fluid passes through the turbine, work is done against the blades, which are attached to the shaft. As a result, the shaft rotates, and the turbine produces work.</a:t>
            </a:r>
          </a:p>
          <a:p>
            <a:pPr>
              <a:spcBef>
                <a:spcPct val="15000"/>
              </a:spcBef>
              <a:spcAft>
                <a:spcPct val="15000"/>
              </a:spcAft>
            </a:pPr>
            <a:r>
              <a:rPr lang="en-US" b="1">
                <a:solidFill>
                  <a:srgbClr val="3333FF"/>
                </a:solidFill>
              </a:rPr>
              <a:t>Compressors</a:t>
            </a:r>
            <a:r>
              <a:rPr lang="en-US"/>
              <a:t>, as well as </a:t>
            </a:r>
            <a:r>
              <a:rPr lang="en-US" b="1">
                <a:solidFill>
                  <a:srgbClr val="3333FF"/>
                </a:solidFill>
              </a:rPr>
              <a:t>pumps</a:t>
            </a:r>
            <a:r>
              <a:rPr lang="en-US"/>
              <a:t> and </a:t>
            </a:r>
            <a:r>
              <a:rPr lang="en-US" b="1">
                <a:solidFill>
                  <a:srgbClr val="3333FF"/>
                </a:solidFill>
              </a:rPr>
              <a:t>fans</a:t>
            </a:r>
            <a:r>
              <a:rPr lang="en-US"/>
              <a:t>, are devices used to increase the pressure of a fluid. Work is supplied to these devices from an external source through a rotating shaft.</a:t>
            </a:r>
          </a:p>
          <a:p>
            <a:pPr>
              <a:spcBef>
                <a:spcPct val="15000"/>
              </a:spcBef>
              <a:spcAft>
                <a:spcPct val="15000"/>
              </a:spcAft>
            </a:pPr>
            <a:r>
              <a:rPr lang="en-US"/>
              <a:t>A </a:t>
            </a:r>
            <a:r>
              <a:rPr lang="en-US" b="1" i="1">
                <a:solidFill>
                  <a:srgbClr val="CC00CC"/>
                </a:solidFill>
              </a:rPr>
              <a:t>fan</a:t>
            </a:r>
            <a:r>
              <a:rPr lang="en-US" i="1"/>
              <a:t> </a:t>
            </a:r>
            <a:r>
              <a:rPr lang="en-US"/>
              <a:t>increases the pressure of a gas slightly and is mainly used to mobilize a gas. </a:t>
            </a:r>
          </a:p>
          <a:p>
            <a:pPr>
              <a:spcBef>
                <a:spcPct val="15000"/>
              </a:spcBef>
              <a:spcAft>
                <a:spcPct val="15000"/>
              </a:spcAft>
            </a:pPr>
            <a:r>
              <a:rPr lang="en-US"/>
              <a:t>A </a:t>
            </a:r>
            <a:r>
              <a:rPr lang="en-US" b="1" i="1">
                <a:solidFill>
                  <a:srgbClr val="CC00CC"/>
                </a:solidFill>
              </a:rPr>
              <a:t>compressor</a:t>
            </a:r>
            <a:r>
              <a:rPr lang="en-US" i="1"/>
              <a:t> </a:t>
            </a:r>
            <a:r>
              <a:rPr lang="en-US"/>
              <a:t>is capable of compressing the gas to very high pressures. </a:t>
            </a:r>
          </a:p>
          <a:p>
            <a:pPr>
              <a:spcBef>
                <a:spcPct val="15000"/>
              </a:spcBef>
              <a:spcAft>
                <a:spcPct val="15000"/>
              </a:spcAft>
            </a:pPr>
            <a:r>
              <a:rPr lang="en-US" b="1" i="1">
                <a:solidFill>
                  <a:srgbClr val="CC00CC"/>
                </a:solidFill>
              </a:rPr>
              <a:t>Pumps</a:t>
            </a:r>
            <a:r>
              <a:rPr lang="en-US" i="1"/>
              <a:t> </a:t>
            </a:r>
            <a:r>
              <a:rPr lang="en-US"/>
              <a:t>work very much like compressors except that they handle liquids instead of gases.</a:t>
            </a:r>
          </a:p>
        </p:txBody>
      </p:sp>
      <p:pic>
        <p:nvPicPr>
          <p:cNvPr id="21509" name="Picture 9"/>
          <p:cNvPicPr>
            <a:picLocks noChangeAspect="1" noChangeArrowheads="1"/>
          </p:cNvPicPr>
          <p:nvPr/>
        </p:nvPicPr>
        <p:blipFill>
          <a:blip r:embed="rId2"/>
          <a:srcRect/>
          <a:stretch>
            <a:fillRect/>
          </a:stretch>
        </p:blipFill>
        <p:spPr bwMode="auto">
          <a:xfrm>
            <a:off x="152400" y="1123950"/>
            <a:ext cx="4124325" cy="52006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Slayt Numarası Yer Tutucusu"/>
          <p:cNvSpPr>
            <a:spLocks noGrp="1"/>
          </p:cNvSpPr>
          <p:nvPr>
            <p:ph type="sldNum" sz="quarter" idx="12"/>
          </p:nvPr>
        </p:nvSpPr>
        <p:spPr>
          <a:noFill/>
        </p:spPr>
        <p:txBody>
          <a:bodyPr/>
          <a:lstStyle/>
          <a:p>
            <a:fld id="{52A5EC8A-EC89-42FA-84BB-E20A97375386}" type="slidenum">
              <a:rPr lang="en-US" smtClean="0"/>
              <a:pPr/>
              <a:t>21</a:t>
            </a:fld>
            <a:endParaRPr lang="en-US" smtClean="0"/>
          </a:p>
        </p:txBody>
      </p:sp>
      <p:pic>
        <p:nvPicPr>
          <p:cNvPr id="22531" name="Picture 3"/>
          <p:cNvPicPr>
            <a:picLocks noChangeAspect="1" noChangeArrowheads="1"/>
          </p:cNvPicPr>
          <p:nvPr/>
        </p:nvPicPr>
        <p:blipFill>
          <a:blip r:embed="rId2"/>
          <a:srcRect/>
          <a:stretch>
            <a:fillRect/>
          </a:stretch>
        </p:blipFill>
        <p:spPr bwMode="auto">
          <a:xfrm>
            <a:off x="1828800" y="371475"/>
            <a:ext cx="2943225" cy="3209925"/>
          </a:xfrm>
          <a:prstGeom prst="rect">
            <a:avLst/>
          </a:prstGeom>
          <a:noFill/>
          <a:ln w="9525">
            <a:noFill/>
            <a:miter lim="800000"/>
            <a:headEnd/>
            <a:tailEnd/>
          </a:ln>
        </p:spPr>
      </p:pic>
      <p:sp>
        <p:nvSpPr>
          <p:cNvPr id="22532" name="6 Dikdörtgen"/>
          <p:cNvSpPr>
            <a:spLocks noChangeArrowheads="1"/>
          </p:cNvSpPr>
          <p:nvPr/>
        </p:nvSpPr>
        <p:spPr bwMode="auto">
          <a:xfrm>
            <a:off x="5029200" y="533400"/>
            <a:ext cx="2895600" cy="830263"/>
          </a:xfrm>
          <a:prstGeom prst="rect">
            <a:avLst/>
          </a:prstGeom>
          <a:noFill/>
          <a:ln w="9525">
            <a:noFill/>
            <a:miter lim="800000"/>
            <a:headEnd/>
            <a:tailEnd/>
          </a:ln>
        </p:spPr>
        <p:txBody>
          <a:bodyPr>
            <a:spAutoFit/>
          </a:bodyPr>
          <a:lstStyle/>
          <a:p>
            <a:r>
              <a:rPr lang="en-US" sz="2400" b="1"/>
              <a:t>Compressing Air by a Compressor</a:t>
            </a:r>
            <a:endParaRPr lang="tr-TR" sz="2400"/>
          </a:p>
        </p:txBody>
      </p:sp>
      <p:pic>
        <p:nvPicPr>
          <p:cNvPr id="22533" name="Picture 6"/>
          <p:cNvPicPr>
            <a:picLocks noChangeAspect="1" noChangeArrowheads="1"/>
          </p:cNvPicPr>
          <p:nvPr/>
        </p:nvPicPr>
        <p:blipFill>
          <a:blip r:embed="rId3"/>
          <a:srcRect/>
          <a:stretch>
            <a:fillRect/>
          </a:stretch>
        </p:blipFill>
        <p:spPr bwMode="auto">
          <a:xfrm>
            <a:off x="1219200" y="3743325"/>
            <a:ext cx="5105400" cy="1285875"/>
          </a:xfrm>
          <a:prstGeom prst="rect">
            <a:avLst/>
          </a:prstGeom>
          <a:noFill/>
          <a:ln w="9525">
            <a:noFill/>
            <a:miter lim="800000"/>
            <a:headEnd/>
            <a:tailEnd/>
          </a:ln>
        </p:spPr>
      </p:pic>
      <p:pic>
        <p:nvPicPr>
          <p:cNvPr id="22534" name="Picture 7"/>
          <p:cNvPicPr>
            <a:picLocks noChangeAspect="1" noChangeArrowheads="1"/>
          </p:cNvPicPr>
          <p:nvPr/>
        </p:nvPicPr>
        <p:blipFill>
          <a:blip r:embed="rId4"/>
          <a:srcRect/>
          <a:stretch>
            <a:fillRect/>
          </a:stretch>
        </p:blipFill>
        <p:spPr bwMode="auto">
          <a:xfrm>
            <a:off x="1862138" y="5019675"/>
            <a:ext cx="5419725" cy="13049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Numarası Yer Tutucusu"/>
          <p:cNvSpPr>
            <a:spLocks noGrp="1"/>
          </p:cNvSpPr>
          <p:nvPr>
            <p:ph type="sldNum" sz="quarter" idx="12"/>
          </p:nvPr>
        </p:nvSpPr>
        <p:spPr>
          <a:noFill/>
        </p:spPr>
        <p:txBody>
          <a:bodyPr/>
          <a:lstStyle/>
          <a:p>
            <a:fld id="{5C264330-85AB-4BB7-BA5F-E64D7B6A65C5}" type="slidenum">
              <a:rPr lang="en-US" smtClean="0"/>
              <a:pPr/>
              <a:t>22</a:t>
            </a:fld>
            <a:endParaRPr lang="en-US" smtClean="0"/>
          </a:p>
        </p:txBody>
      </p:sp>
      <p:sp>
        <p:nvSpPr>
          <p:cNvPr id="23555" name="2 Dikdörtgen"/>
          <p:cNvSpPr>
            <a:spLocks noChangeArrowheads="1"/>
          </p:cNvSpPr>
          <p:nvPr/>
        </p:nvSpPr>
        <p:spPr bwMode="auto">
          <a:xfrm>
            <a:off x="3733800" y="457200"/>
            <a:ext cx="2811463" cy="1200150"/>
          </a:xfrm>
          <a:prstGeom prst="rect">
            <a:avLst/>
          </a:prstGeom>
          <a:noFill/>
          <a:ln w="9525">
            <a:noFill/>
            <a:miter lim="800000"/>
            <a:headEnd/>
            <a:tailEnd/>
          </a:ln>
        </p:spPr>
        <p:txBody>
          <a:bodyPr>
            <a:spAutoFit/>
          </a:bodyPr>
          <a:lstStyle/>
          <a:p>
            <a:r>
              <a:rPr lang="en-US" sz="2400" b="1"/>
              <a:t>Power Generation by a Steam Turbine</a:t>
            </a:r>
            <a:endParaRPr lang="tr-TR" sz="2400"/>
          </a:p>
        </p:txBody>
      </p:sp>
      <p:pic>
        <p:nvPicPr>
          <p:cNvPr id="23556" name="Picture 2"/>
          <p:cNvPicPr>
            <a:picLocks noChangeAspect="1" noChangeArrowheads="1"/>
          </p:cNvPicPr>
          <p:nvPr/>
        </p:nvPicPr>
        <p:blipFill>
          <a:blip r:embed="rId2"/>
          <a:srcRect/>
          <a:stretch>
            <a:fillRect/>
          </a:stretch>
        </p:blipFill>
        <p:spPr bwMode="auto">
          <a:xfrm>
            <a:off x="76200" y="76200"/>
            <a:ext cx="3552825" cy="4905375"/>
          </a:xfrm>
          <a:prstGeom prst="rect">
            <a:avLst/>
          </a:prstGeom>
          <a:noFill/>
          <a:ln w="9525">
            <a:noFill/>
            <a:miter lim="800000"/>
            <a:headEnd/>
            <a:tailEnd/>
          </a:ln>
        </p:spPr>
      </p:pic>
      <p:pic>
        <p:nvPicPr>
          <p:cNvPr id="23557" name="Picture 3"/>
          <p:cNvPicPr>
            <a:picLocks noChangeAspect="1" noChangeArrowheads="1"/>
          </p:cNvPicPr>
          <p:nvPr/>
        </p:nvPicPr>
        <p:blipFill>
          <a:blip r:embed="rId3"/>
          <a:srcRect/>
          <a:stretch>
            <a:fillRect/>
          </a:stretch>
        </p:blipFill>
        <p:spPr bwMode="auto">
          <a:xfrm>
            <a:off x="2603500" y="3276600"/>
            <a:ext cx="6388100" cy="2362200"/>
          </a:xfrm>
          <a:prstGeom prst="rect">
            <a:avLst/>
          </a:prstGeom>
          <a:noFill/>
          <a:ln w="9525">
            <a:noFill/>
            <a:miter lim="800000"/>
            <a:headEnd/>
            <a:tailEnd/>
          </a:ln>
        </p:spPr>
      </p:pic>
      <p:pic>
        <p:nvPicPr>
          <p:cNvPr id="23558" name="Picture 4"/>
          <p:cNvPicPr>
            <a:picLocks noChangeAspect="1" noChangeArrowheads="1"/>
          </p:cNvPicPr>
          <p:nvPr/>
        </p:nvPicPr>
        <p:blipFill>
          <a:blip r:embed="rId4"/>
          <a:srcRect/>
          <a:stretch>
            <a:fillRect/>
          </a:stretch>
        </p:blipFill>
        <p:spPr bwMode="auto">
          <a:xfrm>
            <a:off x="1600200" y="5907088"/>
            <a:ext cx="7391400" cy="7223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a:noFill/>
        </p:spPr>
        <p:txBody>
          <a:bodyPr/>
          <a:lstStyle/>
          <a:p>
            <a:fld id="{618B71C3-1A0B-4334-96AA-367646076720}" type="slidenum">
              <a:rPr lang="en-US" smtClean="0"/>
              <a:pPr/>
              <a:t>23</a:t>
            </a:fld>
            <a:endParaRPr lang="en-US" smtClean="0"/>
          </a:p>
        </p:txBody>
      </p:sp>
      <p:sp>
        <p:nvSpPr>
          <p:cNvPr id="24579" name="Rectangle 2"/>
          <p:cNvSpPr>
            <a:spLocks noChangeArrowheads="1"/>
          </p:cNvSpPr>
          <p:nvPr/>
        </p:nvSpPr>
        <p:spPr bwMode="auto">
          <a:xfrm>
            <a:off x="152400" y="228600"/>
            <a:ext cx="2057400" cy="639763"/>
          </a:xfrm>
          <a:prstGeom prst="rect">
            <a:avLst/>
          </a:prstGeom>
          <a:noFill/>
          <a:ln w="9525">
            <a:noFill/>
            <a:miter lim="800000"/>
            <a:headEnd/>
            <a:tailEnd/>
          </a:ln>
        </p:spPr>
        <p:txBody>
          <a:bodyPr anchor="ctr"/>
          <a:lstStyle/>
          <a:p>
            <a:r>
              <a:rPr lang="en-US" sz="2800" b="1">
                <a:solidFill>
                  <a:srgbClr val="FF0000"/>
                </a:solidFill>
              </a:rPr>
              <a:t>Throttling valves</a:t>
            </a:r>
          </a:p>
        </p:txBody>
      </p:sp>
      <p:sp>
        <p:nvSpPr>
          <p:cNvPr id="24580" name="Rectangle 3"/>
          <p:cNvSpPr>
            <a:spLocks noChangeArrowheads="1"/>
          </p:cNvSpPr>
          <p:nvPr/>
        </p:nvSpPr>
        <p:spPr bwMode="auto">
          <a:xfrm>
            <a:off x="2057400" y="123825"/>
            <a:ext cx="6934200" cy="2197100"/>
          </a:xfrm>
          <a:prstGeom prst="rect">
            <a:avLst/>
          </a:prstGeom>
          <a:noFill/>
          <a:ln w="9525">
            <a:noFill/>
            <a:miter lim="800000"/>
            <a:headEnd/>
            <a:tailEnd/>
          </a:ln>
        </p:spPr>
        <p:txBody>
          <a:bodyPr>
            <a:spAutoFit/>
          </a:bodyPr>
          <a:lstStyle/>
          <a:p>
            <a:pPr>
              <a:spcBef>
                <a:spcPct val="15000"/>
              </a:spcBef>
              <a:spcAft>
                <a:spcPct val="15000"/>
              </a:spcAft>
            </a:pPr>
            <a:r>
              <a:rPr lang="en-US" b="1"/>
              <a:t>Throttling valves</a:t>
            </a:r>
            <a:r>
              <a:rPr lang="en-US"/>
              <a:t> are </a:t>
            </a:r>
            <a:r>
              <a:rPr lang="en-US" i="1">
                <a:solidFill>
                  <a:srgbClr val="CC00CC"/>
                </a:solidFill>
              </a:rPr>
              <a:t>any kind of flow-restricting</a:t>
            </a:r>
            <a:r>
              <a:rPr lang="en-US" i="1"/>
              <a:t> devices </a:t>
            </a:r>
            <a:r>
              <a:rPr lang="en-US"/>
              <a:t>that cause a significant pressure drop in the fluid. </a:t>
            </a:r>
          </a:p>
          <a:p>
            <a:pPr>
              <a:spcBef>
                <a:spcPct val="15000"/>
              </a:spcBef>
              <a:spcAft>
                <a:spcPct val="15000"/>
              </a:spcAft>
            </a:pPr>
            <a:r>
              <a:rPr lang="en-US" b="1" i="1">
                <a:solidFill>
                  <a:srgbClr val="3333FF"/>
                </a:solidFill>
              </a:rPr>
              <a:t>What is the difference between a turbine and a throttling valve? </a:t>
            </a:r>
          </a:p>
          <a:p>
            <a:pPr>
              <a:spcBef>
                <a:spcPct val="15000"/>
              </a:spcBef>
              <a:spcAft>
                <a:spcPct val="15000"/>
              </a:spcAft>
            </a:pPr>
            <a:r>
              <a:rPr lang="en-US"/>
              <a:t>The pressure drop in the fluid is often accompanied by a </a:t>
            </a:r>
            <a:r>
              <a:rPr lang="en-US" i="1">
                <a:solidFill>
                  <a:srgbClr val="CC00CC"/>
                </a:solidFill>
              </a:rPr>
              <a:t>large drop in temperature</a:t>
            </a:r>
            <a:r>
              <a:rPr lang="en-US"/>
              <a:t>, and for that reason throttling devices are commonly used in refrigeration and air-conditioning applications.</a:t>
            </a:r>
          </a:p>
        </p:txBody>
      </p:sp>
      <p:pic>
        <p:nvPicPr>
          <p:cNvPr id="24581" name="Picture 14"/>
          <p:cNvPicPr>
            <a:picLocks noChangeAspect="1" noChangeArrowheads="1"/>
          </p:cNvPicPr>
          <p:nvPr/>
        </p:nvPicPr>
        <p:blipFill>
          <a:blip r:embed="rId2"/>
          <a:srcRect/>
          <a:stretch>
            <a:fillRect/>
          </a:stretch>
        </p:blipFill>
        <p:spPr bwMode="auto">
          <a:xfrm>
            <a:off x="5414963" y="2438400"/>
            <a:ext cx="833437" cy="271463"/>
          </a:xfrm>
          <a:prstGeom prst="rect">
            <a:avLst/>
          </a:prstGeom>
          <a:noFill/>
          <a:ln w="9525">
            <a:noFill/>
            <a:miter lim="800000"/>
            <a:headEnd/>
            <a:tailEnd/>
          </a:ln>
        </p:spPr>
      </p:pic>
      <p:pic>
        <p:nvPicPr>
          <p:cNvPr id="24582" name="Picture 15"/>
          <p:cNvPicPr>
            <a:picLocks noChangeAspect="1" noChangeArrowheads="1"/>
          </p:cNvPicPr>
          <p:nvPr/>
        </p:nvPicPr>
        <p:blipFill>
          <a:blip r:embed="rId3"/>
          <a:srcRect/>
          <a:stretch>
            <a:fillRect/>
          </a:stretch>
        </p:blipFill>
        <p:spPr bwMode="auto">
          <a:xfrm>
            <a:off x="5410200" y="2819400"/>
            <a:ext cx="2413000" cy="284163"/>
          </a:xfrm>
          <a:prstGeom prst="rect">
            <a:avLst/>
          </a:prstGeom>
          <a:noFill/>
          <a:ln w="9525">
            <a:noFill/>
            <a:miter lim="800000"/>
            <a:headEnd/>
            <a:tailEnd/>
          </a:ln>
        </p:spPr>
      </p:pic>
      <p:pic>
        <p:nvPicPr>
          <p:cNvPr id="24583" name="Picture 16"/>
          <p:cNvPicPr>
            <a:picLocks noChangeAspect="1" noChangeArrowheads="1"/>
          </p:cNvPicPr>
          <p:nvPr/>
        </p:nvPicPr>
        <p:blipFill>
          <a:blip r:embed="rId4"/>
          <a:srcRect/>
          <a:stretch>
            <a:fillRect/>
          </a:stretch>
        </p:blipFill>
        <p:spPr bwMode="auto">
          <a:xfrm>
            <a:off x="4297363" y="3200400"/>
            <a:ext cx="4313237" cy="247650"/>
          </a:xfrm>
          <a:prstGeom prst="rect">
            <a:avLst/>
          </a:prstGeom>
          <a:noFill/>
          <a:ln w="9525">
            <a:noFill/>
            <a:miter lim="800000"/>
            <a:headEnd/>
            <a:tailEnd/>
          </a:ln>
        </p:spPr>
      </p:pic>
      <p:sp>
        <p:nvSpPr>
          <p:cNvPr id="24584" name="Text Box 17"/>
          <p:cNvSpPr txBox="1">
            <a:spLocks noChangeArrowheads="1"/>
          </p:cNvSpPr>
          <p:nvPr/>
        </p:nvSpPr>
        <p:spPr bwMode="auto">
          <a:xfrm>
            <a:off x="4267200" y="2438400"/>
            <a:ext cx="1066800" cy="641350"/>
          </a:xfrm>
          <a:prstGeom prst="rect">
            <a:avLst/>
          </a:prstGeom>
          <a:noFill/>
          <a:ln w="9525">
            <a:noFill/>
            <a:miter lim="800000"/>
            <a:headEnd/>
            <a:tailEnd/>
          </a:ln>
        </p:spPr>
        <p:txBody>
          <a:bodyPr>
            <a:spAutoFit/>
          </a:bodyPr>
          <a:lstStyle/>
          <a:p>
            <a:pPr>
              <a:spcBef>
                <a:spcPct val="50000"/>
              </a:spcBef>
            </a:pPr>
            <a:r>
              <a:rPr lang="en-US">
                <a:solidFill>
                  <a:srgbClr val="CC00CC"/>
                </a:solidFill>
              </a:rPr>
              <a:t>Energy balance</a:t>
            </a:r>
          </a:p>
        </p:txBody>
      </p:sp>
      <p:pic>
        <p:nvPicPr>
          <p:cNvPr id="24585" name="Picture 12"/>
          <p:cNvPicPr>
            <a:picLocks noChangeAspect="1" noChangeArrowheads="1"/>
          </p:cNvPicPr>
          <p:nvPr/>
        </p:nvPicPr>
        <p:blipFill>
          <a:blip r:embed="rId5"/>
          <a:srcRect/>
          <a:stretch>
            <a:fillRect/>
          </a:stretch>
        </p:blipFill>
        <p:spPr bwMode="auto">
          <a:xfrm>
            <a:off x="152400" y="2590800"/>
            <a:ext cx="3533775" cy="4114800"/>
          </a:xfrm>
          <a:prstGeom prst="rect">
            <a:avLst/>
          </a:prstGeom>
          <a:noFill/>
          <a:ln w="9525">
            <a:noFill/>
            <a:miter lim="800000"/>
            <a:headEnd/>
            <a:tailEnd/>
          </a:ln>
        </p:spPr>
      </p:pic>
      <p:pic>
        <p:nvPicPr>
          <p:cNvPr id="24586" name="Picture 13"/>
          <p:cNvPicPr>
            <a:picLocks noChangeAspect="1" noChangeArrowheads="1"/>
          </p:cNvPicPr>
          <p:nvPr/>
        </p:nvPicPr>
        <p:blipFill>
          <a:blip r:embed="rId6"/>
          <a:srcRect/>
          <a:stretch>
            <a:fillRect/>
          </a:stretch>
        </p:blipFill>
        <p:spPr bwMode="auto">
          <a:xfrm>
            <a:off x="4267200" y="3657600"/>
            <a:ext cx="3571875" cy="29813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Numarası Yer Tutucusu"/>
          <p:cNvSpPr>
            <a:spLocks noGrp="1"/>
          </p:cNvSpPr>
          <p:nvPr>
            <p:ph type="sldNum" sz="quarter" idx="12"/>
          </p:nvPr>
        </p:nvSpPr>
        <p:spPr>
          <a:noFill/>
        </p:spPr>
        <p:txBody>
          <a:bodyPr/>
          <a:lstStyle/>
          <a:p>
            <a:fld id="{FB312A26-31B0-43F5-8FB6-4C5EBB19E66C}" type="slidenum">
              <a:rPr lang="en-US" smtClean="0"/>
              <a:pPr/>
              <a:t>24</a:t>
            </a:fld>
            <a:endParaRPr lang="en-US" smtClean="0"/>
          </a:p>
        </p:txBody>
      </p:sp>
      <p:pic>
        <p:nvPicPr>
          <p:cNvPr id="25603" name="Picture 2"/>
          <p:cNvPicPr>
            <a:picLocks noChangeAspect="1" noChangeArrowheads="1"/>
          </p:cNvPicPr>
          <p:nvPr/>
        </p:nvPicPr>
        <p:blipFill>
          <a:blip r:embed="rId2"/>
          <a:srcRect/>
          <a:stretch>
            <a:fillRect/>
          </a:stretch>
        </p:blipFill>
        <p:spPr bwMode="auto">
          <a:xfrm>
            <a:off x="1447800" y="171450"/>
            <a:ext cx="4752975" cy="4552950"/>
          </a:xfrm>
          <a:prstGeom prst="rect">
            <a:avLst/>
          </a:prstGeom>
          <a:noFill/>
          <a:ln w="9525">
            <a:noFill/>
            <a:miter lim="800000"/>
            <a:headEnd/>
            <a:tailEnd/>
          </a:ln>
        </p:spPr>
      </p:pic>
      <p:pic>
        <p:nvPicPr>
          <p:cNvPr id="25604" name="Picture 3"/>
          <p:cNvPicPr>
            <a:picLocks noChangeAspect="1" noChangeArrowheads="1"/>
          </p:cNvPicPr>
          <p:nvPr/>
        </p:nvPicPr>
        <p:blipFill>
          <a:blip r:embed="rId3"/>
          <a:srcRect/>
          <a:stretch>
            <a:fillRect/>
          </a:stretch>
        </p:blipFill>
        <p:spPr bwMode="auto">
          <a:xfrm>
            <a:off x="2209800" y="5410200"/>
            <a:ext cx="2914650" cy="457200"/>
          </a:xfrm>
          <a:prstGeom prst="rect">
            <a:avLst/>
          </a:prstGeom>
          <a:noFill/>
          <a:ln w="9525">
            <a:noFill/>
            <a:miter lim="800000"/>
            <a:headEnd/>
            <a:tailEnd/>
          </a:ln>
        </p:spPr>
      </p:pic>
      <p:pic>
        <p:nvPicPr>
          <p:cNvPr id="25605" name="Picture 4"/>
          <p:cNvPicPr>
            <a:picLocks noChangeAspect="1" noChangeArrowheads="1"/>
          </p:cNvPicPr>
          <p:nvPr/>
        </p:nvPicPr>
        <p:blipFill>
          <a:blip r:embed="rId4"/>
          <a:srcRect/>
          <a:stretch>
            <a:fillRect/>
          </a:stretch>
        </p:blipFill>
        <p:spPr bwMode="auto">
          <a:xfrm>
            <a:off x="1371600" y="6019800"/>
            <a:ext cx="5019675" cy="390525"/>
          </a:xfrm>
          <a:prstGeom prst="rect">
            <a:avLst/>
          </a:prstGeom>
          <a:noFill/>
          <a:ln w="9525">
            <a:noFill/>
            <a:miter lim="800000"/>
            <a:headEnd/>
            <a:tailEnd/>
          </a:ln>
        </p:spPr>
      </p:pic>
      <p:pic>
        <p:nvPicPr>
          <p:cNvPr id="25606" name="Picture 5"/>
          <p:cNvPicPr>
            <a:picLocks noChangeAspect="1" noChangeArrowheads="1"/>
          </p:cNvPicPr>
          <p:nvPr/>
        </p:nvPicPr>
        <p:blipFill>
          <a:blip r:embed="rId5"/>
          <a:srcRect/>
          <a:stretch>
            <a:fillRect/>
          </a:stretch>
        </p:blipFill>
        <p:spPr bwMode="auto">
          <a:xfrm>
            <a:off x="3124200" y="4876800"/>
            <a:ext cx="2200275" cy="457200"/>
          </a:xfrm>
          <a:prstGeom prst="rect">
            <a:avLst/>
          </a:prstGeom>
          <a:noFill/>
          <a:ln w="9525">
            <a:noFill/>
            <a:miter lim="800000"/>
            <a:headEnd/>
            <a:tailEnd/>
          </a:ln>
        </p:spPr>
      </p:pic>
      <p:sp>
        <p:nvSpPr>
          <p:cNvPr id="25607" name="6 Dikdörtgen"/>
          <p:cNvSpPr>
            <a:spLocks noChangeArrowheads="1"/>
          </p:cNvSpPr>
          <p:nvPr/>
        </p:nvSpPr>
        <p:spPr bwMode="auto">
          <a:xfrm>
            <a:off x="6324600" y="457200"/>
            <a:ext cx="2667000" cy="1200150"/>
          </a:xfrm>
          <a:prstGeom prst="rect">
            <a:avLst/>
          </a:prstGeom>
          <a:noFill/>
          <a:ln w="9525">
            <a:noFill/>
            <a:miter lim="800000"/>
            <a:headEnd/>
            <a:tailEnd/>
          </a:ln>
        </p:spPr>
        <p:txBody>
          <a:bodyPr>
            <a:spAutoFit/>
          </a:bodyPr>
          <a:lstStyle/>
          <a:p>
            <a:r>
              <a:rPr lang="en-US" sz="2400" b="1"/>
              <a:t>Expansion of Refrigerant-134a in a Refrigerator</a:t>
            </a:r>
            <a:endParaRPr lang="tr-T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a:noFill/>
        </p:spPr>
        <p:txBody>
          <a:bodyPr/>
          <a:lstStyle/>
          <a:p>
            <a:fld id="{CCEAFD2B-E6E4-450C-B05C-4A5D3A97B7EC}" type="slidenum">
              <a:rPr lang="en-US" smtClean="0"/>
              <a:pPr/>
              <a:t>25</a:t>
            </a:fld>
            <a:endParaRPr lang="en-US" smtClean="0"/>
          </a:p>
        </p:txBody>
      </p:sp>
      <p:sp>
        <p:nvSpPr>
          <p:cNvPr id="26627" name="Rectangle 2"/>
          <p:cNvSpPr>
            <a:spLocks noChangeArrowheads="1"/>
          </p:cNvSpPr>
          <p:nvPr/>
        </p:nvSpPr>
        <p:spPr bwMode="auto">
          <a:xfrm>
            <a:off x="381000" y="76200"/>
            <a:ext cx="3657600" cy="639763"/>
          </a:xfrm>
          <a:prstGeom prst="rect">
            <a:avLst/>
          </a:prstGeom>
          <a:noFill/>
          <a:ln w="9525">
            <a:noFill/>
            <a:miter lim="800000"/>
            <a:headEnd/>
            <a:tailEnd/>
          </a:ln>
        </p:spPr>
        <p:txBody>
          <a:bodyPr anchor="ctr"/>
          <a:lstStyle/>
          <a:p>
            <a:r>
              <a:rPr lang="en-US" sz="2800" b="1">
                <a:solidFill>
                  <a:srgbClr val="FF0000"/>
                </a:solidFill>
              </a:rPr>
              <a:t>Mixing chambers</a:t>
            </a:r>
          </a:p>
        </p:txBody>
      </p:sp>
      <p:sp>
        <p:nvSpPr>
          <p:cNvPr id="26628" name="Rectangle 3"/>
          <p:cNvSpPr>
            <a:spLocks noChangeArrowheads="1"/>
          </p:cNvSpPr>
          <p:nvPr/>
        </p:nvSpPr>
        <p:spPr bwMode="auto">
          <a:xfrm>
            <a:off x="381000" y="685800"/>
            <a:ext cx="4114800" cy="5540375"/>
          </a:xfrm>
          <a:prstGeom prst="rect">
            <a:avLst/>
          </a:prstGeom>
          <a:noFill/>
          <a:ln w="9525">
            <a:noFill/>
            <a:miter lim="800000"/>
            <a:headEnd/>
            <a:tailEnd/>
          </a:ln>
        </p:spPr>
        <p:txBody>
          <a:bodyPr>
            <a:spAutoFit/>
          </a:bodyPr>
          <a:lstStyle/>
          <a:p>
            <a:pPr>
              <a:spcBef>
                <a:spcPts val="600"/>
              </a:spcBef>
              <a:spcAft>
                <a:spcPts val="600"/>
              </a:spcAft>
            </a:pPr>
            <a:r>
              <a:rPr lang="en-US"/>
              <a:t>In engineering applications, the section where the mixing process takes place is commonly referred to as a </a:t>
            </a:r>
            <a:r>
              <a:rPr lang="en-US" b="1"/>
              <a:t>mixing chamber</a:t>
            </a:r>
            <a:r>
              <a:rPr lang="en-US"/>
              <a:t>.</a:t>
            </a:r>
            <a:endParaRPr lang="tr-TR"/>
          </a:p>
          <a:p>
            <a:pPr>
              <a:spcBef>
                <a:spcPts val="600"/>
              </a:spcBef>
              <a:spcAft>
                <a:spcPts val="600"/>
              </a:spcAft>
            </a:pPr>
            <a:r>
              <a:rPr lang="en-US"/>
              <a:t>The mixing chamber does not have to be a distinct</a:t>
            </a:r>
            <a:r>
              <a:rPr lang="tr-TR"/>
              <a:t> </a:t>
            </a:r>
            <a:r>
              <a:rPr lang="en-US"/>
              <a:t>“chamber.” An ordinary T-elbow or a Y-elbow in a shower, for example,</a:t>
            </a:r>
            <a:r>
              <a:rPr lang="tr-TR"/>
              <a:t> </a:t>
            </a:r>
            <a:r>
              <a:rPr lang="en-US"/>
              <a:t>serves as the mixing chamber for the cold- and hot-water streams</a:t>
            </a:r>
            <a:r>
              <a:rPr lang="tr-TR"/>
              <a:t>.</a:t>
            </a:r>
            <a:endParaRPr lang="en-US"/>
          </a:p>
          <a:p>
            <a:pPr>
              <a:spcBef>
                <a:spcPts val="600"/>
              </a:spcBef>
              <a:spcAft>
                <a:spcPts val="600"/>
              </a:spcAft>
            </a:pPr>
            <a:r>
              <a:rPr lang="en-US"/>
              <a:t>The conservation of mass principle for a mixing chamber requires that the</a:t>
            </a:r>
            <a:r>
              <a:rPr lang="tr-TR"/>
              <a:t> </a:t>
            </a:r>
            <a:r>
              <a:rPr lang="en-US"/>
              <a:t>sum of the incoming mass flow rates equal the mass flow rate of the outgoing</a:t>
            </a:r>
            <a:r>
              <a:rPr lang="tr-TR"/>
              <a:t> mixture.</a:t>
            </a:r>
          </a:p>
          <a:p>
            <a:pPr>
              <a:spcBef>
                <a:spcPts val="600"/>
              </a:spcBef>
              <a:spcAft>
                <a:spcPts val="600"/>
              </a:spcAft>
            </a:pPr>
            <a:r>
              <a:rPr lang="tr-TR"/>
              <a:t>T</a:t>
            </a:r>
            <a:r>
              <a:rPr lang="en-US"/>
              <a:t>he conservation of energy equation</a:t>
            </a:r>
            <a:r>
              <a:rPr lang="tr-TR"/>
              <a:t> is</a:t>
            </a:r>
            <a:r>
              <a:rPr lang="en-US"/>
              <a:t> analogous to the conservation of mass equation.</a:t>
            </a:r>
          </a:p>
        </p:txBody>
      </p:sp>
      <p:pic>
        <p:nvPicPr>
          <p:cNvPr id="26629" name="Picture 11"/>
          <p:cNvPicPr>
            <a:picLocks noChangeAspect="1" noChangeArrowheads="1"/>
          </p:cNvPicPr>
          <p:nvPr/>
        </p:nvPicPr>
        <p:blipFill>
          <a:blip r:embed="rId2"/>
          <a:srcRect/>
          <a:stretch>
            <a:fillRect/>
          </a:stretch>
        </p:blipFill>
        <p:spPr bwMode="auto">
          <a:xfrm>
            <a:off x="4724400" y="314325"/>
            <a:ext cx="4010025" cy="60864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Numarası Yer Tutucusu"/>
          <p:cNvSpPr>
            <a:spLocks noGrp="1"/>
          </p:cNvSpPr>
          <p:nvPr>
            <p:ph type="sldNum" sz="quarter" idx="12"/>
          </p:nvPr>
        </p:nvSpPr>
        <p:spPr>
          <a:noFill/>
        </p:spPr>
        <p:txBody>
          <a:bodyPr/>
          <a:lstStyle/>
          <a:p>
            <a:fld id="{737D6039-FF28-4F11-AF8A-6B8DAE78F6FE}" type="slidenum">
              <a:rPr lang="en-US" smtClean="0"/>
              <a:pPr/>
              <a:t>26</a:t>
            </a:fld>
            <a:endParaRPr lang="en-US" smtClean="0"/>
          </a:p>
        </p:txBody>
      </p:sp>
      <p:sp>
        <p:nvSpPr>
          <p:cNvPr id="27651" name="2 Dikdörtgen"/>
          <p:cNvSpPr>
            <a:spLocks noChangeArrowheads="1"/>
          </p:cNvSpPr>
          <p:nvPr/>
        </p:nvSpPr>
        <p:spPr bwMode="auto">
          <a:xfrm>
            <a:off x="4876800" y="381000"/>
            <a:ext cx="3810000" cy="830263"/>
          </a:xfrm>
          <a:prstGeom prst="rect">
            <a:avLst/>
          </a:prstGeom>
          <a:noFill/>
          <a:ln w="9525">
            <a:noFill/>
            <a:miter lim="800000"/>
            <a:headEnd/>
            <a:tailEnd/>
          </a:ln>
        </p:spPr>
        <p:txBody>
          <a:bodyPr>
            <a:spAutoFit/>
          </a:bodyPr>
          <a:lstStyle/>
          <a:p>
            <a:r>
              <a:rPr lang="en-US" sz="2400" b="1"/>
              <a:t>Mixing of Hot and Cold Waters in a Shower</a:t>
            </a:r>
            <a:endParaRPr lang="tr-TR" sz="2400"/>
          </a:p>
        </p:txBody>
      </p:sp>
      <p:pic>
        <p:nvPicPr>
          <p:cNvPr id="27652" name="Picture 4"/>
          <p:cNvPicPr>
            <a:picLocks noChangeAspect="1" noChangeArrowheads="1"/>
          </p:cNvPicPr>
          <p:nvPr/>
        </p:nvPicPr>
        <p:blipFill>
          <a:blip r:embed="rId2"/>
          <a:srcRect/>
          <a:stretch>
            <a:fillRect/>
          </a:stretch>
        </p:blipFill>
        <p:spPr bwMode="auto">
          <a:xfrm>
            <a:off x="5562600" y="2971800"/>
            <a:ext cx="1647825" cy="419100"/>
          </a:xfrm>
          <a:prstGeom prst="rect">
            <a:avLst/>
          </a:prstGeom>
          <a:noFill/>
          <a:ln w="9525">
            <a:noFill/>
            <a:miter lim="800000"/>
            <a:headEnd/>
            <a:tailEnd/>
          </a:ln>
        </p:spPr>
      </p:pic>
      <p:pic>
        <p:nvPicPr>
          <p:cNvPr id="27653" name="Picture 5"/>
          <p:cNvPicPr>
            <a:picLocks noChangeAspect="1" noChangeArrowheads="1"/>
          </p:cNvPicPr>
          <p:nvPr/>
        </p:nvPicPr>
        <p:blipFill>
          <a:blip r:embed="rId3"/>
          <a:srcRect/>
          <a:stretch>
            <a:fillRect/>
          </a:stretch>
        </p:blipFill>
        <p:spPr bwMode="auto">
          <a:xfrm>
            <a:off x="962025" y="3733800"/>
            <a:ext cx="6276975" cy="2362200"/>
          </a:xfrm>
          <a:prstGeom prst="rect">
            <a:avLst/>
          </a:prstGeom>
          <a:noFill/>
          <a:ln w="9525">
            <a:noFill/>
            <a:miter lim="800000"/>
            <a:headEnd/>
            <a:tailEnd/>
          </a:ln>
        </p:spPr>
      </p:pic>
      <p:pic>
        <p:nvPicPr>
          <p:cNvPr id="27654" name="Picture 6"/>
          <p:cNvPicPr>
            <a:picLocks noChangeAspect="1" noChangeArrowheads="1"/>
          </p:cNvPicPr>
          <p:nvPr/>
        </p:nvPicPr>
        <p:blipFill>
          <a:blip r:embed="rId4"/>
          <a:srcRect/>
          <a:stretch>
            <a:fillRect/>
          </a:stretch>
        </p:blipFill>
        <p:spPr bwMode="auto">
          <a:xfrm>
            <a:off x="952500" y="304800"/>
            <a:ext cx="3771900" cy="3276600"/>
          </a:xfrm>
          <a:prstGeom prst="rect">
            <a:avLst/>
          </a:prstGeom>
          <a:noFill/>
          <a:ln w="9525">
            <a:noFill/>
            <a:miter lim="800000"/>
            <a:headEnd/>
            <a:tailEnd/>
          </a:ln>
        </p:spPr>
      </p:pic>
      <p:pic>
        <p:nvPicPr>
          <p:cNvPr id="27655" name="Picture 7"/>
          <p:cNvPicPr>
            <a:picLocks noChangeAspect="1" noChangeArrowheads="1"/>
          </p:cNvPicPr>
          <p:nvPr/>
        </p:nvPicPr>
        <p:blipFill>
          <a:blip r:embed="rId5"/>
          <a:srcRect/>
          <a:stretch>
            <a:fillRect/>
          </a:stretch>
        </p:blipFill>
        <p:spPr bwMode="auto">
          <a:xfrm>
            <a:off x="1371600" y="6191250"/>
            <a:ext cx="2971800" cy="4381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Slayt Numarası Yer Tutucusu"/>
          <p:cNvSpPr>
            <a:spLocks noGrp="1"/>
          </p:cNvSpPr>
          <p:nvPr>
            <p:ph type="sldNum" sz="quarter" idx="12"/>
          </p:nvPr>
        </p:nvSpPr>
        <p:spPr>
          <a:noFill/>
        </p:spPr>
        <p:txBody>
          <a:bodyPr/>
          <a:lstStyle/>
          <a:p>
            <a:fld id="{62CC0E3A-68F1-4B09-9331-5F2FEF46C40A}" type="slidenum">
              <a:rPr lang="en-US" smtClean="0"/>
              <a:pPr/>
              <a:t>27</a:t>
            </a:fld>
            <a:endParaRPr lang="en-US" smtClean="0"/>
          </a:p>
        </p:txBody>
      </p:sp>
      <p:sp>
        <p:nvSpPr>
          <p:cNvPr id="28675" name="Rectangle 2"/>
          <p:cNvSpPr>
            <a:spLocks noChangeArrowheads="1"/>
          </p:cNvSpPr>
          <p:nvPr/>
        </p:nvSpPr>
        <p:spPr bwMode="auto">
          <a:xfrm>
            <a:off x="3505200" y="381000"/>
            <a:ext cx="3657600" cy="533400"/>
          </a:xfrm>
          <a:prstGeom prst="rect">
            <a:avLst/>
          </a:prstGeom>
          <a:noFill/>
          <a:ln w="9525">
            <a:noFill/>
            <a:miter lim="800000"/>
            <a:headEnd/>
            <a:tailEnd/>
          </a:ln>
        </p:spPr>
        <p:txBody>
          <a:bodyPr anchor="ctr"/>
          <a:lstStyle/>
          <a:p>
            <a:r>
              <a:rPr lang="en-US" sz="2800" b="1">
                <a:solidFill>
                  <a:srgbClr val="FF0000"/>
                </a:solidFill>
              </a:rPr>
              <a:t>Heat exchangers</a:t>
            </a:r>
          </a:p>
        </p:txBody>
      </p:sp>
      <p:sp>
        <p:nvSpPr>
          <p:cNvPr id="28676" name="Rectangle 3"/>
          <p:cNvSpPr>
            <a:spLocks noChangeArrowheads="1"/>
          </p:cNvSpPr>
          <p:nvPr/>
        </p:nvSpPr>
        <p:spPr bwMode="auto">
          <a:xfrm>
            <a:off x="3505200" y="1066800"/>
            <a:ext cx="4800600" cy="1754188"/>
          </a:xfrm>
          <a:prstGeom prst="rect">
            <a:avLst/>
          </a:prstGeom>
          <a:noFill/>
          <a:ln w="9525">
            <a:noFill/>
            <a:miter lim="800000"/>
            <a:headEnd/>
            <a:tailEnd/>
          </a:ln>
        </p:spPr>
        <p:txBody>
          <a:bodyPr>
            <a:spAutoFit/>
          </a:bodyPr>
          <a:lstStyle/>
          <a:p>
            <a:r>
              <a:rPr lang="en-US" b="1"/>
              <a:t>Heat exchangers </a:t>
            </a:r>
            <a:r>
              <a:rPr lang="en-US"/>
              <a:t>are devices where two moving fluid streams exchange heat without mixing. </a:t>
            </a:r>
            <a:endParaRPr lang="tr-TR"/>
          </a:p>
          <a:p>
            <a:endParaRPr lang="tr-TR"/>
          </a:p>
          <a:p>
            <a:r>
              <a:rPr lang="en-US"/>
              <a:t>Heat exchangers are widely used in various industries, and they come in various designs.</a:t>
            </a:r>
          </a:p>
        </p:txBody>
      </p:sp>
      <p:sp>
        <p:nvSpPr>
          <p:cNvPr id="28677" name="Rectangle 13"/>
          <p:cNvSpPr>
            <a:spLocks noChangeArrowheads="1"/>
          </p:cNvSpPr>
          <p:nvPr/>
        </p:nvSpPr>
        <p:spPr bwMode="auto">
          <a:xfrm>
            <a:off x="533400" y="4876800"/>
            <a:ext cx="2209800" cy="1816100"/>
          </a:xfrm>
          <a:prstGeom prst="rect">
            <a:avLst/>
          </a:prstGeom>
          <a:noFill/>
          <a:ln w="9525">
            <a:noFill/>
            <a:miter lim="800000"/>
            <a:headEnd/>
            <a:tailEnd/>
          </a:ln>
        </p:spPr>
        <p:txBody>
          <a:bodyPr>
            <a:spAutoFit/>
          </a:bodyPr>
          <a:lstStyle/>
          <a:p>
            <a:pPr algn="r"/>
            <a:r>
              <a:rPr lang="en-US" sz="1600">
                <a:solidFill>
                  <a:srgbClr val="3333FF"/>
                </a:solidFill>
              </a:rPr>
              <a:t>The heat transfer associated with a heat exchanger may be zero or nonzero depending on how the control volume is selected.</a:t>
            </a:r>
          </a:p>
        </p:txBody>
      </p:sp>
      <p:pic>
        <p:nvPicPr>
          <p:cNvPr id="28678" name="Picture 15"/>
          <p:cNvPicPr>
            <a:picLocks noChangeAspect="1" noChangeArrowheads="1"/>
          </p:cNvPicPr>
          <p:nvPr/>
        </p:nvPicPr>
        <p:blipFill>
          <a:blip r:embed="rId2"/>
          <a:srcRect/>
          <a:stretch>
            <a:fillRect/>
          </a:stretch>
        </p:blipFill>
        <p:spPr bwMode="auto">
          <a:xfrm>
            <a:off x="2743200" y="3500438"/>
            <a:ext cx="6324600" cy="3281362"/>
          </a:xfrm>
          <a:prstGeom prst="rect">
            <a:avLst/>
          </a:prstGeom>
          <a:noFill/>
          <a:ln w="9525">
            <a:noFill/>
            <a:miter lim="800000"/>
            <a:headEnd/>
            <a:tailEnd/>
          </a:ln>
        </p:spPr>
      </p:pic>
      <p:pic>
        <p:nvPicPr>
          <p:cNvPr id="28679" name="Picture 14"/>
          <p:cNvPicPr>
            <a:picLocks noChangeAspect="1" noChangeArrowheads="1"/>
          </p:cNvPicPr>
          <p:nvPr/>
        </p:nvPicPr>
        <p:blipFill>
          <a:blip r:embed="rId3"/>
          <a:srcRect/>
          <a:stretch>
            <a:fillRect/>
          </a:stretch>
        </p:blipFill>
        <p:spPr bwMode="auto">
          <a:xfrm>
            <a:off x="76200" y="76200"/>
            <a:ext cx="3124200" cy="40465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Numarası Yer Tutucusu"/>
          <p:cNvSpPr>
            <a:spLocks noGrp="1"/>
          </p:cNvSpPr>
          <p:nvPr>
            <p:ph type="sldNum" sz="quarter" idx="12"/>
          </p:nvPr>
        </p:nvSpPr>
        <p:spPr>
          <a:noFill/>
        </p:spPr>
        <p:txBody>
          <a:bodyPr/>
          <a:lstStyle/>
          <a:p>
            <a:fld id="{48E7372E-8296-4EE6-B764-01B8A38BD10B}" type="slidenum">
              <a:rPr lang="en-US" smtClean="0"/>
              <a:pPr/>
              <a:t>28</a:t>
            </a:fld>
            <a:endParaRPr lang="en-US" smtClean="0"/>
          </a:p>
        </p:txBody>
      </p:sp>
      <p:sp>
        <p:nvSpPr>
          <p:cNvPr id="29699" name="2 Dikdörtgen"/>
          <p:cNvSpPr>
            <a:spLocks noChangeArrowheads="1"/>
          </p:cNvSpPr>
          <p:nvPr/>
        </p:nvSpPr>
        <p:spPr bwMode="auto">
          <a:xfrm>
            <a:off x="4343400" y="381000"/>
            <a:ext cx="2819400" cy="1200150"/>
          </a:xfrm>
          <a:prstGeom prst="rect">
            <a:avLst/>
          </a:prstGeom>
          <a:noFill/>
          <a:ln w="9525">
            <a:noFill/>
            <a:miter lim="800000"/>
            <a:headEnd/>
            <a:tailEnd/>
          </a:ln>
        </p:spPr>
        <p:txBody>
          <a:bodyPr>
            <a:spAutoFit/>
          </a:bodyPr>
          <a:lstStyle/>
          <a:p>
            <a:r>
              <a:rPr lang="en-US" sz="2400" b="1"/>
              <a:t>Cooling of Refrigerant-134a by Water</a:t>
            </a:r>
            <a:endParaRPr lang="tr-TR" sz="2400"/>
          </a:p>
        </p:txBody>
      </p:sp>
      <p:pic>
        <p:nvPicPr>
          <p:cNvPr id="29700" name="Picture 2"/>
          <p:cNvPicPr>
            <a:picLocks noChangeAspect="1" noChangeArrowheads="1"/>
          </p:cNvPicPr>
          <p:nvPr/>
        </p:nvPicPr>
        <p:blipFill>
          <a:blip r:embed="rId2"/>
          <a:srcRect/>
          <a:stretch>
            <a:fillRect/>
          </a:stretch>
        </p:blipFill>
        <p:spPr bwMode="auto">
          <a:xfrm>
            <a:off x="533400" y="76200"/>
            <a:ext cx="3657600" cy="4945063"/>
          </a:xfrm>
          <a:prstGeom prst="rect">
            <a:avLst/>
          </a:prstGeom>
          <a:noFill/>
          <a:ln w="9525">
            <a:noFill/>
            <a:miter lim="800000"/>
            <a:headEnd/>
            <a:tailEnd/>
          </a:ln>
        </p:spPr>
      </p:pic>
      <p:pic>
        <p:nvPicPr>
          <p:cNvPr id="29701" name="Picture 3"/>
          <p:cNvPicPr>
            <a:picLocks noChangeAspect="1" noChangeArrowheads="1"/>
          </p:cNvPicPr>
          <p:nvPr/>
        </p:nvPicPr>
        <p:blipFill>
          <a:blip r:embed="rId3"/>
          <a:srcRect/>
          <a:stretch>
            <a:fillRect/>
          </a:stretch>
        </p:blipFill>
        <p:spPr bwMode="auto">
          <a:xfrm>
            <a:off x="4400550" y="2514600"/>
            <a:ext cx="1695450" cy="857250"/>
          </a:xfrm>
          <a:prstGeom prst="rect">
            <a:avLst/>
          </a:prstGeom>
          <a:noFill/>
          <a:ln w="9525">
            <a:noFill/>
            <a:miter lim="800000"/>
            <a:headEnd/>
            <a:tailEnd/>
          </a:ln>
        </p:spPr>
      </p:pic>
      <p:pic>
        <p:nvPicPr>
          <p:cNvPr id="29702" name="Picture 5"/>
          <p:cNvPicPr>
            <a:picLocks noChangeAspect="1" noChangeArrowheads="1"/>
          </p:cNvPicPr>
          <p:nvPr/>
        </p:nvPicPr>
        <p:blipFill>
          <a:blip r:embed="rId4"/>
          <a:srcRect/>
          <a:stretch>
            <a:fillRect/>
          </a:stretch>
        </p:blipFill>
        <p:spPr bwMode="auto">
          <a:xfrm>
            <a:off x="1219200" y="6391275"/>
            <a:ext cx="2838450" cy="390525"/>
          </a:xfrm>
          <a:prstGeom prst="rect">
            <a:avLst/>
          </a:prstGeom>
          <a:noFill/>
          <a:ln w="9525">
            <a:noFill/>
            <a:miter lim="800000"/>
            <a:headEnd/>
            <a:tailEnd/>
          </a:ln>
        </p:spPr>
      </p:pic>
      <p:pic>
        <p:nvPicPr>
          <p:cNvPr id="29703" name="Picture 6"/>
          <p:cNvPicPr>
            <a:picLocks noChangeAspect="1" noChangeArrowheads="1"/>
          </p:cNvPicPr>
          <p:nvPr/>
        </p:nvPicPr>
        <p:blipFill>
          <a:blip r:embed="rId5"/>
          <a:srcRect/>
          <a:stretch>
            <a:fillRect/>
          </a:stretch>
        </p:blipFill>
        <p:spPr bwMode="auto">
          <a:xfrm>
            <a:off x="2381250" y="3886200"/>
            <a:ext cx="5695950" cy="1914525"/>
          </a:xfrm>
          <a:prstGeom prst="rect">
            <a:avLst/>
          </a:prstGeom>
          <a:noFill/>
          <a:ln w="9525">
            <a:noFill/>
            <a:miter lim="800000"/>
            <a:headEnd/>
            <a:tailEnd/>
          </a:ln>
        </p:spPr>
      </p:pic>
      <p:pic>
        <p:nvPicPr>
          <p:cNvPr id="29704" name="Picture 7"/>
          <p:cNvPicPr>
            <a:picLocks noChangeAspect="1" noChangeArrowheads="1"/>
          </p:cNvPicPr>
          <p:nvPr/>
        </p:nvPicPr>
        <p:blipFill>
          <a:blip r:embed="rId6"/>
          <a:srcRect/>
          <a:stretch>
            <a:fillRect/>
          </a:stretch>
        </p:blipFill>
        <p:spPr bwMode="auto">
          <a:xfrm>
            <a:off x="1123950" y="5924550"/>
            <a:ext cx="6800850" cy="4000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Numarası Yer Tutucusu"/>
          <p:cNvSpPr>
            <a:spLocks noGrp="1"/>
          </p:cNvSpPr>
          <p:nvPr>
            <p:ph type="sldNum" sz="quarter" idx="12"/>
          </p:nvPr>
        </p:nvSpPr>
        <p:spPr>
          <a:noFill/>
        </p:spPr>
        <p:txBody>
          <a:bodyPr/>
          <a:lstStyle/>
          <a:p>
            <a:fld id="{EFE5E5D4-C392-403B-9456-DDC19E6446E4}" type="slidenum">
              <a:rPr lang="en-US" smtClean="0"/>
              <a:pPr/>
              <a:t>29</a:t>
            </a:fld>
            <a:endParaRPr lang="en-US" smtClean="0"/>
          </a:p>
        </p:txBody>
      </p:sp>
      <p:pic>
        <p:nvPicPr>
          <p:cNvPr id="30723" name="Picture 2"/>
          <p:cNvPicPr>
            <a:picLocks noChangeAspect="1" noChangeArrowheads="1"/>
          </p:cNvPicPr>
          <p:nvPr/>
        </p:nvPicPr>
        <p:blipFill>
          <a:blip r:embed="rId2"/>
          <a:srcRect/>
          <a:stretch>
            <a:fillRect/>
          </a:stretch>
        </p:blipFill>
        <p:spPr bwMode="auto">
          <a:xfrm>
            <a:off x="246063" y="990600"/>
            <a:ext cx="3487737" cy="3810000"/>
          </a:xfrm>
          <a:prstGeom prst="rect">
            <a:avLst/>
          </a:prstGeom>
          <a:noFill/>
          <a:ln w="9525">
            <a:noFill/>
            <a:miter lim="800000"/>
            <a:headEnd/>
            <a:tailEnd/>
          </a:ln>
        </p:spPr>
      </p:pic>
      <p:pic>
        <p:nvPicPr>
          <p:cNvPr id="30724" name="Picture 3"/>
          <p:cNvPicPr>
            <a:picLocks noChangeAspect="1" noChangeArrowheads="1"/>
          </p:cNvPicPr>
          <p:nvPr/>
        </p:nvPicPr>
        <p:blipFill>
          <a:blip r:embed="rId3"/>
          <a:srcRect/>
          <a:stretch>
            <a:fillRect/>
          </a:stretch>
        </p:blipFill>
        <p:spPr bwMode="auto">
          <a:xfrm>
            <a:off x="3962400" y="990600"/>
            <a:ext cx="4953000" cy="2309813"/>
          </a:xfrm>
          <a:prstGeom prst="rect">
            <a:avLst/>
          </a:prstGeom>
          <a:noFill/>
          <a:ln w="9525">
            <a:noFill/>
            <a:miter lim="800000"/>
            <a:headEnd/>
            <a:tailEnd/>
          </a:ln>
        </p:spPr>
      </p:pic>
      <p:pic>
        <p:nvPicPr>
          <p:cNvPr id="30725" name="Picture 4"/>
          <p:cNvPicPr>
            <a:picLocks noChangeAspect="1" noChangeArrowheads="1"/>
          </p:cNvPicPr>
          <p:nvPr/>
        </p:nvPicPr>
        <p:blipFill>
          <a:blip r:embed="rId4"/>
          <a:srcRect/>
          <a:stretch>
            <a:fillRect/>
          </a:stretch>
        </p:blipFill>
        <p:spPr bwMode="auto">
          <a:xfrm>
            <a:off x="5029200" y="3352800"/>
            <a:ext cx="2266950" cy="476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Slayt Numarası Yer Tutucusu"/>
          <p:cNvSpPr>
            <a:spLocks noGrp="1"/>
          </p:cNvSpPr>
          <p:nvPr>
            <p:ph type="sldNum" sz="quarter" idx="12"/>
          </p:nvPr>
        </p:nvSpPr>
        <p:spPr>
          <a:noFill/>
        </p:spPr>
        <p:txBody>
          <a:bodyPr/>
          <a:lstStyle/>
          <a:p>
            <a:fld id="{970E4EAA-0FED-4C22-80E2-AD33AFCE1861}" type="slidenum">
              <a:rPr lang="en-US" smtClean="0"/>
              <a:pPr/>
              <a:t>3</a:t>
            </a:fld>
            <a:endParaRPr lang="en-US" smtClean="0"/>
          </a:p>
        </p:txBody>
      </p:sp>
      <p:sp>
        <p:nvSpPr>
          <p:cNvPr id="4099" name="Rectangle 2"/>
          <p:cNvSpPr>
            <a:spLocks noGrp="1" noChangeArrowheads="1"/>
          </p:cNvSpPr>
          <p:nvPr>
            <p:ph type="title"/>
          </p:nvPr>
        </p:nvSpPr>
        <p:spPr>
          <a:xfrm>
            <a:off x="381000" y="198438"/>
            <a:ext cx="5486400" cy="639762"/>
          </a:xfrm>
          <a:solidFill>
            <a:srgbClr val="92D050"/>
          </a:solidFill>
        </p:spPr>
        <p:txBody>
          <a:bodyPr/>
          <a:lstStyle/>
          <a:p>
            <a:pPr eaLnBrk="1" hangingPunct="1"/>
            <a:r>
              <a:rPr lang="en-US" smtClean="0">
                <a:solidFill>
                  <a:srgbClr val="C00000"/>
                </a:solidFill>
              </a:rPr>
              <a:t>CONSERVATION OF MASS</a:t>
            </a:r>
            <a:endParaRPr lang="en-US" b="0" smtClean="0">
              <a:solidFill>
                <a:srgbClr val="C00000"/>
              </a:solidFill>
            </a:endParaRPr>
          </a:p>
        </p:txBody>
      </p:sp>
      <p:sp>
        <p:nvSpPr>
          <p:cNvPr id="4100" name="Rectangle 6"/>
          <p:cNvSpPr>
            <a:spLocks noChangeArrowheads="1"/>
          </p:cNvSpPr>
          <p:nvPr/>
        </p:nvSpPr>
        <p:spPr bwMode="auto">
          <a:xfrm>
            <a:off x="304800" y="974725"/>
            <a:ext cx="8229600" cy="1768475"/>
          </a:xfrm>
          <a:prstGeom prst="rect">
            <a:avLst/>
          </a:prstGeom>
          <a:noFill/>
          <a:ln w="9525">
            <a:noFill/>
            <a:miter lim="800000"/>
            <a:headEnd/>
            <a:tailEnd/>
          </a:ln>
        </p:spPr>
        <p:txBody>
          <a:bodyPr>
            <a:spAutoFit/>
          </a:bodyPr>
          <a:lstStyle/>
          <a:p>
            <a:pPr>
              <a:lnSpc>
                <a:spcPct val="90000"/>
              </a:lnSpc>
              <a:spcBef>
                <a:spcPct val="10000"/>
              </a:spcBef>
              <a:spcAft>
                <a:spcPct val="10000"/>
              </a:spcAft>
            </a:pPr>
            <a:r>
              <a:rPr lang="en-US" sz="1900" b="1">
                <a:solidFill>
                  <a:srgbClr val="CC00CC"/>
                </a:solidFill>
              </a:rPr>
              <a:t>Conservation of mass</a:t>
            </a:r>
            <a:r>
              <a:rPr lang="en-US" sz="1900"/>
              <a:t>: Mass, like energy, is a conserved property, and it cannot be created or destroyed during a process. </a:t>
            </a:r>
          </a:p>
          <a:p>
            <a:pPr>
              <a:lnSpc>
                <a:spcPct val="90000"/>
              </a:lnSpc>
              <a:spcBef>
                <a:spcPct val="10000"/>
              </a:spcBef>
              <a:spcAft>
                <a:spcPct val="10000"/>
              </a:spcAft>
            </a:pPr>
            <a:r>
              <a:rPr lang="en-US" sz="1900" b="1" i="1">
                <a:solidFill>
                  <a:srgbClr val="CC00CC"/>
                </a:solidFill>
              </a:rPr>
              <a:t>Closed systems</a:t>
            </a:r>
            <a:r>
              <a:rPr lang="en-US" sz="1900"/>
              <a:t>:  The mass of the system remain constant during a process. </a:t>
            </a:r>
          </a:p>
          <a:p>
            <a:pPr>
              <a:lnSpc>
                <a:spcPct val="90000"/>
              </a:lnSpc>
              <a:spcBef>
                <a:spcPct val="10000"/>
              </a:spcBef>
              <a:spcAft>
                <a:spcPct val="10000"/>
              </a:spcAft>
            </a:pPr>
            <a:r>
              <a:rPr lang="en-US" sz="1900" b="1" i="1">
                <a:solidFill>
                  <a:srgbClr val="CC00CC"/>
                </a:solidFill>
              </a:rPr>
              <a:t>Control volumes</a:t>
            </a:r>
            <a:r>
              <a:rPr lang="en-US" sz="1900"/>
              <a:t>: Mass can cross the boundaries, and so we must keep track of the amount of mass entering and leaving the control volume.</a:t>
            </a:r>
          </a:p>
        </p:txBody>
      </p:sp>
      <p:sp>
        <p:nvSpPr>
          <p:cNvPr id="4101" name="Rectangle 7"/>
          <p:cNvSpPr>
            <a:spLocks noChangeArrowheads="1"/>
          </p:cNvSpPr>
          <p:nvPr/>
        </p:nvSpPr>
        <p:spPr bwMode="auto">
          <a:xfrm>
            <a:off x="304800" y="3048000"/>
            <a:ext cx="3276600" cy="996950"/>
          </a:xfrm>
          <a:prstGeom prst="rect">
            <a:avLst/>
          </a:prstGeom>
          <a:noFill/>
          <a:ln w="9525">
            <a:noFill/>
            <a:miter lim="800000"/>
            <a:headEnd/>
            <a:tailEnd/>
          </a:ln>
        </p:spPr>
        <p:txBody>
          <a:bodyPr>
            <a:spAutoFit/>
          </a:bodyPr>
          <a:lstStyle/>
          <a:p>
            <a:pPr>
              <a:lnSpc>
                <a:spcPct val="110000"/>
              </a:lnSpc>
            </a:pPr>
            <a:r>
              <a:rPr lang="en-US"/>
              <a:t>Mass </a:t>
            </a:r>
            <a:r>
              <a:rPr lang="en-US" i="1"/>
              <a:t>m </a:t>
            </a:r>
            <a:r>
              <a:rPr lang="en-US"/>
              <a:t>and energy </a:t>
            </a:r>
            <a:r>
              <a:rPr lang="en-US" i="1"/>
              <a:t>E </a:t>
            </a:r>
            <a:r>
              <a:rPr lang="en-US"/>
              <a:t>can be converted to each other according to</a:t>
            </a:r>
          </a:p>
        </p:txBody>
      </p:sp>
      <p:pic>
        <p:nvPicPr>
          <p:cNvPr id="4102" name="Picture 8"/>
          <p:cNvPicPr>
            <a:picLocks noChangeAspect="1" noChangeArrowheads="1"/>
          </p:cNvPicPr>
          <p:nvPr/>
        </p:nvPicPr>
        <p:blipFill>
          <a:blip r:embed="rId2"/>
          <a:srcRect/>
          <a:stretch>
            <a:fillRect/>
          </a:stretch>
        </p:blipFill>
        <p:spPr bwMode="auto">
          <a:xfrm>
            <a:off x="1816100" y="3724275"/>
            <a:ext cx="1079500" cy="314325"/>
          </a:xfrm>
          <a:prstGeom prst="rect">
            <a:avLst/>
          </a:prstGeom>
          <a:noFill/>
          <a:ln w="9525">
            <a:noFill/>
            <a:miter lim="800000"/>
            <a:headEnd/>
            <a:tailEnd/>
          </a:ln>
        </p:spPr>
      </p:pic>
      <p:sp>
        <p:nvSpPr>
          <p:cNvPr id="4103" name="Rectangle 9"/>
          <p:cNvSpPr>
            <a:spLocks noChangeArrowheads="1"/>
          </p:cNvSpPr>
          <p:nvPr/>
        </p:nvSpPr>
        <p:spPr bwMode="auto">
          <a:xfrm>
            <a:off x="304800" y="4114800"/>
            <a:ext cx="3733800" cy="1739900"/>
          </a:xfrm>
          <a:prstGeom prst="rect">
            <a:avLst/>
          </a:prstGeom>
          <a:noFill/>
          <a:ln w="9525">
            <a:noFill/>
            <a:miter lim="800000"/>
            <a:headEnd/>
            <a:tailEnd/>
          </a:ln>
        </p:spPr>
        <p:txBody>
          <a:bodyPr>
            <a:spAutoFit/>
          </a:bodyPr>
          <a:lstStyle/>
          <a:p>
            <a:r>
              <a:rPr lang="en-US"/>
              <a:t>where </a:t>
            </a:r>
            <a:r>
              <a:rPr lang="en-US" i="1"/>
              <a:t>c </a:t>
            </a:r>
            <a:r>
              <a:rPr lang="en-US"/>
              <a:t>is the speed of light in a vacuum, which is </a:t>
            </a:r>
            <a:r>
              <a:rPr lang="en-US" i="1"/>
              <a:t>c = </a:t>
            </a:r>
            <a:r>
              <a:rPr lang="en-US"/>
              <a:t>2.9979</a:t>
            </a:r>
            <a:r>
              <a:rPr lang="tr-TR"/>
              <a:t> </a:t>
            </a:r>
            <a:r>
              <a:rPr lang="en-US">
                <a:sym typeface="Symbol" pitchFamily="18" charset="2"/>
              </a:rPr>
              <a:t></a:t>
            </a:r>
            <a:r>
              <a:rPr lang="tr-TR">
                <a:sym typeface="Symbol" pitchFamily="18" charset="2"/>
              </a:rPr>
              <a:t> </a:t>
            </a:r>
            <a:r>
              <a:rPr lang="en-US"/>
              <a:t>10</a:t>
            </a:r>
            <a:r>
              <a:rPr lang="en-US" baseline="30000"/>
              <a:t>8</a:t>
            </a:r>
            <a:r>
              <a:rPr lang="en-US"/>
              <a:t> m/s. </a:t>
            </a:r>
            <a:endParaRPr lang="tr-TR"/>
          </a:p>
          <a:p>
            <a:endParaRPr lang="en-US"/>
          </a:p>
          <a:p>
            <a:r>
              <a:rPr lang="en-US">
                <a:solidFill>
                  <a:srgbClr val="C00000"/>
                </a:solidFill>
              </a:rPr>
              <a:t>The mass change due to energy change is negligible. </a:t>
            </a:r>
          </a:p>
        </p:txBody>
      </p:sp>
      <p:pic>
        <p:nvPicPr>
          <p:cNvPr id="4104" name="Picture 12"/>
          <p:cNvPicPr>
            <a:picLocks noChangeAspect="1" noChangeArrowheads="1"/>
          </p:cNvPicPr>
          <p:nvPr/>
        </p:nvPicPr>
        <p:blipFill>
          <a:blip r:embed="rId3"/>
          <a:srcRect/>
          <a:stretch>
            <a:fillRect/>
          </a:stretch>
        </p:blipFill>
        <p:spPr bwMode="auto">
          <a:xfrm>
            <a:off x="4381500" y="3171825"/>
            <a:ext cx="3924300" cy="23145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Slayt Numarası Yer Tutucusu"/>
          <p:cNvSpPr>
            <a:spLocks noGrp="1"/>
          </p:cNvSpPr>
          <p:nvPr>
            <p:ph type="sldNum" sz="quarter" idx="12"/>
          </p:nvPr>
        </p:nvSpPr>
        <p:spPr>
          <a:noFill/>
        </p:spPr>
        <p:txBody>
          <a:bodyPr/>
          <a:lstStyle/>
          <a:p>
            <a:fld id="{9254B906-F769-457E-B93C-BEF90994761F}" type="slidenum">
              <a:rPr lang="en-US" smtClean="0"/>
              <a:pPr/>
              <a:t>30</a:t>
            </a:fld>
            <a:endParaRPr lang="en-US" smtClean="0"/>
          </a:p>
        </p:txBody>
      </p:sp>
      <p:sp>
        <p:nvSpPr>
          <p:cNvPr id="31747" name="Rectangle 2"/>
          <p:cNvSpPr>
            <a:spLocks noChangeArrowheads="1"/>
          </p:cNvSpPr>
          <p:nvPr/>
        </p:nvSpPr>
        <p:spPr bwMode="auto">
          <a:xfrm>
            <a:off x="533400" y="152400"/>
            <a:ext cx="3657600" cy="639763"/>
          </a:xfrm>
          <a:prstGeom prst="rect">
            <a:avLst/>
          </a:prstGeom>
          <a:noFill/>
          <a:ln w="9525">
            <a:noFill/>
            <a:miter lim="800000"/>
            <a:headEnd/>
            <a:tailEnd/>
          </a:ln>
        </p:spPr>
        <p:txBody>
          <a:bodyPr anchor="ctr"/>
          <a:lstStyle/>
          <a:p>
            <a:r>
              <a:rPr lang="en-US" sz="2800" b="1">
                <a:solidFill>
                  <a:srgbClr val="FF0000"/>
                </a:solidFill>
              </a:rPr>
              <a:t>Pipe and duct f</a:t>
            </a:r>
            <a:r>
              <a:rPr lang="tr-TR" sz="2800" b="1">
                <a:solidFill>
                  <a:srgbClr val="FF0000"/>
                </a:solidFill>
              </a:rPr>
              <a:t>l</a:t>
            </a:r>
            <a:r>
              <a:rPr lang="en-US" sz="2800" b="1">
                <a:solidFill>
                  <a:srgbClr val="FF0000"/>
                </a:solidFill>
              </a:rPr>
              <a:t>ow</a:t>
            </a:r>
          </a:p>
        </p:txBody>
      </p:sp>
      <p:sp>
        <p:nvSpPr>
          <p:cNvPr id="31748" name="Rectangle 3"/>
          <p:cNvSpPr>
            <a:spLocks noChangeArrowheads="1"/>
          </p:cNvSpPr>
          <p:nvPr/>
        </p:nvSpPr>
        <p:spPr bwMode="auto">
          <a:xfrm>
            <a:off x="533400" y="838200"/>
            <a:ext cx="6096000" cy="1938338"/>
          </a:xfrm>
          <a:prstGeom prst="rect">
            <a:avLst/>
          </a:prstGeom>
          <a:noFill/>
          <a:ln w="9525">
            <a:noFill/>
            <a:miter lim="800000"/>
            <a:headEnd/>
            <a:tailEnd/>
          </a:ln>
        </p:spPr>
        <p:txBody>
          <a:bodyPr>
            <a:spAutoFit/>
          </a:bodyPr>
          <a:lstStyle/>
          <a:p>
            <a:r>
              <a:rPr lang="en-US" sz="2000"/>
              <a:t>The transport of liquids or gases in pipes and ducts is of great importance in many engineering applications. </a:t>
            </a:r>
            <a:endParaRPr lang="tr-TR" sz="2000"/>
          </a:p>
          <a:p>
            <a:endParaRPr lang="tr-TR" sz="2000"/>
          </a:p>
          <a:p>
            <a:r>
              <a:rPr lang="en-US" sz="2000"/>
              <a:t>Flow through a pipe or a duct usually satisfies</a:t>
            </a:r>
            <a:r>
              <a:rPr lang="tr-TR" sz="2000"/>
              <a:t> </a:t>
            </a:r>
            <a:r>
              <a:rPr lang="en-US" sz="2000"/>
              <a:t>the steady-flow conditions.</a:t>
            </a:r>
          </a:p>
        </p:txBody>
      </p:sp>
      <p:pic>
        <p:nvPicPr>
          <p:cNvPr id="31749" name="Picture 14"/>
          <p:cNvPicPr>
            <a:picLocks noChangeAspect="1" noChangeArrowheads="1"/>
          </p:cNvPicPr>
          <p:nvPr/>
        </p:nvPicPr>
        <p:blipFill>
          <a:blip r:embed="rId2"/>
          <a:srcRect/>
          <a:stretch>
            <a:fillRect/>
          </a:stretch>
        </p:blipFill>
        <p:spPr bwMode="auto">
          <a:xfrm>
            <a:off x="4895850" y="3143250"/>
            <a:ext cx="3638550" cy="3257550"/>
          </a:xfrm>
          <a:prstGeom prst="rect">
            <a:avLst/>
          </a:prstGeom>
          <a:noFill/>
          <a:ln w="9525">
            <a:noFill/>
            <a:miter lim="800000"/>
            <a:headEnd/>
            <a:tailEnd/>
          </a:ln>
        </p:spPr>
      </p:pic>
      <p:pic>
        <p:nvPicPr>
          <p:cNvPr id="31750" name="Picture 15"/>
          <p:cNvPicPr>
            <a:picLocks noChangeAspect="1" noChangeArrowheads="1"/>
          </p:cNvPicPr>
          <p:nvPr/>
        </p:nvPicPr>
        <p:blipFill>
          <a:blip r:embed="rId3"/>
          <a:srcRect/>
          <a:stretch>
            <a:fillRect/>
          </a:stretch>
        </p:blipFill>
        <p:spPr bwMode="auto">
          <a:xfrm>
            <a:off x="533400" y="3009900"/>
            <a:ext cx="4086225" cy="33909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Numarası Yer Tutucusu"/>
          <p:cNvSpPr>
            <a:spLocks noGrp="1"/>
          </p:cNvSpPr>
          <p:nvPr>
            <p:ph type="sldNum" sz="quarter" idx="12"/>
          </p:nvPr>
        </p:nvSpPr>
        <p:spPr>
          <a:noFill/>
        </p:spPr>
        <p:txBody>
          <a:bodyPr/>
          <a:lstStyle/>
          <a:p>
            <a:fld id="{472922EB-7911-46E0-B994-13C145BD7D8B}" type="slidenum">
              <a:rPr lang="en-US" smtClean="0"/>
              <a:pPr/>
              <a:t>31</a:t>
            </a:fld>
            <a:endParaRPr lang="en-US" smtClean="0"/>
          </a:p>
        </p:txBody>
      </p:sp>
      <p:pic>
        <p:nvPicPr>
          <p:cNvPr id="32771" name="Picture 2"/>
          <p:cNvPicPr>
            <a:picLocks noChangeAspect="1" noChangeArrowheads="1"/>
          </p:cNvPicPr>
          <p:nvPr/>
        </p:nvPicPr>
        <p:blipFill>
          <a:blip r:embed="rId2"/>
          <a:srcRect/>
          <a:stretch>
            <a:fillRect/>
          </a:stretch>
        </p:blipFill>
        <p:spPr bwMode="auto">
          <a:xfrm>
            <a:off x="838200" y="914400"/>
            <a:ext cx="3829050" cy="3048000"/>
          </a:xfrm>
          <a:prstGeom prst="rect">
            <a:avLst/>
          </a:prstGeom>
          <a:noFill/>
          <a:ln w="9525">
            <a:noFill/>
            <a:miter lim="800000"/>
            <a:headEnd/>
            <a:tailEnd/>
          </a:ln>
        </p:spPr>
      </p:pic>
      <p:pic>
        <p:nvPicPr>
          <p:cNvPr id="32772" name="Picture 3"/>
          <p:cNvPicPr>
            <a:picLocks noChangeAspect="1" noChangeArrowheads="1"/>
          </p:cNvPicPr>
          <p:nvPr/>
        </p:nvPicPr>
        <p:blipFill>
          <a:blip r:embed="rId3"/>
          <a:srcRect/>
          <a:stretch>
            <a:fillRect/>
          </a:stretch>
        </p:blipFill>
        <p:spPr bwMode="auto">
          <a:xfrm>
            <a:off x="533400" y="4210050"/>
            <a:ext cx="5095875" cy="1276350"/>
          </a:xfrm>
          <a:prstGeom prst="rect">
            <a:avLst/>
          </a:prstGeom>
          <a:noFill/>
          <a:ln w="9525">
            <a:noFill/>
            <a:miter lim="800000"/>
            <a:headEnd/>
            <a:tailEnd/>
          </a:ln>
        </p:spPr>
      </p:pic>
      <p:pic>
        <p:nvPicPr>
          <p:cNvPr id="32773" name="Picture 4"/>
          <p:cNvPicPr>
            <a:picLocks noChangeAspect="1" noChangeArrowheads="1"/>
          </p:cNvPicPr>
          <p:nvPr/>
        </p:nvPicPr>
        <p:blipFill>
          <a:blip r:embed="rId4"/>
          <a:srcRect/>
          <a:stretch>
            <a:fillRect/>
          </a:stretch>
        </p:blipFill>
        <p:spPr bwMode="auto">
          <a:xfrm>
            <a:off x="1066800" y="5476875"/>
            <a:ext cx="5334000" cy="1228725"/>
          </a:xfrm>
          <a:prstGeom prst="rect">
            <a:avLst/>
          </a:prstGeom>
          <a:noFill/>
          <a:ln w="9525">
            <a:noFill/>
            <a:miter lim="800000"/>
            <a:headEnd/>
            <a:tailEnd/>
          </a:ln>
        </p:spPr>
      </p:pic>
      <p:sp>
        <p:nvSpPr>
          <p:cNvPr id="32774" name="5 Dikdörtgen"/>
          <p:cNvSpPr>
            <a:spLocks noChangeArrowheads="1"/>
          </p:cNvSpPr>
          <p:nvPr/>
        </p:nvSpPr>
        <p:spPr bwMode="auto">
          <a:xfrm>
            <a:off x="304800" y="228600"/>
            <a:ext cx="5027613" cy="461963"/>
          </a:xfrm>
          <a:prstGeom prst="rect">
            <a:avLst/>
          </a:prstGeom>
          <a:noFill/>
          <a:ln w="9525">
            <a:noFill/>
            <a:miter lim="800000"/>
            <a:headEnd/>
            <a:tailEnd/>
          </a:ln>
        </p:spPr>
        <p:txBody>
          <a:bodyPr wrap="none">
            <a:spAutoFit/>
          </a:bodyPr>
          <a:lstStyle/>
          <a:p>
            <a:r>
              <a:rPr lang="en-US" sz="2400" b="1"/>
              <a:t>Electric Heating of Air in a House</a:t>
            </a:r>
            <a:endParaRPr lang="tr-TR" sz="2400"/>
          </a:p>
        </p:txBody>
      </p:sp>
      <p:pic>
        <p:nvPicPr>
          <p:cNvPr id="32775" name="Picture 5"/>
          <p:cNvPicPr>
            <a:picLocks noChangeAspect="1" noChangeArrowheads="1"/>
          </p:cNvPicPr>
          <p:nvPr/>
        </p:nvPicPr>
        <p:blipFill>
          <a:blip r:embed="rId5"/>
          <a:srcRect/>
          <a:stretch>
            <a:fillRect/>
          </a:stretch>
        </p:blipFill>
        <p:spPr bwMode="auto">
          <a:xfrm>
            <a:off x="5448300" y="228600"/>
            <a:ext cx="3543300" cy="3429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Slayt Numarası Yer Tutucusu"/>
          <p:cNvSpPr>
            <a:spLocks noGrp="1"/>
          </p:cNvSpPr>
          <p:nvPr>
            <p:ph type="sldNum" sz="quarter" idx="12"/>
          </p:nvPr>
        </p:nvSpPr>
        <p:spPr>
          <a:noFill/>
        </p:spPr>
        <p:txBody>
          <a:bodyPr/>
          <a:lstStyle/>
          <a:p>
            <a:fld id="{973A045C-F51D-45D4-8FA1-AB4216D872A6}" type="slidenum">
              <a:rPr lang="en-US" smtClean="0"/>
              <a:pPr/>
              <a:t>32</a:t>
            </a:fld>
            <a:endParaRPr lang="en-US" smtClean="0"/>
          </a:p>
        </p:txBody>
      </p:sp>
      <p:sp>
        <p:nvSpPr>
          <p:cNvPr id="33795" name="Rectangle 3"/>
          <p:cNvSpPr>
            <a:spLocks noChangeArrowheads="1"/>
          </p:cNvSpPr>
          <p:nvPr/>
        </p:nvSpPr>
        <p:spPr bwMode="auto">
          <a:xfrm>
            <a:off x="304800" y="228600"/>
            <a:ext cx="6172200" cy="1066800"/>
          </a:xfrm>
          <a:prstGeom prst="rect">
            <a:avLst/>
          </a:prstGeom>
          <a:solidFill>
            <a:srgbClr val="92D050"/>
          </a:solidFill>
          <a:ln w="9525">
            <a:noFill/>
            <a:miter lim="800000"/>
            <a:headEnd/>
            <a:tailEnd/>
          </a:ln>
        </p:spPr>
        <p:txBody>
          <a:bodyPr anchor="ctr"/>
          <a:lstStyle/>
          <a:p>
            <a:r>
              <a:rPr lang="en-US" sz="3000" b="1">
                <a:solidFill>
                  <a:srgbClr val="C00000"/>
                </a:solidFill>
              </a:rPr>
              <a:t>ENERGY ANALYSIS OF UNSTEADY-FLOW PROCESSES</a:t>
            </a:r>
          </a:p>
        </p:txBody>
      </p:sp>
      <p:sp>
        <p:nvSpPr>
          <p:cNvPr id="33796" name="Rectangle 9"/>
          <p:cNvSpPr>
            <a:spLocks noChangeArrowheads="1"/>
          </p:cNvSpPr>
          <p:nvPr/>
        </p:nvSpPr>
        <p:spPr bwMode="auto">
          <a:xfrm>
            <a:off x="304800" y="1444625"/>
            <a:ext cx="3962400" cy="4832350"/>
          </a:xfrm>
          <a:prstGeom prst="rect">
            <a:avLst/>
          </a:prstGeom>
          <a:noFill/>
          <a:ln w="9525">
            <a:noFill/>
            <a:miter lim="800000"/>
            <a:headEnd/>
            <a:tailEnd/>
          </a:ln>
        </p:spPr>
        <p:txBody>
          <a:bodyPr>
            <a:spAutoFit/>
          </a:bodyPr>
          <a:lstStyle/>
          <a:p>
            <a:pPr>
              <a:spcBef>
                <a:spcPts val="600"/>
              </a:spcBef>
              <a:spcAft>
                <a:spcPts val="600"/>
              </a:spcAft>
            </a:pPr>
            <a:r>
              <a:rPr lang="en-US"/>
              <a:t>Many processes of interest, involve </a:t>
            </a:r>
            <a:r>
              <a:rPr lang="en-US" i="1"/>
              <a:t>changes </a:t>
            </a:r>
            <a:r>
              <a:rPr lang="en-US"/>
              <a:t>within the control volume with time. Such processes are called </a:t>
            </a:r>
            <a:r>
              <a:rPr lang="en-US" i="1"/>
              <a:t>unsteady-flow, </a:t>
            </a:r>
            <a:r>
              <a:rPr lang="en-US"/>
              <a:t>or </a:t>
            </a:r>
            <a:r>
              <a:rPr lang="en-US" i="1"/>
              <a:t>transient-flow, </a:t>
            </a:r>
            <a:r>
              <a:rPr lang="en-US"/>
              <a:t>processes.</a:t>
            </a:r>
          </a:p>
          <a:p>
            <a:pPr>
              <a:spcBef>
                <a:spcPts val="600"/>
              </a:spcBef>
              <a:spcAft>
                <a:spcPts val="600"/>
              </a:spcAft>
            </a:pPr>
            <a:r>
              <a:rPr lang="en-US"/>
              <a:t>Most unsteady-flow processes can be represented reasonably well by the </a:t>
            </a:r>
            <a:r>
              <a:rPr lang="en-US" i="1">
                <a:solidFill>
                  <a:srgbClr val="3333FF"/>
                </a:solidFill>
              </a:rPr>
              <a:t>uniform-flow</a:t>
            </a:r>
            <a:r>
              <a:rPr lang="en-US" i="1"/>
              <a:t> process</a:t>
            </a:r>
            <a:r>
              <a:rPr lang="en-US"/>
              <a:t>.</a:t>
            </a:r>
          </a:p>
          <a:p>
            <a:pPr>
              <a:spcBef>
                <a:spcPts val="600"/>
              </a:spcBef>
              <a:spcAft>
                <a:spcPts val="600"/>
              </a:spcAft>
            </a:pPr>
            <a:r>
              <a:rPr lang="en-US" b="1">
                <a:solidFill>
                  <a:srgbClr val="CC00CC"/>
                </a:solidFill>
              </a:rPr>
              <a:t>Uniform-flow process:</a:t>
            </a:r>
            <a:r>
              <a:rPr lang="en-US"/>
              <a:t> The fluid flow at any inlet or exit is uniform and steady, and thus the fluid properties do not change with time or position over the cross section of an inlet or exit. If they do, they are averaged and treated as constants for the entire process.</a:t>
            </a:r>
          </a:p>
        </p:txBody>
      </p:sp>
      <p:sp>
        <p:nvSpPr>
          <p:cNvPr id="33797" name="Rectangle 11"/>
          <p:cNvSpPr>
            <a:spLocks noChangeArrowheads="1"/>
          </p:cNvSpPr>
          <p:nvPr/>
        </p:nvSpPr>
        <p:spPr bwMode="auto">
          <a:xfrm>
            <a:off x="4343400" y="1414463"/>
            <a:ext cx="2286000" cy="2014537"/>
          </a:xfrm>
          <a:prstGeom prst="rect">
            <a:avLst/>
          </a:prstGeom>
          <a:noFill/>
          <a:ln w="9525">
            <a:noFill/>
            <a:miter lim="800000"/>
            <a:headEnd/>
            <a:tailEnd/>
          </a:ln>
        </p:spPr>
        <p:txBody>
          <a:bodyPr>
            <a:spAutoFit/>
          </a:bodyPr>
          <a:lstStyle/>
          <a:p>
            <a:pPr algn="r"/>
            <a:r>
              <a:rPr lang="en-US">
                <a:solidFill>
                  <a:srgbClr val="3333FF"/>
                </a:solidFill>
              </a:rPr>
              <a:t>Charging of a rigid tank from a supply line is an unsteady-flow process since it involves changes within the control volume.</a:t>
            </a:r>
          </a:p>
        </p:txBody>
      </p:sp>
      <p:sp>
        <p:nvSpPr>
          <p:cNvPr id="33798" name="Rectangle 13"/>
          <p:cNvSpPr>
            <a:spLocks noChangeArrowheads="1"/>
          </p:cNvSpPr>
          <p:nvPr/>
        </p:nvSpPr>
        <p:spPr bwMode="auto">
          <a:xfrm>
            <a:off x="4648200" y="4889500"/>
            <a:ext cx="1981200" cy="1739900"/>
          </a:xfrm>
          <a:prstGeom prst="rect">
            <a:avLst/>
          </a:prstGeom>
          <a:noFill/>
          <a:ln w="9525">
            <a:noFill/>
            <a:miter lim="800000"/>
            <a:headEnd/>
            <a:tailEnd/>
          </a:ln>
        </p:spPr>
        <p:txBody>
          <a:bodyPr>
            <a:spAutoFit/>
          </a:bodyPr>
          <a:lstStyle/>
          <a:p>
            <a:pPr algn="r"/>
            <a:r>
              <a:rPr lang="en-US">
                <a:solidFill>
                  <a:srgbClr val="3333FF"/>
                </a:solidFill>
              </a:rPr>
              <a:t>The shape and size of a control volume may change during an unsteady-flow process.</a:t>
            </a:r>
          </a:p>
        </p:txBody>
      </p:sp>
      <p:pic>
        <p:nvPicPr>
          <p:cNvPr id="33799" name="Picture 10"/>
          <p:cNvPicPr>
            <a:picLocks noChangeAspect="1" noChangeArrowheads="1"/>
          </p:cNvPicPr>
          <p:nvPr/>
        </p:nvPicPr>
        <p:blipFill>
          <a:blip r:embed="rId2"/>
          <a:srcRect/>
          <a:stretch>
            <a:fillRect/>
          </a:stretch>
        </p:blipFill>
        <p:spPr bwMode="auto">
          <a:xfrm>
            <a:off x="6629400" y="152400"/>
            <a:ext cx="2247900" cy="3743325"/>
          </a:xfrm>
          <a:prstGeom prst="rect">
            <a:avLst/>
          </a:prstGeom>
          <a:noFill/>
          <a:ln w="9525">
            <a:noFill/>
            <a:miter lim="800000"/>
            <a:headEnd/>
            <a:tailEnd/>
          </a:ln>
        </p:spPr>
      </p:pic>
      <p:pic>
        <p:nvPicPr>
          <p:cNvPr id="33800" name="Picture 11"/>
          <p:cNvPicPr>
            <a:picLocks noChangeAspect="1" noChangeArrowheads="1"/>
          </p:cNvPicPr>
          <p:nvPr/>
        </p:nvPicPr>
        <p:blipFill>
          <a:blip r:embed="rId3"/>
          <a:srcRect/>
          <a:stretch>
            <a:fillRect/>
          </a:stretch>
        </p:blipFill>
        <p:spPr bwMode="auto">
          <a:xfrm>
            <a:off x="6629400" y="4010025"/>
            <a:ext cx="2219325" cy="26955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Slayt Numarası Yer Tutucusu"/>
          <p:cNvSpPr>
            <a:spLocks noGrp="1"/>
          </p:cNvSpPr>
          <p:nvPr>
            <p:ph type="sldNum" sz="quarter" idx="12"/>
          </p:nvPr>
        </p:nvSpPr>
        <p:spPr>
          <a:noFill/>
        </p:spPr>
        <p:txBody>
          <a:bodyPr/>
          <a:lstStyle/>
          <a:p>
            <a:fld id="{D73329C0-66F8-4F40-89A0-22CE65E2274F}" type="slidenum">
              <a:rPr lang="en-US" smtClean="0"/>
              <a:pPr/>
              <a:t>33</a:t>
            </a:fld>
            <a:endParaRPr lang="en-US" smtClean="0"/>
          </a:p>
        </p:txBody>
      </p:sp>
      <p:grpSp>
        <p:nvGrpSpPr>
          <p:cNvPr id="34819" name="Group 19"/>
          <p:cNvGrpSpPr>
            <a:grpSpLocks/>
          </p:cNvGrpSpPr>
          <p:nvPr/>
        </p:nvGrpSpPr>
        <p:grpSpPr bwMode="auto">
          <a:xfrm>
            <a:off x="457200" y="609600"/>
            <a:ext cx="7835900" cy="685800"/>
            <a:chOff x="288" y="480"/>
            <a:chExt cx="4936" cy="432"/>
          </a:xfrm>
        </p:grpSpPr>
        <p:pic>
          <p:nvPicPr>
            <p:cNvPr id="34835" name="Picture 2"/>
            <p:cNvPicPr>
              <a:picLocks noChangeAspect="1" noChangeArrowheads="1"/>
            </p:cNvPicPr>
            <p:nvPr/>
          </p:nvPicPr>
          <p:blipFill>
            <a:blip r:embed="rId2"/>
            <a:srcRect/>
            <a:stretch>
              <a:fillRect/>
            </a:stretch>
          </p:blipFill>
          <p:spPr bwMode="auto">
            <a:xfrm>
              <a:off x="297" y="480"/>
              <a:ext cx="1287" cy="167"/>
            </a:xfrm>
            <a:prstGeom prst="rect">
              <a:avLst/>
            </a:prstGeom>
            <a:noFill/>
            <a:ln w="9525">
              <a:noFill/>
              <a:miter lim="800000"/>
              <a:headEnd/>
              <a:tailEnd/>
            </a:ln>
          </p:spPr>
        </p:pic>
        <p:pic>
          <p:nvPicPr>
            <p:cNvPr id="34836" name="Picture 3"/>
            <p:cNvPicPr>
              <a:picLocks noChangeAspect="1" noChangeArrowheads="1"/>
            </p:cNvPicPr>
            <p:nvPr/>
          </p:nvPicPr>
          <p:blipFill>
            <a:blip r:embed="rId3"/>
            <a:srcRect/>
            <a:stretch>
              <a:fillRect/>
            </a:stretch>
          </p:blipFill>
          <p:spPr bwMode="auto">
            <a:xfrm>
              <a:off x="1680" y="480"/>
              <a:ext cx="1644" cy="194"/>
            </a:xfrm>
            <a:prstGeom prst="rect">
              <a:avLst/>
            </a:prstGeom>
            <a:noFill/>
            <a:ln w="9525">
              <a:noFill/>
              <a:miter lim="800000"/>
              <a:headEnd/>
              <a:tailEnd/>
            </a:ln>
          </p:spPr>
        </p:pic>
        <p:pic>
          <p:nvPicPr>
            <p:cNvPr id="34837" name="Picture 4"/>
            <p:cNvPicPr>
              <a:picLocks noChangeAspect="1" noChangeArrowheads="1"/>
            </p:cNvPicPr>
            <p:nvPr/>
          </p:nvPicPr>
          <p:blipFill>
            <a:blip r:embed="rId4"/>
            <a:srcRect/>
            <a:stretch>
              <a:fillRect/>
            </a:stretch>
          </p:blipFill>
          <p:spPr bwMode="auto">
            <a:xfrm>
              <a:off x="288" y="737"/>
              <a:ext cx="1442" cy="175"/>
            </a:xfrm>
            <a:prstGeom prst="rect">
              <a:avLst/>
            </a:prstGeom>
            <a:noFill/>
            <a:ln w="9525">
              <a:noFill/>
              <a:miter lim="800000"/>
              <a:headEnd/>
              <a:tailEnd/>
            </a:ln>
          </p:spPr>
        </p:pic>
        <p:pic>
          <p:nvPicPr>
            <p:cNvPr id="34838" name="Picture 5"/>
            <p:cNvPicPr>
              <a:picLocks noChangeAspect="1" noChangeArrowheads="1"/>
            </p:cNvPicPr>
            <p:nvPr/>
          </p:nvPicPr>
          <p:blipFill>
            <a:blip r:embed="rId5"/>
            <a:srcRect/>
            <a:stretch>
              <a:fillRect/>
            </a:stretch>
          </p:blipFill>
          <p:spPr bwMode="auto">
            <a:xfrm>
              <a:off x="1776" y="737"/>
              <a:ext cx="3448" cy="175"/>
            </a:xfrm>
            <a:prstGeom prst="rect">
              <a:avLst/>
            </a:prstGeom>
            <a:noFill/>
            <a:ln w="9525">
              <a:noFill/>
              <a:miter lim="800000"/>
              <a:headEnd/>
              <a:tailEnd/>
            </a:ln>
          </p:spPr>
        </p:pic>
      </p:grpSp>
      <p:pic>
        <p:nvPicPr>
          <p:cNvPr id="34820" name="Picture 6"/>
          <p:cNvPicPr>
            <a:picLocks noChangeAspect="1" noChangeArrowheads="1"/>
          </p:cNvPicPr>
          <p:nvPr/>
        </p:nvPicPr>
        <p:blipFill>
          <a:blip r:embed="rId6"/>
          <a:srcRect/>
          <a:stretch>
            <a:fillRect/>
          </a:stretch>
        </p:blipFill>
        <p:spPr bwMode="auto">
          <a:xfrm>
            <a:off x="1447800" y="1447800"/>
            <a:ext cx="3697288" cy="752475"/>
          </a:xfrm>
          <a:prstGeom prst="rect">
            <a:avLst/>
          </a:prstGeom>
          <a:noFill/>
          <a:ln w="9525">
            <a:noFill/>
            <a:miter lim="800000"/>
            <a:headEnd/>
            <a:tailEnd/>
          </a:ln>
        </p:spPr>
      </p:pic>
      <p:pic>
        <p:nvPicPr>
          <p:cNvPr id="34821" name="Picture 7"/>
          <p:cNvPicPr>
            <a:picLocks noChangeAspect="1" noChangeArrowheads="1"/>
          </p:cNvPicPr>
          <p:nvPr/>
        </p:nvPicPr>
        <p:blipFill>
          <a:blip r:embed="rId7"/>
          <a:srcRect/>
          <a:stretch>
            <a:fillRect/>
          </a:stretch>
        </p:blipFill>
        <p:spPr bwMode="auto">
          <a:xfrm>
            <a:off x="304800" y="2312988"/>
            <a:ext cx="6659563" cy="506412"/>
          </a:xfrm>
          <a:prstGeom prst="rect">
            <a:avLst/>
          </a:prstGeom>
          <a:noFill/>
          <a:ln w="9525">
            <a:noFill/>
            <a:miter lim="800000"/>
            <a:headEnd/>
            <a:tailEnd/>
          </a:ln>
        </p:spPr>
      </p:pic>
      <p:pic>
        <p:nvPicPr>
          <p:cNvPr id="34822" name="Picture 10"/>
          <p:cNvPicPr>
            <a:picLocks noChangeAspect="1" noChangeArrowheads="1"/>
          </p:cNvPicPr>
          <p:nvPr/>
        </p:nvPicPr>
        <p:blipFill>
          <a:blip r:embed="rId8"/>
          <a:srcRect/>
          <a:stretch>
            <a:fillRect/>
          </a:stretch>
        </p:blipFill>
        <p:spPr bwMode="auto">
          <a:xfrm>
            <a:off x="7086600" y="2590800"/>
            <a:ext cx="1820863" cy="241300"/>
          </a:xfrm>
          <a:prstGeom prst="rect">
            <a:avLst/>
          </a:prstGeom>
          <a:noFill/>
          <a:ln w="9525">
            <a:noFill/>
            <a:miter lim="800000"/>
            <a:headEnd/>
            <a:tailEnd/>
          </a:ln>
        </p:spPr>
      </p:pic>
      <p:sp>
        <p:nvSpPr>
          <p:cNvPr id="34823" name="Text Box 11"/>
          <p:cNvSpPr txBox="1">
            <a:spLocks noChangeArrowheads="1"/>
          </p:cNvSpPr>
          <p:nvPr/>
        </p:nvSpPr>
        <p:spPr bwMode="auto">
          <a:xfrm>
            <a:off x="381000" y="136525"/>
            <a:ext cx="2743200" cy="396875"/>
          </a:xfrm>
          <a:prstGeom prst="rect">
            <a:avLst/>
          </a:prstGeom>
          <a:noFill/>
          <a:ln w="9525">
            <a:noFill/>
            <a:miter lim="800000"/>
            <a:headEnd/>
            <a:tailEnd/>
          </a:ln>
        </p:spPr>
        <p:txBody>
          <a:bodyPr>
            <a:spAutoFit/>
          </a:bodyPr>
          <a:lstStyle/>
          <a:p>
            <a:pPr>
              <a:spcBef>
                <a:spcPct val="50000"/>
              </a:spcBef>
            </a:pPr>
            <a:r>
              <a:rPr lang="en-US" sz="2000">
                <a:solidFill>
                  <a:srgbClr val="CC00CC"/>
                </a:solidFill>
              </a:rPr>
              <a:t>Mass balance</a:t>
            </a:r>
          </a:p>
        </p:txBody>
      </p:sp>
      <p:sp>
        <p:nvSpPr>
          <p:cNvPr id="34824" name="Text Box 12"/>
          <p:cNvSpPr txBox="1">
            <a:spLocks noChangeArrowheads="1"/>
          </p:cNvSpPr>
          <p:nvPr/>
        </p:nvSpPr>
        <p:spPr bwMode="auto">
          <a:xfrm>
            <a:off x="381000" y="1508125"/>
            <a:ext cx="1219200" cy="701675"/>
          </a:xfrm>
          <a:prstGeom prst="rect">
            <a:avLst/>
          </a:prstGeom>
          <a:noFill/>
          <a:ln w="9525">
            <a:noFill/>
            <a:miter lim="800000"/>
            <a:headEnd/>
            <a:tailEnd/>
          </a:ln>
        </p:spPr>
        <p:txBody>
          <a:bodyPr>
            <a:spAutoFit/>
          </a:bodyPr>
          <a:lstStyle/>
          <a:p>
            <a:pPr>
              <a:spcBef>
                <a:spcPct val="50000"/>
              </a:spcBef>
            </a:pPr>
            <a:r>
              <a:rPr lang="en-US" sz="2000">
                <a:solidFill>
                  <a:srgbClr val="CC00CC"/>
                </a:solidFill>
              </a:rPr>
              <a:t>Energy balance</a:t>
            </a:r>
          </a:p>
        </p:txBody>
      </p:sp>
      <p:pic>
        <p:nvPicPr>
          <p:cNvPr id="34825" name="Picture 13"/>
          <p:cNvPicPr>
            <a:picLocks noChangeAspect="1" noChangeArrowheads="1"/>
          </p:cNvPicPr>
          <p:nvPr/>
        </p:nvPicPr>
        <p:blipFill>
          <a:blip r:embed="rId9"/>
          <a:srcRect/>
          <a:stretch>
            <a:fillRect/>
          </a:stretch>
        </p:blipFill>
        <p:spPr bwMode="auto">
          <a:xfrm>
            <a:off x="7086600" y="2209800"/>
            <a:ext cx="1820863" cy="284163"/>
          </a:xfrm>
          <a:prstGeom prst="rect">
            <a:avLst/>
          </a:prstGeom>
          <a:noFill/>
          <a:ln w="9525">
            <a:noFill/>
            <a:miter lim="800000"/>
            <a:headEnd/>
            <a:tailEnd/>
          </a:ln>
        </p:spPr>
      </p:pic>
      <p:sp>
        <p:nvSpPr>
          <p:cNvPr id="34826" name="Rectangle 16"/>
          <p:cNvSpPr>
            <a:spLocks noChangeArrowheads="1"/>
          </p:cNvSpPr>
          <p:nvPr/>
        </p:nvSpPr>
        <p:spPr bwMode="auto">
          <a:xfrm>
            <a:off x="228600" y="5867400"/>
            <a:ext cx="4495800" cy="915988"/>
          </a:xfrm>
          <a:prstGeom prst="rect">
            <a:avLst/>
          </a:prstGeom>
          <a:noFill/>
          <a:ln w="9525">
            <a:noFill/>
            <a:miter lim="800000"/>
            <a:headEnd/>
            <a:tailEnd/>
          </a:ln>
        </p:spPr>
        <p:txBody>
          <a:bodyPr>
            <a:spAutoFit/>
          </a:bodyPr>
          <a:lstStyle/>
          <a:p>
            <a:r>
              <a:rPr lang="en-US">
                <a:solidFill>
                  <a:srgbClr val="3333FF"/>
                </a:solidFill>
              </a:rPr>
              <a:t>The energy equation of a uniform-flow system reduces to that of a closed system when all the inlets and exits are closed.</a:t>
            </a:r>
          </a:p>
        </p:txBody>
      </p:sp>
      <p:sp>
        <p:nvSpPr>
          <p:cNvPr id="34827" name="Rectangle 17"/>
          <p:cNvSpPr>
            <a:spLocks noChangeArrowheads="1"/>
          </p:cNvSpPr>
          <p:nvPr/>
        </p:nvSpPr>
        <p:spPr bwMode="auto">
          <a:xfrm>
            <a:off x="4343400" y="3548063"/>
            <a:ext cx="1828800" cy="2014537"/>
          </a:xfrm>
          <a:prstGeom prst="rect">
            <a:avLst/>
          </a:prstGeom>
          <a:noFill/>
          <a:ln w="9525">
            <a:noFill/>
            <a:miter lim="800000"/>
            <a:headEnd/>
            <a:tailEnd/>
          </a:ln>
        </p:spPr>
        <p:txBody>
          <a:bodyPr>
            <a:spAutoFit/>
          </a:bodyPr>
          <a:lstStyle/>
          <a:p>
            <a:pPr algn="r"/>
            <a:r>
              <a:rPr lang="en-US">
                <a:solidFill>
                  <a:srgbClr val="3333FF"/>
                </a:solidFill>
              </a:rPr>
              <a:t>A uniform-flow system may involve electrical, shaft, and boundary work all at once.</a:t>
            </a:r>
          </a:p>
        </p:txBody>
      </p:sp>
      <p:pic>
        <p:nvPicPr>
          <p:cNvPr id="34828" name="Picture 21"/>
          <p:cNvPicPr>
            <a:picLocks noChangeAspect="1" noChangeArrowheads="1"/>
          </p:cNvPicPr>
          <p:nvPr/>
        </p:nvPicPr>
        <p:blipFill>
          <a:blip r:embed="rId10"/>
          <a:srcRect/>
          <a:stretch>
            <a:fillRect/>
          </a:stretch>
        </p:blipFill>
        <p:spPr bwMode="auto">
          <a:xfrm>
            <a:off x="304800" y="2971800"/>
            <a:ext cx="3752850" cy="438150"/>
          </a:xfrm>
          <a:prstGeom prst="rect">
            <a:avLst/>
          </a:prstGeom>
          <a:noFill/>
          <a:ln w="9525">
            <a:noFill/>
            <a:miter lim="800000"/>
            <a:headEnd/>
            <a:tailEnd/>
          </a:ln>
        </p:spPr>
      </p:pic>
      <p:pic>
        <p:nvPicPr>
          <p:cNvPr id="34829" name="Picture 22"/>
          <p:cNvPicPr>
            <a:picLocks noChangeAspect="1" noChangeArrowheads="1"/>
          </p:cNvPicPr>
          <p:nvPr/>
        </p:nvPicPr>
        <p:blipFill>
          <a:blip r:embed="rId11"/>
          <a:srcRect/>
          <a:stretch>
            <a:fillRect/>
          </a:stretch>
        </p:blipFill>
        <p:spPr bwMode="auto">
          <a:xfrm>
            <a:off x="4114800" y="3048000"/>
            <a:ext cx="2181225" cy="285750"/>
          </a:xfrm>
          <a:prstGeom prst="rect">
            <a:avLst/>
          </a:prstGeom>
          <a:noFill/>
          <a:ln w="9525">
            <a:noFill/>
            <a:miter lim="800000"/>
            <a:headEnd/>
            <a:tailEnd/>
          </a:ln>
        </p:spPr>
      </p:pic>
      <p:grpSp>
        <p:nvGrpSpPr>
          <p:cNvPr id="34830" name="Group 25"/>
          <p:cNvGrpSpPr>
            <a:grpSpLocks/>
          </p:cNvGrpSpPr>
          <p:nvPr/>
        </p:nvGrpSpPr>
        <p:grpSpPr bwMode="auto">
          <a:xfrm>
            <a:off x="6477000" y="3048000"/>
            <a:ext cx="2362200" cy="285750"/>
            <a:chOff x="4080" y="1920"/>
            <a:chExt cx="1488" cy="180"/>
          </a:xfrm>
        </p:grpSpPr>
        <p:pic>
          <p:nvPicPr>
            <p:cNvPr id="34833" name="Picture 23"/>
            <p:cNvPicPr>
              <a:picLocks noChangeAspect="1" noChangeArrowheads="1"/>
            </p:cNvPicPr>
            <p:nvPr/>
          </p:nvPicPr>
          <p:blipFill>
            <a:blip r:embed="rId12"/>
            <a:srcRect/>
            <a:stretch>
              <a:fillRect/>
            </a:stretch>
          </p:blipFill>
          <p:spPr bwMode="auto">
            <a:xfrm>
              <a:off x="4080" y="1920"/>
              <a:ext cx="870" cy="180"/>
            </a:xfrm>
            <a:prstGeom prst="rect">
              <a:avLst/>
            </a:prstGeom>
            <a:noFill/>
            <a:ln w="9525">
              <a:noFill/>
              <a:miter lim="800000"/>
              <a:headEnd/>
              <a:tailEnd/>
            </a:ln>
          </p:spPr>
        </p:pic>
        <p:pic>
          <p:nvPicPr>
            <p:cNvPr id="34834" name="Picture 24"/>
            <p:cNvPicPr>
              <a:picLocks noChangeAspect="1" noChangeArrowheads="1"/>
            </p:cNvPicPr>
            <p:nvPr/>
          </p:nvPicPr>
          <p:blipFill>
            <a:blip r:embed="rId13"/>
            <a:srcRect/>
            <a:stretch>
              <a:fillRect/>
            </a:stretch>
          </p:blipFill>
          <p:spPr bwMode="auto">
            <a:xfrm>
              <a:off x="4938" y="1920"/>
              <a:ext cx="630" cy="174"/>
            </a:xfrm>
            <a:prstGeom prst="rect">
              <a:avLst/>
            </a:prstGeom>
            <a:noFill/>
            <a:ln w="9525">
              <a:noFill/>
              <a:miter lim="800000"/>
              <a:headEnd/>
              <a:tailEnd/>
            </a:ln>
          </p:spPr>
        </p:pic>
      </p:grpSp>
      <p:pic>
        <p:nvPicPr>
          <p:cNvPr id="34831" name="Picture 24"/>
          <p:cNvPicPr>
            <a:picLocks noChangeAspect="1" noChangeArrowheads="1"/>
          </p:cNvPicPr>
          <p:nvPr/>
        </p:nvPicPr>
        <p:blipFill>
          <a:blip r:embed="rId14"/>
          <a:srcRect/>
          <a:stretch>
            <a:fillRect/>
          </a:stretch>
        </p:blipFill>
        <p:spPr bwMode="auto">
          <a:xfrm>
            <a:off x="304800" y="3467100"/>
            <a:ext cx="3390900" cy="2476500"/>
          </a:xfrm>
          <a:prstGeom prst="rect">
            <a:avLst/>
          </a:prstGeom>
          <a:noFill/>
          <a:ln w="9525">
            <a:noFill/>
            <a:miter lim="800000"/>
            <a:headEnd/>
            <a:tailEnd/>
          </a:ln>
        </p:spPr>
      </p:pic>
      <p:pic>
        <p:nvPicPr>
          <p:cNvPr id="34832" name="Picture 25"/>
          <p:cNvPicPr>
            <a:picLocks noChangeAspect="1" noChangeArrowheads="1"/>
          </p:cNvPicPr>
          <p:nvPr/>
        </p:nvPicPr>
        <p:blipFill>
          <a:blip r:embed="rId15"/>
          <a:srcRect/>
          <a:stretch>
            <a:fillRect/>
          </a:stretch>
        </p:blipFill>
        <p:spPr bwMode="auto">
          <a:xfrm>
            <a:off x="6172200" y="3657600"/>
            <a:ext cx="2628900" cy="30194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Numarası Yer Tutucusu"/>
          <p:cNvSpPr>
            <a:spLocks noGrp="1"/>
          </p:cNvSpPr>
          <p:nvPr>
            <p:ph type="sldNum" sz="quarter" idx="12"/>
          </p:nvPr>
        </p:nvSpPr>
        <p:spPr>
          <a:noFill/>
        </p:spPr>
        <p:txBody>
          <a:bodyPr/>
          <a:lstStyle/>
          <a:p>
            <a:fld id="{E3FC6CA0-64E1-4EF9-A4B4-9F071B773B41}" type="slidenum">
              <a:rPr lang="en-US" smtClean="0"/>
              <a:pPr/>
              <a:t>34</a:t>
            </a:fld>
            <a:endParaRPr lang="en-US" smtClean="0"/>
          </a:p>
        </p:txBody>
      </p:sp>
      <p:sp>
        <p:nvSpPr>
          <p:cNvPr id="35843" name="2 Dikdörtgen"/>
          <p:cNvSpPr>
            <a:spLocks noChangeArrowheads="1"/>
          </p:cNvSpPr>
          <p:nvPr/>
        </p:nvSpPr>
        <p:spPr bwMode="auto">
          <a:xfrm>
            <a:off x="6781800" y="228600"/>
            <a:ext cx="2057400" cy="1200150"/>
          </a:xfrm>
          <a:prstGeom prst="rect">
            <a:avLst/>
          </a:prstGeom>
          <a:noFill/>
          <a:ln w="9525">
            <a:noFill/>
            <a:miter lim="800000"/>
            <a:headEnd/>
            <a:tailEnd/>
          </a:ln>
        </p:spPr>
        <p:txBody>
          <a:bodyPr>
            <a:spAutoFit/>
          </a:bodyPr>
          <a:lstStyle/>
          <a:p>
            <a:r>
              <a:rPr lang="en-US" sz="2400" b="1"/>
              <a:t>Charging of a Rigid Tank by Steam</a:t>
            </a:r>
            <a:endParaRPr lang="tr-TR" sz="2400"/>
          </a:p>
        </p:txBody>
      </p:sp>
      <p:pic>
        <p:nvPicPr>
          <p:cNvPr id="35844" name="Picture 2"/>
          <p:cNvPicPr>
            <a:picLocks noChangeAspect="1" noChangeArrowheads="1"/>
          </p:cNvPicPr>
          <p:nvPr/>
        </p:nvPicPr>
        <p:blipFill>
          <a:blip r:embed="rId2"/>
          <a:srcRect/>
          <a:stretch>
            <a:fillRect/>
          </a:stretch>
        </p:blipFill>
        <p:spPr bwMode="auto">
          <a:xfrm>
            <a:off x="228600" y="76200"/>
            <a:ext cx="6477000" cy="4130675"/>
          </a:xfrm>
          <a:prstGeom prst="rect">
            <a:avLst/>
          </a:prstGeom>
          <a:noFill/>
          <a:ln w="9525">
            <a:noFill/>
            <a:miter lim="800000"/>
            <a:headEnd/>
            <a:tailEnd/>
          </a:ln>
        </p:spPr>
      </p:pic>
      <p:pic>
        <p:nvPicPr>
          <p:cNvPr id="35845" name="Picture 3"/>
          <p:cNvPicPr>
            <a:picLocks noChangeAspect="1" noChangeArrowheads="1"/>
          </p:cNvPicPr>
          <p:nvPr/>
        </p:nvPicPr>
        <p:blipFill>
          <a:blip r:embed="rId3"/>
          <a:srcRect/>
          <a:stretch>
            <a:fillRect/>
          </a:stretch>
        </p:blipFill>
        <p:spPr bwMode="auto">
          <a:xfrm>
            <a:off x="238125" y="4343400"/>
            <a:ext cx="6543675" cy="2438400"/>
          </a:xfrm>
          <a:prstGeom prst="rect">
            <a:avLst/>
          </a:prstGeom>
          <a:noFill/>
          <a:ln w="9525">
            <a:noFill/>
            <a:miter lim="800000"/>
            <a:headEnd/>
            <a:tailEnd/>
          </a:ln>
        </p:spPr>
      </p:pic>
      <p:pic>
        <p:nvPicPr>
          <p:cNvPr id="35846" name="Picture 4"/>
          <p:cNvPicPr>
            <a:picLocks noChangeAspect="1" noChangeArrowheads="1"/>
          </p:cNvPicPr>
          <p:nvPr/>
        </p:nvPicPr>
        <p:blipFill>
          <a:blip r:embed="rId4"/>
          <a:srcRect/>
          <a:stretch>
            <a:fillRect/>
          </a:stretch>
        </p:blipFill>
        <p:spPr bwMode="auto">
          <a:xfrm>
            <a:off x="6877050" y="6400800"/>
            <a:ext cx="1733550" cy="3619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Numarası Yer Tutucusu"/>
          <p:cNvSpPr>
            <a:spLocks noGrp="1"/>
          </p:cNvSpPr>
          <p:nvPr>
            <p:ph type="sldNum" sz="quarter" idx="12"/>
          </p:nvPr>
        </p:nvSpPr>
        <p:spPr>
          <a:noFill/>
        </p:spPr>
        <p:txBody>
          <a:bodyPr/>
          <a:lstStyle/>
          <a:p>
            <a:fld id="{D21BB446-CAA6-44B3-8761-D477D1E84CE7}" type="slidenum">
              <a:rPr lang="en-US" smtClean="0"/>
              <a:pPr/>
              <a:t>35</a:t>
            </a:fld>
            <a:endParaRPr lang="en-US" smtClean="0"/>
          </a:p>
        </p:txBody>
      </p:sp>
      <p:pic>
        <p:nvPicPr>
          <p:cNvPr id="36867" name="Picture 2"/>
          <p:cNvPicPr>
            <a:picLocks noChangeAspect="1" noChangeArrowheads="1"/>
          </p:cNvPicPr>
          <p:nvPr/>
        </p:nvPicPr>
        <p:blipFill>
          <a:blip r:embed="rId2"/>
          <a:srcRect/>
          <a:stretch>
            <a:fillRect/>
          </a:stretch>
        </p:blipFill>
        <p:spPr bwMode="auto">
          <a:xfrm>
            <a:off x="2276475" y="304800"/>
            <a:ext cx="4591050" cy="6248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Numarası Yer Tutucusu"/>
          <p:cNvSpPr>
            <a:spLocks noGrp="1"/>
          </p:cNvSpPr>
          <p:nvPr>
            <p:ph type="sldNum" sz="quarter" idx="12"/>
          </p:nvPr>
        </p:nvSpPr>
        <p:spPr>
          <a:noFill/>
        </p:spPr>
        <p:txBody>
          <a:bodyPr/>
          <a:lstStyle/>
          <a:p>
            <a:fld id="{EC36122C-3852-447A-9C81-7E98F8657CD9}" type="slidenum">
              <a:rPr lang="en-US" smtClean="0"/>
              <a:pPr/>
              <a:t>36</a:t>
            </a:fld>
            <a:endParaRPr lang="en-US" smtClean="0"/>
          </a:p>
        </p:txBody>
      </p:sp>
      <p:sp>
        <p:nvSpPr>
          <p:cNvPr id="37891" name="2 Dikdörtgen"/>
          <p:cNvSpPr>
            <a:spLocks noChangeArrowheads="1"/>
          </p:cNvSpPr>
          <p:nvPr/>
        </p:nvSpPr>
        <p:spPr bwMode="auto">
          <a:xfrm>
            <a:off x="4114800" y="465138"/>
            <a:ext cx="3810000" cy="830262"/>
          </a:xfrm>
          <a:prstGeom prst="rect">
            <a:avLst/>
          </a:prstGeom>
          <a:noFill/>
          <a:ln w="9525">
            <a:noFill/>
            <a:miter lim="800000"/>
            <a:headEnd/>
            <a:tailEnd/>
          </a:ln>
        </p:spPr>
        <p:txBody>
          <a:bodyPr>
            <a:spAutoFit/>
          </a:bodyPr>
          <a:lstStyle/>
          <a:p>
            <a:r>
              <a:rPr lang="en-US" sz="2400" b="1"/>
              <a:t>Discharge of Heated Air at Constant</a:t>
            </a:r>
            <a:r>
              <a:rPr lang="tr-TR" sz="2400" b="1"/>
              <a:t> Temperature</a:t>
            </a:r>
            <a:endParaRPr lang="tr-TR" sz="2400"/>
          </a:p>
        </p:txBody>
      </p:sp>
      <p:pic>
        <p:nvPicPr>
          <p:cNvPr id="37892" name="Picture 2"/>
          <p:cNvPicPr>
            <a:picLocks noChangeAspect="1" noChangeArrowheads="1"/>
          </p:cNvPicPr>
          <p:nvPr/>
        </p:nvPicPr>
        <p:blipFill>
          <a:blip r:embed="rId2"/>
          <a:srcRect/>
          <a:stretch>
            <a:fillRect/>
          </a:stretch>
        </p:blipFill>
        <p:spPr bwMode="auto">
          <a:xfrm>
            <a:off x="533400" y="228600"/>
            <a:ext cx="3495675" cy="3352800"/>
          </a:xfrm>
          <a:prstGeom prst="rect">
            <a:avLst/>
          </a:prstGeom>
          <a:noFill/>
          <a:ln w="9525">
            <a:noFill/>
            <a:miter lim="800000"/>
            <a:headEnd/>
            <a:tailEnd/>
          </a:ln>
        </p:spPr>
      </p:pic>
      <p:pic>
        <p:nvPicPr>
          <p:cNvPr id="37893" name="Picture 3"/>
          <p:cNvPicPr>
            <a:picLocks noChangeAspect="1" noChangeArrowheads="1"/>
          </p:cNvPicPr>
          <p:nvPr/>
        </p:nvPicPr>
        <p:blipFill>
          <a:blip r:embed="rId3"/>
          <a:srcRect/>
          <a:stretch>
            <a:fillRect/>
          </a:stretch>
        </p:blipFill>
        <p:spPr bwMode="auto">
          <a:xfrm>
            <a:off x="533400" y="3886200"/>
            <a:ext cx="8020050" cy="23241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Slayt Numarası Yer Tutucusu"/>
          <p:cNvSpPr>
            <a:spLocks noGrp="1"/>
          </p:cNvSpPr>
          <p:nvPr>
            <p:ph type="sldNum" sz="quarter" idx="12"/>
          </p:nvPr>
        </p:nvSpPr>
        <p:spPr>
          <a:noFill/>
        </p:spPr>
        <p:txBody>
          <a:bodyPr/>
          <a:lstStyle/>
          <a:p>
            <a:fld id="{2DE9E0F4-CE34-4E9B-A934-183A0B6CAB5B}" type="slidenum">
              <a:rPr lang="en-US" smtClean="0"/>
              <a:pPr/>
              <a:t>37</a:t>
            </a:fld>
            <a:endParaRPr lang="en-US" smtClean="0"/>
          </a:p>
        </p:txBody>
      </p:sp>
      <p:sp>
        <p:nvSpPr>
          <p:cNvPr id="38915" name="Rectangle 2"/>
          <p:cNvSpPr>
            <a:spLocks noGrp="1" noChangeArrowheads="1"/>
          </p:cNvSpPr>
          <p:nvPr>
            <p:ph type="title"/>
          </p:nvPr>
        </p:nvSpPr>
        <p:spPr>
          <a:xfrm>
            <a:off x="990600" y="198438"/>
            <a:ext cx="6477000" cy="639762"/>
          </a:xfrm>
        </p:spPr>
        <p:txBody>
          <a:bodyPr/>
          <a:lstStyle/>
          <a:p>
            <a:pPr eaLnBrk="1" hangingPunct="1"/>
            <a:r>
              <a:rPr lang="en-US" smtClean="0">
                <a:solidFill>
                  <a:srgbClr val="C00000"/>
                </a:solidFill>
              </a:rPr>
              <a:t>Summary</a:t>
            </a:r>
          </a:p>
        </p:txBody>
      </p:sp>
      <p:sp>
        <p:nvSpPr>
          <p:cNvPr id="38916" name="Rectangle 3"/>
          <p:cNvSpPr>
            <a:spLocks noGrp="1" noChangeArrowheads="1"/>
          </p:cNvSpPr>
          <p:nvPr>
            <p:ph type="body" idx="1"/>
          </p:nvPr>
        </p:nvSpPr>
        <p:spPr>
          <a:xfrm>
            <a:off x="685800" y="914400"/>
            <a:ext cx="7086600" cy="5638800"/>
          </a:xfrm>
        </p:spPr>
        <p:txBody>
          <a:bodyPr/>
          <a:lstStyle/>
          <a:p>
            <a:pPr eaLnBrk="1" hangingPunct="1">
              <a:lnSpc>
                <a:spcPct val="90000"/>
              </a:lnSpc>
              <a:spcBef>
                <a:spcPct val="15000"/>
              </a:spcBef>
              <a:spcAft>
                <a:spcPct val="15000"/>
              </a:spcAft>
            </a:pPr>
            <a:r>
              <a:rPr lang="en-US" sz="2400" smtClean="0"/>
              <a:t>Conservation of mass</a:t>
            </a:r>
          </a:p>
          <a:p>
            <a:pPr lvl="1" eaLnBrk="1" hangingPunct="1">
              <a:lnSpc>
                <a:spcPct val="90000"/>
              </a:lnSpc>
              <a:spcBef>
                <a:spcPct val="15000"/>
              </a:spcBef>
              <a:spcAft>
                <a:spcPct val="15000"/>
              </a:spcAft>
            </a:pPr>
            <a:r>
              <a:rPr lang="en-US" sz="2000" smtClean="0">
                <a:solidFill>
                  <a:srgbClr val="CC00CC"/>
                </a:solidFill>
              </a:rPr>
              <a:t>Mass and volume flow rates</a:t>
            </a:r>
          </a:p>
          <a:p>
            <a:pPr lvl="1" eaLnBrk="1" hangingPunct="1">
              <a:lnSpc>
                <a:spcPct val="90000"/>
              </a:lnSpc>
              <a:spcBef>
                <a:spcPct val="15000"/>
              </a:spcBef>
              <a:spcAft>
                <a:spcPct val="15000"/>
              </a:spcAft>
            </a:pPr>
            <a:r>
              <a:rPr lang="en-US" sz="2000" smtClean="0">
                <a:solidFill>
                  <a:srgbClr val="CC00CC"/>
                </a:solidFill>
              </a:rPr>
              <a:t>Mass balance for a steady-flow process</a:t>
            </a:r>
          </a:p>
          <a:p>
            <a:pPr lvl="1" eaLnBrk="1" hangingPunct="1">
              <a:lnSpc>
                <a:spcPct val="90000"/>
              </a:lnSpc>
              <a:spcBef>
                <a:spcPct val="15000"/>
              </a:spcBef>
              <a:spcAft>
                <a:spcPct val="15000"/>
              </a:spcAft>
            </a:pPr>
            <a:r>
              <a:rPr lang="en-US" sz="2000" smtClean="0">
                <a:solidFill>
                  <a:srgbClr val="CC00CC"/>
                </a:solidFill>
              </a:rPr>
              <a:t>Mass balance for incompressible flow</a:t>
            </a:r>
          </a:p>
          <a:p>
            <a:pPr eaLnBrk="1" hangingPunct="1">
              <a:lnSpc>
                <a:spcPct val="90000"/>
              </a:lnSpc>
              <a:spcBef>
                <a:spcPct val="15000"/>
              </a:spcBef>
              <a:spcAft>
                <a:spcPct val="15000"/>
              </a:spcAft>
            </a:pPr>
            <a:r>
              <a:rPr lang="en-US" sz="2400" smtClean="0"/>
              <a:t>Flow work and the energy of a flowing fluid</a:t>
            </a:r>
          </a:p>
          <a:p>
            <a:pPr lvl="1" eaLnBrk="1" hangingPunct="1">
              <a:lnSpc>
                <a:spcPct val="90000"/>
              </a:lnSpc>
              <a:spcBef>
                <a:spcPct val="15000"/>
              </a:spcBef>
              <a:spcAft>
                <a:spcPct val="15000"/>
              </a:spcAft>
            </a:pPr>
            <a:r>
              <a:rPr lang="en-US" sz="2000" smtClean="0">
                <a:solidFill>
                  <a:srgbClr val="CC00CC"/>
                </a:solidFill>
              </a:rPr>
              <a:t>Energy transport by mass</a:t>
            </a:r>
          </a:p>
          <a:p>
            <a:pPr eaLnBrk="1" hangingPunct="1">
              <a:lnSpc>
                <a:spcPct val="90000"/>
              </a:lnSpc>
              <a:spcBef>
                <a:spcPct val="15000"/>
              </a:spcBef>
              <a:spcAft>
                <a:spcPct val="15000"/>
              </a:spcAft>
            </a:pPr>
            <a:r>
              <a:rPr lang="en-US" sz="2400" smtClean="0"/>
              <a:t>Energy analysis of steady-flow systems</a:t>
            </a:r>
          </a:p>
          <a:p>
            <a:pPr eaLnBrk="1" hangingPunct="1">
              <a:lnSpc>
                <a:spcPct val="90000"/>
              </a:lnSpc>
              <a:spcBef>
                <a:spcPct val="15000"/>
              </a:spcBef>
              <a:spcAft>
                <a:spcPct val="15000"/>
              </a:spcAft>
            </a:pPr>
            <a:r>
              <a:rPr lang="en-US" sz="2400" smtClean="0"/>
              <a:t>Some steady-flow engineering devices</a:t>
            </a:r>
          </a:p>
          <a:p>
            <a:pPr lvl="1" eaLnBrk="1" hangingPunct="1">
              <a:lnSpc>
                <a:spcPct val="90000"/>
              </a:lnSpc>
              <a:spcBef>
                <a:spcPct val="15000"/>
              </a:spcBef>
              <a:spcAft>
                <a:spcPct val="15000"/>
              </a:spcAft>
            </a:pPr>
            <a:r>
              <a:rPr lang="en-US" sz="2000" smtClean="0">
                <a:solidFill>
                  <a:srgbClr val="CC00CC"/>
                </a:solidFill>
              </a:rPr>
              <a:t>Nozzles and Diffusers</a:t>
            </a:r>
          </a:p>
          <a:p>
            <a:pPr lvl="1" eaLnBrk="1" hangingPunct="1">
              <a:lnSpc>
                <a:spcPct val="90000"/>
              </a:lnSpc>
              <a:spcBef>
                <a:spcPct val="15000"/>
              </a:spcBef>
              <a:spcAft>
                <a:spcPct val="15000"/>
              </a:spcAft>
            </a:pPr>
            <a:r>
              <a:rPr lang="en-US" sz="2000" smtClean="0">
                <a:solidFill>
                  <a:srgbClr val="CC00CC"/>
                </a:solidFill>
              </a:rPr>
              <a:t>Turbines and Compressors</a:t>
            </a:r>
          </a:p>
          <a:p>
            <a:pPr lvl="1" eaLnBrk="1" hangingPunct="1">
              <a:lnSpc>
                <a:spcPct val="90000"/>
              </a:lnSpc>
              <a:spcBef>
                <a:spcPct val="15000"/>
              </a:spcBef>
              <a:spcAft>
                <a:spcPct val="15000"/>
              </a:spcAft>
            </a:pPr>
            <a:r>
              <a:rPr lang="en-US" sz="2000" smtClean="0">
                <a:solidFill>
                  <a:srgbClr val="CC00CC"/>
                </a:solidFill>
              </a:rPr>
              <a:t>Throttling valves </a:t>
            </a:r>
          </a:p>
          <a:p>
            <a:pPr lvl="1" eaLnBrk="1" hangingPunct="1">
              <a:lnSpc>
                <a:spcPct val="90000"/>
              </a:lnSpc>
              <a:spcBef>
                <a:spcPct val="15000"/>
              </a:spcBef>
              <a:spcAft>
                <a:spcPct val="15000"/>
              </a:spcAft>
            </a:pPr>
            <a:r>
              <a:rPr lang="en-US" sz="2000" smtClean="0">
                <a:solidFill>
                  <a:srgbClr val="CC00CC"/>
                </a:solidFill>
              </a:rPr>
              <a:t>Mixing chambers and Heat exchangers</a:t>
            </a:r>
          </a:p>
          <a:p>
            <a:pPr lvl="1" eaLnBrk="1" hangingPunct="1">
              <a:lnSpc>
                <a:spcPct val="90000"/>
              </a:lnSpc>
              <a:spcBef>
                <a:spcPct val="15000"/>
              </a:spcBef>
              <a:spcAft>
                <a:spcPct val="15000"/>
              </a:spcAft>
            </a:pPr>
            <a:r>
              <a:rPr lang="en-US" sz="2000" smtClean="0">
                <a:solidFill>
                  <a:srgbClr val="CC00CC"/>
                </a:solidFill>
              </a:rPr>
              <a:t>Pipe and Duct flow</a:t>
            </a:r>
          </a:p>
          <a:p>
            <a:pPr eaLnBrk="1" hangingPunct="1">
              <a:lnSpc>
                <a:spcPct val="90000"/>
              </a:lnSpc>
              <a:spcBef>
                <a:spcPct val="15000"/>
              </a:spcBef>
              <a:spcAft>
                <a:spcPct val="15000"/>
              </a:spcAft>
            </a:pPr>
            <a:r>
              <a:rPr lang="en-US" sz="2400" smtClean="0"/>
              <a:t>Energy analysis of unsteady-flow processes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Slayt Numarası Yer Tutucusu"/>
          <p:cNvSpPr>
            <a:spLocks noGrp="1"/>
          </p:cNvSpPr>
          <p:nvPr>
            <p:ph type="sldNum" sz="quarter" idx="12"/>
          </p:nvPr>
        </p:nvSpPr>
        <p:spPr>
          <a:noFill/>
        </p:spPr>
        <p:txBody>
          <a:bodyPr/>
          <a:lstStyle/>
          <a:p>
            <a:fld id="{528CF949-B159-4A38-9877-12245D5940C3}" type="slidenum">
              <a:rPr lang="en-US" smtClean="0"/>
              <a:pPr/>
              <a:t>4</a:t>
            </a:fld>
            <a:endParaRPr lang="en-US" smtClean="0"/>
          </a:p>
        </p:txBody>
      </p:sp>
      <p:sp>
        <p:nvSpPr>
          <p:cNvPr id="5123" name="Rectangle 2"/>
          <p:cNvSpPr>
            <a:spLocks noGrp="1" noChangeArrowheads="1"/>
          </p:cNvSpPr>
          <p:nvPr>
            <p:ph type="title"/>
          </p:nvPr>
        </p:nvSpPr>
        <p:spPr>
          <a:xfrm>
            <a:off x="457200" y="152400"/>
            <a:ext cx="8229600" cy="639763"/>
          </a:xfrm>
        </p:spPr>
        <p:txBody>
          <a:bodyPr/>
          <a:lstStyle/>
          <a:p>
            <a:pPr eaLnBrk="1" hangingPunct="1"/>
            <a:r>
              <a:rPr lang="en-US" smtClean="0"/>
              <a:t>Mass and Volume Flow Rates</a:t>
            </a:r>
            <a:endParaRPr lang="en-US" b="0" smtClean="0"/>
          </a:p>
        </p:txBody>
      </p:sp>
      <p:pic>
        <p:nvPicPr>
          <p:cNvPr id="5124" name="Picture 10"/>
          <p:cNvPicPr>
            <a:picLocks noChangeAspect="1" noChangeArrowheads="1"/>
          </p:cNvPicPr>
          <p:nvPr/>
        </p:nvPicPr>
        <p:blipFill>
          <a:blip r:embed="rId2"/>
          <a:srcRect/>
          <a:stretch>
            <a:fillRect/>
          </a:stretch>
        </p:blipFill>
        <p:spPr bwMode="auto">
          <a:xfrm>
            <a:off x="4154488" y="990600"/>
            <a:ext cx="2017712" cy="703263"/>
          </a:xfrm>
          <a:prstGeom prst="rect">
            <a:avLst/>
          </a:prstGeom>
          <a:noFill/>
          <a:ln w="9525">
            <a:noFill/>
            <a:miter lim="800000"/>
            <a:headEnd/>
            <a:tailEnd/>
          </a:ln>
        </p:spPr>
      </p:pic>
      <p:pic>
        <p:nvPicPr>
          <p:cNvPr id="5125" name="Picture 12"/>
          <p:cNvPicPr>
            <a:picLocks noChangeAspect="1" noChangeArrowheads="1"/>
          </p:cNvPicPr>
          <p:nvPr/>
        </p:nvPicPr>
        <p:blipFill>
          <a:blip r:embed="rId3"/>
          <a:srcRect/>
          <a:stretch>
            <a:fillRect/>
          </a:stretch>
        </p:blipFill>
        <p:spPr bwMode="auto">
          <a:xfrm>
            <a:off x="4173538" y="2133600"/>
            <a:ext cx="4437062" cy="715963"/>
          </a:xfrm>
          <a:prstGeom prst="rect">
            <a:avLst/>
          </a:prstGeom>
          <a:noFill/>
          <a:ln w="9525">
            <a:noFill/>
            <a:miter lim="800000"/>
            <a:headEnd/>
            <a:tailEnd/>
          </a:ln>
        </p:spPr>
      </p:pic>
      <p:sp>
        <p:nvSpPr>
          <p:cNvPr id="5126" name="Text Box 15"/>
          <p:cNvSpPr txBox="1">
            <a:spLocks noChangeArrowheads="1"/>
          </p:cNvSpPr>
          <p:nvPr/>
        </p:nvSpPr>
        <p:spPr bwMode="auto">
          <a:xfrm>
            <a:off x="6172200" y="990600"/>
            <a:ext cx="2057400" cy="701675"/>
          </a:xfrm>
          <a:prstGeom prst="rect">
            <a:avLst/>
          </a:prstGeom>
          <a:noFill/>
          <a:ln w="9525">
            <a:noFill/>
            <a:miter lim="800000"/>
            <a:headEnd/>
            <a:tailEnd/>
          </a:ln>
        </p:spPr>
        <p:txBody>
          <a:bodyPr>
            <a:spAutoFit/>
          </a:bodyPr>
          <a:lstStyle/>
          <a:p>
            <a:pPr>
              <a:spcBef>
                <a:spcPct val="50000"/>
              </a:spcBef>
            </a:pPr>
            <a:r>
              <a:rPr lang="en-US" sz="2000"/>
              <a:t>Definition of average velocity</a:t>
            </a:r>
          </a:p>
        </p:txBody>
      </p:sp>
      <p:sp>
        <p:nvSpPr>
          <p:cNvPr id="5127" name="Text Box 17"/>
          <p:cNvSpPr txBox="1">
            <a:spLocks noChangeArrowheads="1"/>
          </p:cNvSpPr>
          <p:nvPr/>
        </p:nvSpPr>
        <p:spPr bwMode="auto">
          <a:xfrm>
            <a:off x="4114800" y="1766888"/>
            <a:ext cx="2514600" cy="396875"/>
          </a:xfrm>
          <a:prstGeom prst="rect">
            <a:avLst/>
          </a:prstGeom>
          <a:noFill/>
          <a:ln w="9525">
            <a:noFill/>
            <a:miter lim="800000"/>
            <a:headEnd/>
            <a:tailEnd/>
          </a:ln>
        </p:spPr>
        <p:txBody>
          <a:bodyPr>
            <a:spAutoFit/>
          </a:bodyPr>
          <a:lstStyle/>
          <a:p>
            <a:pPr>
              <a:spcBef>
                <a:spcPct val="50000"/>
              </a:spcBef>
            </a:pPr>
            <a:r>
              <a:rPr lang="en-US" sz="2000"/>
              <a:t>Volume flow rate</a:t>
            </a:r>
          </a:p>
        </p:txBody>
      </p:sp>
      <p:grpSp>
        <p:nvGrpSpPr>
          <p:cNvPr id="5128" name="Group 24"/>
          <p:cNvGrpSpPr>
            <a:grpSpLocks/>
          </p:cNvGrpSpPr>
          <p:nvPr/>
        </p:nvGrpSpPr>
        <p:grpSpPr bwMode="auto">
          <a:xfrm>
            <a:off x="533400" y="838200"/>
            <a:ext cx="3124200" cy="2422525"/>
            <a:chOff x="336" y="624"/>
            <a:chExt cx="1968" cy="1526"/>
          </a:xfrm>
        </p:grpSpPr>
        <p:pic>
          <p:nvPicPr>
            <p:cNvPr id="5131" name="Picture 8"/>
            <p:cNvPicPr>
              <a:picLocks noChangeAspect="1" noChangeArrowheads="1"/>
            </p:cNvPicPr>
            <p:nvPr/>
          </p:nvPicPr>
          <p:blipFill>
            <a:blip r:embed="rId4"/>
            <a:srcRect/>
            <a:stretch>
              <a:fillRect/>
            </a:stretch>
          </p:blipFill>
          <p:spPr bwMode="auto">
            <a:xfrm>
              <a:off x="336" y="624"/>
              <a:ext cx="929" cy="175"/>
            </a:xfrm>
            <a:prstGeom prst="rect">
              <a:avLst/>
            </a:prstGeom>
            <a:noFill/>
            <a:ln w="9525">
              <a:noFill/>
              <a:miter lim="800000"/>
              <a:headEnd/>
              <a:tailEnd/>
            </a:ln>
          </p:spPr>
        </p:pic>
        <p:pic>
          <p:nvPicPr>
            <p:cNvPr id="5132" name="Picture 14"/>
            <p:cNvPicPr>
              <a:picLocks noChangeAspect="1" noChangeArrowheads="1"/>
            </p:cNvPicPr>
            <p:nvPr/>
          </p:nvPicPr>
          <p:blipFill>
            <a:blip r:embed="rId5"/>
            <a:srcRect/>
            <a:stretch>
              <a:fillRect/>
            </a:stretch>
          </p:blipFill>
          <p:spPr bwMode="auto">
            <a:xfrm>
              <a:off x="336" y="1680"/>
              <a:ext cx="1054" cy="470"/>
            </a:xfrm>
            <a:prstGeom prst="rect">
              <a:avLst/>
            </a:prstGeom>
            <a:noFill/>
            <a:ln w="9525">
              <a:noFill/>
              <a:miter lim="800000"/>
              <a:headEnd/>
              <a:tailEnd/>
            </a:ln>
          </p:spPr>
        </p:pic>
        <p:sp>
          <p:nvSpPr>
            <p:cNvPr id="5133" name="Text Box 16"/>
            <p:cNvSpPr txBox="1">
              <a:spLocks noChangeArrowheads="1"/>
            </p:cNvSpPr>
            <p:nvPr/>
          </p:nvSpPr>
          <p:spPr bwMode="auto">
            <a:xfrm>
              <a:off x="1392" y="1689"/>
              <a:ext cx="912" cy="442"/>
            </a:xfrm>
            <a:prstGeom prst="rect">
              <a:avLst/>
            </a:prstGeom>
            <a:noFill/>
            <a:ln w="9525">
              <a:noFill/>
              <a:miter lim="800000"/>
              <a:headEnd/>
              <a:tailEnd/>
            </a:ln>
          </p:spPr>
          <p:txBody>
            <a:bodyPr>
              <a:spAutoFit/>
            </a:bodyPr>
            <a:lstStyle/>
            <a:p>
              <a:pPr>
                <a:spcBef>
                  <a:spcPct val="50000"/>
                </a:spcBef>
              </a:pPr>
              <a:r>
                <a:rPr lang="en-US" sz="2000"/>
                <a:t>Mass flow rate</a:t>
              </a:r>
            </a:p>
          </p:txBody>
        </p:sp>
        <p:pic>
          <p:nvPicPr>
            <p:cNvPr id="5134" name="Picture 18"/>
            <p:cNvPicPr>
              <a:picLocks noChangeAspect="1" noChangeArrowheads="1"/>
            </p:cNvPicPr>
            <p:nvPr/>
          </p:nvPicPr>
          <p:blipFill>
            <a:blip r:embed="rId6"/>
            <a:srcRect/>
            <a:stretch>
              <a:fillRect/>
            </a:stretch>
          </p:blipFill>
          <p:spPr bwMode="auto">
            <a:xfrm>
              <a:off x="336" y="1392"/>
              <a:ext cx="1909" cy="233"/>
            </a:xfrm>
            <a:prstGeom prst="rect">
              <a:avLst/>
            </a:prstGeom>
            <a:noFill/>
            <a:ln w="9525">
              <a:noFill/>
              <a:miter lim="800000"/>
              <a:headEnd/>
              <a:tailEnd/>
            </a:ln>
          </p:spPr>
        </p:pic>
        <p:pic>
          <p:nvPicPr>
            <p:cNvPr id="5135" name="Picture 20"/>
            <p:cNvPicPr>
              <a:picLocks noChangeAspect="1" noChangeArrowheads="1"/>
            </p:cNvPicPr>
            <p:nvPr/>
          </p:nvPicPr>
          <p:blipFill>
            <a:blip r:embed="rId7"/>
            <a:srcRect/>
            <a:stretch>
              <a:fillRect/>
            </a:stretch>
          </p:blipFill>
          <p:spPr bwMode="auto">
            <a:xfrm>
              <a:off x="336" y="864"/>
              <a:ext cx="1676" cy="463"/>
            </a:xfrm>
            <a:prstGeom prst="rect">
              <a:avLst/>
            </a:prstGeom>
            <a:noFill/>
            <a:ln w="9525">
              <a:noFill/>
              <a:miter lim="800000"/>
              <a:headEnd/>
              <a:tailEnd/>
            </a:ln>
          </p:spPr>
        </p:pic>
      </p:grpSp>
      <p:pic>
        <p:nvPicPr>
          <p:cNvPr id="5129" name="Picture 25"/>
          <p:cNvPicPr>
            <a:picLocks noChangeAspect="1" noChangeArrowheads="1"/>
          </p:cNvPicPr>
          <p:nvPr/>
        </p:nvPicPr>
        <p:blipFill>
          <a:blip r:embed="rId8"/>
          <a:srcRect/>
          <a:stretch>
            <a:fillRect/>
          </a:stretch>
        </p:blipFill>
        <p:spPr bwMode="auto">
          <a:xfrm>
            <a:off x="533400" y="3352800"/>
            <a:ext cx="3343275" cy="3267075"/>
          </a:xfrm>
          <a:prstGeom prst="rect">
            <a:avLst/>
          </a:prstGeom>
          <a:noFill/>
          <a:ln w="9525">
            <a:noFill/>
            <a:miter lim="800000"/>
            <a:headEnd/>
            <a:tailEnd/>
          </a:ln>
        </p:spPr>
      </p:pic>
      <p:pic>
        <p:nvPicPr>
          <p:cNvPr id="5130" name="Picture 26"/>
          <p:cNvPicPr>
            <a:picLocks noChangeAspect="1" noChangeArrowheads="1"/>
          </p:cNvPicPr>
          <p:nvPr/>
        </p:nvPicPr>
        <p:blipFill>
          <a:blip r:embed="rId9"/>
          <a:srcRect/>
          <a:stretch>
            <a:fillRect/>
          </a:stretch>
        </p:blipFill>
        <p:spPr bwMode="auto">
          <a:xfrm>
            <a:off x="5095875" y="3190875"/>
            <a:ext cx="3514725" cy="34385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Slayt Numarası Yer Tutucusu"/>
          <p:cNvSpPr>
            <a:spLocks noGrp="1"/>
          </p:cNvSpPr>
          <p:nvPr>
            <p:ph type="sldNum" sz="quarter" idx="12"/>
          </p:nvPr>
        </p:nvSpPr>
        <p:spPr>
          <a:noFill/>
        </p:spPr>
        <p:txBody>
          <a:bodyPr/>
          <a:lstStyle/>
          <a:p>
            <a:fld id="{4297613B-D6AE-44AE-A2DA-E66372BE1537}" type="slidenum">
              <a:rPr lang="en-US" smtClean="0"/>
              <a:pPr/>
              <a:t>5</a:t>
            </a:fld>
            <a:endParaRPr lang="en-US" smtClean="0"/>
          </a:p>
        </p:txBody>
      </p:sp>
      <p:sp>
        <p:nvSpPr>
          <p:cNvPr id="6147" name="Rectangle 2"/>
          <p:cNvSpPr>
            <a:spLocks noGrp="1" noChangeArrowheads="1"/>
          </p:cNvSpPr>
          <p:nvPr>
            <p:ph type="title"/>
          </p:nvPr>
        </p:nvSpPr>
        <p:spPr>
          <a:xfrm>
            <a:off x="381000" y="122238"/>
            <a:ext cx="8153400" cy="715962"/>
          </a:xfrm>
        </p:spPr>
        <p:txBody>
          <a:bodyPr/>
          <a:lstStyle/>
          <a:p>
            <a:pPr eaLnBrk="1" hangingPunct="1"/>
            <a:r>
              <a:rPr lang="en-US" smtClean="0"/>
              <a:t>Conservation of Mass Principle</a:t>
            </a:r>
            <a:endParaRPr lang="en-US" b="0" smtClean="0"/>
          </a:p>
        </p:txBody>
      </p:sp>
      <p:sp>
        <p:nvSpPr>
          <p:cNvPr id="6148" name="Rectangle 6"/>
          <p:cNvSpPr>
            <a:spLocks noChangeArrowheads="1"/>
          </p:cNvSpPr>
          <p:nvPr/>
        </p:nvSpPr>
        <p:spPr bwMode="auto">
          <a:xfrm>
            <a:off x="4343400" y="1612900"/>
            <a:ext cx="4648200" cy="1739900"/>
          </a:xfrm>
          <a:prstGeom prst="rect">
            <a:avLst/>
          </a:prstGeom>
          <a:noFill/>
          <a:ln w="9525">
            <a:noFill/>
            <a:miter lim="800000"/>
            <a:headEnd/>
            <a:tailEnd/>
          </a:ln>
        </p:spPr>
        <p:txBody>
          <a:bodyPr>
            <a:spAutoFit/>
          </a:bodyPr>
          <a:lstStyle/>
          <a:p>
            <a:r>
              <a:rPr lang="en-US" b="1">
                <a:solidFill>
                  <a:srgbClr val="CC00CC"/>
                </a:solidFill>
              </a:rPr>
              <a:t>The conservation of mass principle for a control volume</a:t>
            </a:r>
            <a:r>
              <a:rPr lang="en-US"/>
              <a:t>: The net mass transfer to or from a control volume during a time interval </a:t>
            </a:r>
            <a:r>
              <a:rPr lang="en-US">
                <a:sym typeface="Symbol" pitchFamily="18" charset="2"/>
              </a:rPr>
              <a:t></a:t>
            </a:r>
            <a:r>
              <a:rPr lang="en-US" i="1"/>
              <a:t>t</a:t>
            </a:r>
            <a:r>
              <a:rPr lang="en-US"/>
              <a:t> is equal to the net change (increase or decrease) in the total mass within the control volume during </a:t>
            </a:r>
            <a:r>
              <a:rPr lang="en-US">
                <a:sym typeface="Symbol" pitchFamily="18" charset="2"/>
              </a:rPr>
              <a:t></a:t>
            </a:r>
            <a:r>
              <a:rPr lang="en-US" i="1"/>
              <a:t>t</a:t>
            </a:r>
            <a:r>
              <a:rPr lang="en-US"/>
              <a:t>.</a:t>
            </a:r>
          </a:p>
        </p:txBody>
      </p:sp>
      <p:grpSp>
        <p:nvGrpSpPr>
          <p:cNvPr id="6149" name="Group 20"/>
          <p:cNvGrpSpPr>
            <a:grpSpLocks/>
          </p:cNvGrpSpPr>
          <p:nvPr/>
        </p:nvGrpSpPr>
        <p:grpSpPr bwMode="auto">
          <a:xfrm>
            <a:off x="4368800" y="3609975"/>
            <a:ext cx="4241800" cy="2790825"/>
            <a:chOff x="2688" y="1440"/>
            <a:chExt cx="2672" cy="1758"/>
          </a:xfrm>
        </p:grpSpPr>
        <p:pic>
          <p:nvPicPr>
            <p:cNvPr id="6152" name="Picture 8"/>
            <p:cNvPicPr>
              <a:picLocks noChangeAspect="1" noChangeArrowheads="1"/>
            </p:cNvPicPr>
            <p:nvPr/>
          </p:nvPicPr>
          <p:blipFill>
            <a:blip r:embed="rId2"/>
            <a:srcRect/>
            <a:stretch>
              <a:fillRect/>
            </a:stretch>
          </p:blipFill>
          <p:spPr bwMode="auto">
            <a:xfrm>
              <a:off x="2736" y="1440"/>
              <a:ext cx="2297" cy="225"/>
            </a:xfrm>
            <a:prstGeom prst="rect">
              <a:avLst/>
            </a:prstGeom>
            <a:noFill/>
            <a:ln w="9525">
              <a:noFill/>
              <a:miter lim="800000"/>
              <a:headEnd/>
              <a:tailEnd/>
            </a:ln>
          </p:spPr>
        </p:pic>
        <p:pic>
          <p:nvPicPr>
            <p:cNvPr id="6153" name="Picture 9"/>
            <p:cNvPicPr>
              <a:picLocks noChangeAspect="1" noChangeArrowheads="1"/>
            </p:cNvPicPr>
            <p:nvPr/>
          </p:nvPicPr>
          <p:blipFill>
            <a:blip r:embed="rId3"/>
            <a:srcRect/>
            <a:stretch>
              <a:fillRect/>
            </a:stretch>
          </p:blipFill>
          <p:spPr bwMode="auto">
            <a:xfrm>
              <a:off x="2736" y="2112"/>
              <a:ext cx="2624" cy="233"/>
            </a:xfrm>
            <a:prstGeom prst="rect">
              <a:avLst/>
            </a:prstGeom>
            <a:noFill/>
            <a:ln w="9525">
              <a:noFill/>
              <a:miter lim="800000"/>
              <a:headEnd/>
              <a:tailEnd/>
            </a:ln>
          </p:spPr>
        </p:pic>
        <p:pic>
          <p:nvPicPr>
            <p:cNvPr id="6154" name="Picture 18"/>
            <p:cNvPicPr>
              <a:picLocks noChangeAspect="1" noChangeArrowheads="1"/>
            </p:cNvPicPr>
            <p:nvPr/>
          </p:nvPicPr>
          <p:blipFill>
            <a:blip r:embed="rId4"/>
            <a:srcRect/>
            <a:stretch>
              <a:fillRect/>
            </a:stretch>
          </p:blipFill>
          <p:spPr bwMode="auto">
            <a:xfrm>
              <a:off x="2736" y="1776"/>
              <a:ext cx="1650" cy="246"/>
            </a:xfrm>
            <a:prstGeom prst="rect">
              <a:avLst/>
            </a:prstGeom>
            <a:noFill/>
            <a:ln w="9525">
              <a:noFill/>
              <a:miter lim="800000"/>
              <a:headEnd/>
              <a:tailEnd/>
            </a:ln>
          </p:spPr>
        </p:pic>
        <p:sp>
          <p:nvSpPr>
            <p:cNvPr id="6155" name="Rectangle 19"/>
            <p:cNvSpPr>
              <a:spLocks noChangeArrowheads="1"/>
            </p:cNvSpPr>
            <p:nvPr/>
          </p:nvSpPr>
          <p:spPr bwMode="auto">
            <a:xfrm>
              <a:off x="2688" y="2448"/>
              <a:ext cx="2640" cy="750"/>
            </a:xfrm>
            <a:prstGeom prst="rect">
              <a:avLst/>
            </a:prstGeom>
            <a:noFill/>
            <a:ln w="9525">
              <a:noFill/>
              <a:miter lim="800000"/>
              <a:headEnd/>
              <a:tailEnd/>
            </a:ln>
          </p:spPr>
          <p:txBody>
            <a:bodyPr>
              <a:spAutoFit/>
            </a:bodyPr>
            <a:lstStyle/>
            <a:p>
              <a:r>
                <a:rPr lang="tr-TR"/>
                <a:t>These e</a:t>
              </a:r>
              <a:r>
                <a:rPr lang="en-US"/>
                <a:t>quations are often referred to as the</a:t>
              </a:r>
              <a:r>
                <a:rPr lang="tr-TR"/>
                <a:t> </a:t>
              </a:r>
              <a:r>
                <a:rPr lang="en-US" b="1">
                  <a:solidFill>
                    <a:srgbClr val="3333FF"/>
                  </a:solidFill>
                </a:rPr>
                <a:t>mass balance</a:t>
              </a:r>
              <a:r>
                <a:rPr lang="en-US" b="1"/>
                <a:t> </a:t>
              </a:r>
              <a:r>
                <a:rPr lang="en-US"/>
                <a:t>and are applicable to any control volume undergoing any</a:t>
              </a:r>
              <a:r>
                <a:rPr lang="tr-TR"/>
                <a:t> </a:t>
              </a:r>
              <a:r>
                <a:rPr lang="en-US"/>
                <a:t>kind of process.</a:t>
              </a:r>
            </a:p>
          </p:txBody>
        </p:sp>
      </p:grpSp>
      <p:pic>
        <p:nvPicPr>
          <p:cNvPr id="6150" name="Picture 22"/>
          <p:cNvPicPr>
            <a:picLocks noChangeAspect="1" noChangeArrowheads="1"/>
          </p:cNvPicPr>
          <p:nvPr/>
        </p:nvPicPr>
        <p:blipFill>
          <a:blip r:embed="rId5"/>
          <a:srcRect/>
          <a:stretch>
            <a:fillRect/>
          </a:stretch>
        </p:blipFill>
        <p:spPr bwMode="auto">
          <a:xfrm>
            <a:off x="1752600" y="838200"/>
            <a:ext cx="7067550" cy="685800"/>
          </a:xfrm>
          <a:prstGeom prst="rect">
            <a:avLst/>
          </a:prstGeom>
          <a:noFill/>
          <a:ln w="9525">
            <a:noFill/>
            <a:miter lim="800000"/>
            <a:headEnd/>
            <a:tailEnd/>
          </a:ln>
        </p:spPr>
      </p:pic>
      <p:pic>
        <p:nvPicPr>
          <p:cNvPr id="6151" name="Picture 23"/>
          <p:cNvPicPr>
            <a:picLocks noChangeAspect="1" noChangeArrowheads="1"/>
          </p:cNvPicPr>
          <p:nvPr/>
        </p:nvPicPr>
        <p:blipFill>
          <a:blip r:embed="rId6"/>
          <a:srcRect/>
          <a:stretch>
            <a:fillRect/>
          </a:stretch>
        </p:blipFill>
        <p:spPr bwMode="auto">
          <a:xfrm>
            <a:off x="257175" y="1714500"/>
            <a:ext cx="4010025" cy="46101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a:spLocks noGrp="1"/>
          </p:cNvSpPr>
          <p:nvPr>
            <p:ph type="sldNum" sz="quarter" idx="12"/>
          </p:nvPr>
        </p:nvSpPr>
        <p:spPr>
          <a:noFill/>
        </p:spPr>
        <p:txBody>
          <a:bodyPr/>
          <a:lstStyle/>
          <a:p>
            <a:fld id="{6BC8BC3B-5C32-4C44-82FD-B4D6596A1FBA}" type="slidenum">
              <a:rPr lang="en-US" smtClean="0"/>
              <a:pPr/>
              <a:t>6</a:t>
            </a:fld>
            <a:endParaRPr lang="en-US" smtClean="0"/>
          </a:p>
        </p:txBody>
      </p:sp>
      <p:pic>
        <p:nvPicPr>
          <p:cNvPr id="7171" name="Picture 5"/>
          <p:cNvPicPr>
            <a:picLocks noChangeAspect="1" noChangeArrowheads="1"/>
          </p:cNvPicPr>
          <p:nvPr/>
        </p:nvPicPr>
        <p:blipFill>
          <a:blip r:embed="rId2"/>
          <a:srcRect/>
          <a:stretch>
            <a:fillRect/>
          </a:stretch>
        </p:blipFill>
        <p:spPr bwMode="auto">
          <a:xfrm>
            <a:off x="3733800" y="228600"/>
            <a:ext cx="3810000" cy="581025"/>
          </a:xfrm>
          <a:prstGeom prst="rect">
            <a:avLst/>
          </a:prstGeom>
          <a:noFill/>
          <a:ln w="9525">
            <a:noFill/>
            <a:miter lim="800000"/>
            <a:headEnd/>
            <a:tailEnd/>
          </a:ln>
        </p:spPr>
      </p:pic>
      <p:pic>
        <p:nvPicPr>
          <p:cNvPr id="7172" name="Picture 6"/>
          <p:cNvPicPr>
            <a:picLocks noChangeAspect="1" noChangeArrowheads="1"/>
          </p:cNvPicPr>
          <p:nvPr/>
        </p:nvPicPr>
        <p:blipFill>
          <a:blip r:embed="rId3"/>
          <a:srcRect/>
          <a:stretch>
            <a:fillRect/>
          </a:stretch>
        </p:blipFill>
        <p:spPr bwMode="auto">
          <a:xfrm>
            <a:off x="3733800" y="914400"/>
            <a:ext cx="4886325" cy="581025"/>
          </a:xfrm>
          <a:prstGeom prst="rect">
            <a:avLst/>
          </a:prstGeom>
          <a:noFill/>
          <a:ln w="9525">
            <a:noFill/>
            <a:miter lim="800000"/>
            <a:headEnd/>
            <a:tailEnd/>
          </a:ln>
        </p:spPr>
      </p:pic>
      <p:pic>
        <p:nvPicPr>
          <p:cNvPr id="7173" name="Picture 7"/>
          <p:cNvPicPr>
            <a:picLocks noChangeAspect="1" noChangeArrowheads="1"/>
          </p:cNvPicPr>
          <p:nvPr/>
        </p:nvPicPr>
        <p:blipFill>
          <a:blip r:embed="rId4"/>
          <a:srcRect/>
          <a:stretch>
            <a:fillRect/>
          </a:stretch>
        </p:blipFill>
        <p:spPr bwMode="auto">
          <a:xfrm>
            <a:off x="3733800" y="1600200"/>
            <a:ext cx="4219575" cy="371475"/>
          </a:xfrm>
          <a:prstGeom prst="rect">
            <a:avLst/>
          </a:prstGeom>
          <a:noFill/>
          <a:ln w="9525">
            <a:noFill/>
            <a:miter lim="800000"/>
            <a:headEnd/>
            <a:tailEnd/>
          </a:ln>
        </p:spPr>
      </p:pic>
      <p:pic>
        <p:nvPicPr>
          <p:cNvPr id="7174" name="Picture 8"/>
          <p:cNvPicPr>
            <a:picLocks noChangeAspect="1" noChangeArrowheads="1"/>
          </p:cNvPicPr>
          <p:nvPr/>
        </p:nvPicPr>
        <p:blipFill>
          <a:blip r:embed="rId5"/>
          <a:srcRect/>
          <a:stretch>
            <a:fillRect/>
          </a:stretch>
        </p:blipFill>
        <p:spPr bwMode="auto">
          <a:xfrm>
            <a:off x="3352800" y="2057400"/>
            <a:ext cx="5676900" cy="323850"/>
          </a:xfrm>
          <a:prstGeom prst="rect">
            <a:avLst/>
          </a:prstGeom>
          <a:noFill/>
          <a:ln w="9525">
            <a:noFill/>
            <a:miter lim="800000"/>
            <a:headEnd/>
            <a:tailEnd/>
          </a:ln>
        </p:spPr>
      </p:pic>
      <p:pic>
        <p:nvPicPr>
          <p:cNvPr id="7175" name="Picture 9"/>
          <p:cNvPicPr>
            <a:picLocks noChangeAspect="1" noChangeArrowheads="1"/>
          </p:cNvPicPr>
          <p:nvPr/>
        </p:nvPicPr>
        <p:blipFill>
          <a:blip r:embed="rId6"/>
          <a:srcRect/>
          <a:stretch>
            <a:fillRect/>
          </a:stretch>
        </p:blipFill>
        <p:spPr bwMode="auto">
          <a:xfrm>
            <a:off x="3467100" y="2495550"/>
            <a:ext cx="5524500" cy="628650"/>
          </a:xfrm>
          <a:prstGeom prst="rect">
            <a:avLst/>
          </a:prstGeom>
          <a:noFill/>
          <a:ln w="9525">
            <a:noFill/>
            <a:miter lim="800000"/>
            <a:headEnd/>
            <a:tailEnd/>
          </a:ln>
        </p:spPr>
      </p:pic>
      <p:pic>
        <p:nvPicPr>
          <p:cNvPr id="7176" name="Picture 11"/>
          <p:cNvPicPr>
            <a:picLocks noChangeAspect="1" noChangeArrowheads="1"/>
          </p:cNvPicPr>
          <p:nvPr/>
        </p:nvPicPr>
        <p:blipFill>
          <a:blip r:embed="rId7"/>
          <a:srcRect/>
          <a:stretch>
            <a:fillRect/>
          </a:stretch>
        </p:blipFill>
        <p:spPr bwMode="auto">
          <a:xfrm>
            <a:off x="228600" y="3522663"/>
            <a:ext cx="6629400" cy="820737"/>
          </a:xfrm>
          <a:prstGeom prst="rect">
            <a:avLst/>
          </a:prstGeom>
          <a:noFill/>
          <a:ln w="9525">
            <a:noFill/>
            <a:miter lim="800000"/>
            <a:headEnd/>
            <a:tailEnd/>
          </a:ln>
        </p:spPr>
      </p:pic>
      <p:sp>
        <p:nvSpPr>
          <p:cNvPr id="7177" name="Rectangle 12"/>
          <p:cNvSpPr>
            <a:spLocks noChangeArrowheads="1"/>
          </p:cNvSpPr>
          <p:nvPr/>
        </p:nvSpPr>
        <p:spPr bwMode="auto">
          <a:xfrm>
            <a:off x="228600" y="4343400"/>
            <a:ext cx="6934200" cy="641350"/>
          </a:xfrm>
          <a:prstGeom prst="rect">
            <a:avLst/>
          </a:prstGeom>
          <a:noFill/>
          <a:ln w="9525">
            <a:noFill/>
            <a:miter lim="800000"/>
            <a:headEnd/>
            <a:tailEnd/>
          </a:ln>
        </p:spPr>
        <p:txBody>
          <a:bodyPr>
            <a:spAutoFit/>
          </a:bodyPr>
          <a:lstStyle/>
          <a:p>
            <a:r>
              <a:rPr lang="en-US" i="1"/>
              <a:t>the time rate of change of mass within the control volume plus</a:t>
            </a:r>
            <a:r>
              <a:rPr lang="tr-TR" i="1"/>
              <a:t> </a:t>
            </a:r>
            <a:r>
              <a:rPr lang="en-US" i="1"/>
              <a:t>the net mass flow rate through the control surface is equal to zero</a:t>
            </a:r>
            <a:r>
              <a:rPr lang="en-US"/>
              <a:t>.</a:t>
            </a:r>
          </a:p>
        </p:txBody>
      </p:sp>
      <p:pic>
        <p:nvPicPr>
          <p:cNvPr id="7178" name="Picture 13"/>
          <p:cNvPicPr>
            <a:picLocks noChangeAspect="1" noChangeArrowheads="1"/>
          </p:cNvPicPr>
          <p:nvPr/>
        </p:nvPicPr>
        <p:blipFill>
          <a:blip r:embed="rId8"/>
          <a:srcRect/>
          <a:stretch>
            <a:fillRect/>
          </a:stretch>
        </p:blipFill>
        <p:spPr bwMode="auto">
          <a:xfrm>
            <a:off x="304800" y="5029200"/>
            <a:ext cx="4953000" cy="768350"/>
          </a:xfrm>
          <a:prstGeom prst="rect">
            <a:avLst/>
          </a:prstGeom>
          <a:noFill/>
          <a:ln w="9525">
            <a:noFill/>
            <a:miter lim="800000"/>
            <a:headEnd/>
            <a:tailEnd/>
          </a:ln>
        </p:spPr>
      </p:pic>
      <p:pic>
        <p:nvPicPr>
          <p:cNvPr id="7179" name="Picture 14"/>
          <p:cNvPicPr>
            <a:picLocks noChangeAspect="1" noChangeArrowheads="1"/>
          </p:cNvPicPr>
          <p:nvPr/>
        </p:nvPicPr>
        <p:blipFill>
          <a:blip r:embed="rId9"/>
          <a:srcRect/>
          <a:stretch>
            <a:fillRect/>
          </a:stretch>
        </p:blipFill>
        <p:spPr bwMode="auto">
          <a:xfrm>
            <a:off x="304800" y="5867400"/>
            <a:ext cx="5924550" cy="781050"/>
          </a:xfrm>
          <a:prstGeom prst="rect">
            <a:avLst/>
          </a:prstGeom>
          <a:noFill/>
          <a:ln w="9525">
            <a:noFill/>
            <a:miter lim="800000"/>
            <a:headEnd/>
            <a:tailEnd/>
          </a:ln>
        </p:spPr>
      </p:pic>
      <p:sp>
        <p:nvSpPr>
          <p:cNvPr id="7180" name="Text Box 15"/>
          <p:cNvSpPr txBox="1">
            <a:spLocks noChangeArrowheads="1"/>
          </p:cNvSpPr>
          <p:nvPr/>
        </p:nvSpPr>
        <p:spPr bwMode="auto">
          <a:xfrm>
            <a:off x="6248400" y="5791200"/>
            <a:ext cx="2057400" cy="915988"/>
          </a:xfrm>
          <a:prstGeom prst="rect">
            <a:avLst/>
          </a:prstGeom>
          <a:noFill/>
          <a:ln w="9525">
            <a:noFill/>
            <a:miter lim="800000"/>
            <a:headEnd/>
            <a:tailEnd/>
          </a:ln>
        </p:spPr>
        <p:txBody>
          <a:bodyPr>
            <a:spAutoFit/>
          </a:bodyPr>
          <a:lstStyle/>
          <a:p>
            <a:pPr>
              <a:spcBef>
                <a:spcPct val="50000"/>
              </a:spcBef>
            </a:pPr>
            <a:r>
              <a:rPr lang="en-US"/>
              <a:t>General conservation of mass in rate form</a:t>
            </a:r>
          </a:p>
        </p:txBody>
      </p:sp>
      <p:pic>
        <p:nvPicPr>
          <p:cNvPr id="7181" name="Picture 16"/>
          <p:cNvPicPr>
            <a:picLocks noChangeAspect="1" noChangeArrowheads="1"/>
          </p:cNvPicPr>
          <p:nvPr/>
        </p:nvPicPr>
        <p:blipFill>
          <a:blip r:embed="rId10"/>
          <a:srcRect/>
          <a:stretch>
            <a:fillRect/>
          </a:stretch>
        </p:blipFill>
        <p:spPr bwMode="auto">
          <a:xfrm>
            <a:off x="228600" y="133350"/>
            <a:ext cx="3048000" cy="3321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Slayt Numarası Yer Tutucusu"/>
          <p:cNvSpPr>
            <a:spLocks noGrp="1"/>
          </p:cNvSpPr>
          <p:nvPr>
            <p:ph type="sldNum" sz="quarter" idx="12"/>
          </p:nvPr>
        </p:nvSpPr>
        <p:spPr>
          <a:noFill/>
        </p:spPr>
        <p:txBody>
          <a:bodyPr/>
          <a:lstStyle/>
          <a:p>
            <a:fld id="{B49926E0-26A8-4FBB-A404-94A99311F25D}" type="slidenum">
              <a:rPr lang="en-US" smtClean="0"/>
              <a:pPr/>
              <a:t>7</a:t>
            </a:fld>
            <a:endParaRPr lang="en-US" smtClean="0"/>
          </a:p>
        </p:txBody>
      </p:sp>
      <p:pic>
        <p:nvPicPr>
          <p:cNvPr id="8195" name="Picture 2"/>
          <p:cNvPicPr>
            <a:picLocks noChangeAspect="1" noChangeArrowheads="1"/>
          </p:cNvPicPr>
          <p:nvPr/>
        </p:nvPicPr>
        <p:blipFill>
          <a:blip r:embed="rId3"/>
          <a:srcRect/>
          <a:stretch>
            <a:fillRect/>
          </a:stretch>
        </p:blipFill>
        <p:spPr bwMode="auto">
          <a:xfrm>
            <a:off x="2671763" y="376238"/>
            <a:ext cx="3800475" cy="61055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Slayt Numarası Yer Tutucusu"/>
          <p:cNvSpPr>
            <a:spLocks noGrp="1"/>
          </p:cNvSpPr>
          <p:nvPr>
            <p:ph type="sldNum" sz="quarter" idx="12"/>
          </p:nvPr>
        </p:nvSpPr>
        <p:spPr>
          <a:noFill/>
        </p:spPr>
        <p:txBody>
          <a:bodyPr/>
          <a:lstStyle/>
          <a:p>
            <a:fld id="{846FFA59-BAF0-419B-B887-8280A07E38F3}" type="slidenum">
              <a:rPr lang="en-US" smtClean="0"/>
              <a:pPr/>
              <a:t>8</a:t>
            </a:fld>
            <a:endParaRPr lang="en-US" smtClean="0"/>
          </a:p>
        </p:txBody>
      </p:sp>
      <p:sp>
        <p:nvSpPr>
          <p:cNvPr id="9219" name="Rectangle 2"/>
          <p:cNvSpPr>
            <a:spLocks noGrp="1" noChangeArrowheads="1"/>
          </p:cNvSpPr>
          <p:nvPr>
            <p:ph type="title"/>
          </p:nvPr>
        </p:nvSpPr>
        <p:spPr>
          <a:xfrm>
            <a:off x="457200" y="152400"/>
            <a:ext cx="8229600" cy="639763"/>
          </a:xfrm>
        </p:spPr>
        <p:txBody>
          <a:bodyPr/>
          <a:lstStyle/>
          <a:p>
            <a:pPr eaLnBrk="1" hangingPunct="1"/>
            <a:r>
              <a:rPr lang="en-US" smtClean="0"/>
              <a:t>Mass Balance for Steady-Flow Processes</a:t>
            </a:r>
            <a:endParaRPr lang="en-US" b="0" smtClean="0"/>
          </a:p>
        </p:txBody>
      </p:sp>
      <p:sp>
        <p:nvSpPr>
          <p:cNvPr id="9220" name="Rectangle 6"/>
          <p:cNvSpPr>
            <a:spLocks noChangeArrowheads="1"/>
          </p:cNvSpPr>
          <p:nvPr/>
        </p:nvSpPr>
        <p:spPr bwMode="auto">
          <a:xfrm>
            <a:off x="457200" y="838200"/>
            <a:ext cx="8229600" cy="1273175"/>
          </a:xfrm>
          <a:prstGeom prst="rect">
            <a:avLst/>
          </a:prstGeom>
          <a:noFill/>
          <a:ln w="9525">
            <a:noFill/>
            <a:miter lim="800000"/>
            <a:headEnd/>
            <a:tailEnd/>
          </a:ln>
        </p:spPr>
        <p:txBody>
          <a:bodyPr>
            <a:spAutoFit/>
          </a:bodyPr>
          <a:lstStyle/>
          <a:p>
            <a:pPr>
              <a:spcBef>
                <a:spcPct val="15000"/>
              </a:spcBef>
              <a:spcAft>
                <a:spcPct val="15000"/>
              </a:spcAft>
            </a:pPr>
            <a:r>
              <a:rPr lang="en-US"/>
              <a:t>During a steady-flow process, the total amount of mass contained within a control volume does not change with time (</a:t>
            </a:r>
            <a:r>
              <a:rPr lang="en-US" i="1"/>
              <a:t>m</a:t>
            </a:r>
            <a:r>
              <a:rPr lang="en-US" baseline="-25000"/>
              <a:t>CV</a:t>
            </a:r>
            <a:r>
              <a:rPr lang="en-US"/>
              <a:t> = constant). </a:t>
            </a:r>
          </a:p>
          <a:p>
            <a:pPr>
              <a:spcBef>
                <a:spcPct val="15000"/>
              </a:spcBef>
              <a:spcAft>
                <a:spcPct val="15000"/>
              </a:spcAft>
            </a:pPr>
            <a:r>
              <a:rPr lang="en-US"/>
              <a:t>Then the conservation of mass principle requires that</a:t>
            </a:r>
            <a:r>
              <a:rPr lang="en-US">
                <a:solidFill>
                  <a:srgbClr val="008000"/>
                </a:solidFill>
              </a:rPr>
              <a:t> </a:t>
            </a:r>
            <a:r>
              <a:rPr lang="en-US">
                <a:solidFill>
                  <a:srgbClr val="CC00CC"/>
                </a:solidFill>
              </a:rPr>
              <a:t>the total amount of mass entering a control volume equal the total amount of mass leaving it</a:t>
            </a:r>
            <a:r>
              <a:rPr lang="en-US">
                <a:solidFill>
                  <a:srgbClr val="008000"/>
                </a:solidFill>
              </a:rPr>
              <a:t>.</a:t>
            </a:r>
          </a:p>
        </p:txBody>
      </p:sp>
      <p:sp>
        <p:nvSpPr>
          <p:cNvPr id="9221" name="Rectangle 7"/>
          <p:cNvSpPr>
            <a:spLocks noChangeArrowheads="1"/>
          </p:cNvSpPr>
          <p:nvPr/>
        </p:nvSpPr>
        <p:spPr bwMode="auto">
          <a:xfrm>
            <a:off x="3505200" y="2286000"/>
            <a:ext cx="4724400" cy="915988"/>
          </a:xfrm>
          <a:prstGeom prst="rect">
            <a:avLst/>
          </a:prstGeom>
          <a:noFill/>
          <a:ln w="9525">
            <a:noFill/>
            <a:miter lim="800000"/>
            <a:headEnd/>
            <a:tailEnd/>
          </a:ln>
        </p:spPr>
        <p:txBody>
          <a:bodyPr>
            <a:spAutoFit/>
          </a:bodyPr>
          <a:lstStyle/>
          <a:p>
            <a:r>
              <a:rPr lang="en-US"/>
              <a:t>For steady-flow processes, we are interested in the amount of mass flowing per unit time, that is, </a:t>
            </a:r>
            <a:r>
              <a:rPr lang="en-US" i="1"/>
              <a:t>the mass flow rate.</a:t>
            </a:r>
          </a:p>
        </p:txBody>
      </p:sp>
      <p:pic>
        <p:nvPicPr>
          <p:cNvPr id="9222" name="Picture 8"/>
          <p:cNvPicPr>
            <a:picLocks noChangeAspect="1" noChangeArrowheads="1"/>
          </p:cNvPicPr>
          <p:nvPr/>
        </p:nvPicPr>
        <p:blipFill>
          <a:blip r:embed="rId2"/>
          <a:srcRect/>
          <a:stretch>
            <a:fillRect/>
          </a:stretch>
        </p:blipFill>
        <p:spPr bwMode="auto">
          <a:xfrm>
            <a:off x="3581400" y="3276600"/>
            <a:ext cx="3128963" cy="579438"/>
          </a:xfrm>
          <a:prstGeom prst="rect">
            <a:avLst/>
          </a:prstGeom>
          <a:noFill/>
          <a:ln w="9525">
            <a:noFill/>
            <a:miter lim="800000"/>
            <a:headEnd/>
            <a:tailEnd/>
          </a:ln>
        </p:spPr>
      </p:pic>
      <p:pic>
        <p:nvPicPr>
          <p:cNvPr id="9223" name="Picture 9"/>
          <p:cNvPicPr>
            <a:picLocks noChangeAspect="1" noChangeArrowheads="1"/>
          </p:cNvPicPr>
          <p:nvPr/>
        </p:nvPicPr>
        <p:blipFill>
          <a:blip r:embed="rId3"/>
          <a:srcRect/>
          <a:stretch>
            <a:fillRect/>
          </a:stretch>
        </p:blipFill>
        <p:spPr bwMode="auto">
          <a:xfrm>
            <a:off x="3581400" y="4038600"/>
            <a:ext cx="4313238" cy="346075"/>
          </a:xfrm>
          <a:prstGeom prst="rect">
            <a:avLst/>
          </a:prstGeom>
          <a:noFill/>
          <a:ln w="9525">
            <a:noFill/>
            <a:miter lim="800000"/>
            <a:headEnd/>
            <a:tailEnd/>
          </a:ln>
        </p:spPr>
      </p:pic>
      <p:sp>
        <p:nvSpPr>
          <p:cNvPr id="9224" name="Text Box 10"/>
          <p:cNvSpPr txBox="1">
            <a:spLocks noChangeArrowheads="1"/>
          </p:cNvSpPr>
          <p:nvPr/>
        </p:nvSpPr>
        <p:spPr bwMode="auto">
          <a:xfrm>
            <a:off x="6781800" y="3244850"/>
            <a:ext cx="1600200" cy="641350"/>
          </a:xfrm>
          <a:prstGeom prst="rect">
            <a:avLst/>
          </a:prstGeom>
          <a:noFill/>
          <a:ln w="9525">
            <a:noFill/>
            <a:miter lim="800000"/>
            <a:headEnd/>
            <a:tailEnd/>
          </a:ln>
        </p:spPr>
        <p:txBody>
          <a:bodyPr>
            <a:spAutoFit/>
          </a:bodyPr>
          <a:lstStyle/>
          <a:p>
            <a:pPr>
              <a:spcBef>
                <a:spcPct val="50000"/>
              </a:spcBef>
            </a:pPr>
            <a:r>
              <a:rPr lang="en-US"/>
              <a:t>Multiple inlets and exits</a:t>
            </a:r>
          </a:p>
        </p:txBody>
      </p:sp>
      <p:sp>
        <p:nvSpPr>
          <p:cNvPr id="9225" name="Text Box 11"/>
          <p:cNvSpPr txBox="1">
            <a:spLocks noChangeArrowheads="1"/>
          </p:cNvSpPr>
          <p:nvPr/>
        </p:nvSpPr>
        <p:spPr bwMode="auto">
          <a:xfrm>
            <a:off x="7924800" y="3854450"/>
            <a:ext cx="914400" cy="641350"/>
          </a:xfrm>
          <a:prstGeom prst="rect">
            <a:avLst/>
          </a:prstGeom>
          <a:noFill/>
          <a:ln w="9525">
            <a:noFill/>
            <a:miter lim="800000"/>
            <a:headEnd/>
            <a:tailEnd/>
          </a:ln>
        </p:spPr>
        <p:txBody>
          <a:bodyPr>
            <a:spAutoFit/>
          </a:bodyPr>
          <a:lstStyle/>
          <a:p>
            <a:pPr>
              <a:spcBef>
                <a:spcPct val="50000"/>
              </a:spcBef>
            </a:pPr>
            <a:r>
              <a:rPr lang="en-US"/>
              <a:t>Single stream</a:t>
            </a:r>
          </a:p>
        </p:txBody>
      </p:sp>
      <p:sp>
        <p:nvSpPr>
          <p:cNvPr id="9226" name="Rectangle 12"/>
          <p:cNvSpPr>
            <a:spLocks noChangeArrowheads="1"/>
          </p:cNvSpPr>
          <p:nvPr/>
        </p:nvSpPr>
        <p:spPr bwMode="auto">
          <a:xfrm>
            <a:off x="3581400" y="4600575"/>
            <a:ext cx="4648200" cy="1190625"/>
          </a:xfrm>
          <a:prstGeom prst="rect">
            <a:avLst/>
          </a:prstGeom>
          <a:noFill/>
          <a:ln w="9525">
            <a:noFill/>
            <a:miter lim="800000"/>
            <a:headEnd/>
            <a:tailEnd/>
          </a:ln>
        </p:spPr>
        <p:txBody>
          <a:bodyPr>
            <a:spAutoFit/>
          </a:bodyPr>
          <a:lstStyle/>
          <a:p>
            <a:r>
              <a:rPr lang="en-US">
                <a:solidFill>
                  <a:srgbClr val="3333FF"/>
                </a:solidFill>
              </a:rPr>
              <a:t>Many engineering devices such as nozzles, diffusers, turbines, compressors, and pumps involve a single stream (only one inlet and one outlet).</a:t>
            </a:r>
          </a:p>
        </p:txBody>
      </p:sp>
      <p:pic>
        <p:nvPicPr>
          <p:cNvPr id="9227" name="Picture 14"/>
          <p:cNvPicPr>
            <a:picLocks noChangeAspect="1" noChangeArrowheads="1"/>
          </p:cNvPicPr>
          <p:nvPr/>
        </p:nvPicPr>
        <p:blipFill>
          <a:blip r:embed="rId4"/>
          <a:srcRect/>
          <a:stretch>
            <a:fillRect/>
          </a:stretch>
        </p:blipFill>
        <p:spPr bwMode="auto">
          <a:xfrm>
            <a:off x="228600" y="2362200"/>
            <a:ext cx="3171825" cy="40290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Slayt Numarası Yer Tutucusu"/>
          <p:cNvSpPr>
            <a:spLocks noGrp="1"/>
          </p:cNvSpPr>
          <p:nvPr>
            <p:ph type="sldNum" sz="quarter" idx="12"/>
          </p:nvPr>
        </p:nvSpPr>
        <p:spPr>
          <a:noFill/>
        </p:spPr>
        <p:txBody>
          <a:bodyPr/>
          <a:lstStyle/>
          <a:p>
            <a:fld id="{43621CE7-2351-49D2-8690-5867181AD698}" type="slidenum">
              <a:rPr lang="en-US" smtClean="0"/>
              <a:pPr/>
              <a:t>9</a:t>
            </a:fld>
            <a:endParaRPr lang="en-US" smtClean="0"/>
          </a:p>
        </p:txBody>
      </p:sp>
      <p:sp>
        <p:nvSpPr>
          <p:cNvPr id="10243" name="Rectangle 2"/>
          <p:cNvSpPr>
            <a:spLocks noGrp="1" noChangeArrowheads="1"/>
          </p:cNvSpPr>
          <p:nvPr>
            <p:ph type="title"/>
          </p:nvPr>
        </p:nvSpPr>
        <p:spPr>
          <a:xfrm>
            <a:off x="457200" y="152400"/>
            <a:ext cx="8229600" cy="639763"/>
          </a:xfrm>
        </p:spPr>
        <p:txBody>
          <a:bodyPr/>
          <a:lstStyle/>
          <a:p>
            <a:pPr eaLnBrk="1" hangingPunct="1"/>
            <a:r>
              <a:rPr lang="en-US" smtClean="0"/>
              <a:t>Special Case: Incompressible Flow</a:t>
            </a:r>
            <a:endParaRPr lang="en-US" b="0" smtClean="0"/>
          </a:p>
        </p:txBody>
      </p:sp>
      <p:sp>
        <p:nvSpPr>
          <p:cNvPr id="10244" name="Rectangle 6"/>
          <p:cNvSpPr>
            <a:spLocks noChangeArrowheads="1"/>
          </p:cNvSpPr>
          <p:nvPr/>
        </p:nvSpPr>
        <p:spPr bwMode="auto">
          <a:xfrm>
            <a:off x="533400" y="762000"/>
            <a:ext cx="7467600" cy="641350"/>
          </a:xfrm>
          <a:prstGeom prst="rect">
            <a:avLst/>
          </a:prstGeom>
          <a:noFill/>
          <a:ln w="9525">
            <a:noFill/>
            <a:miter lim="800000"/>
            <a:headEnd/>
            <a:tailEnd/>
          </a:ln>
        </p:spPr>
        <p:txBody>
          <a:bodyPr>
            <a:spAutoFit/>
          </a:bodyPr>
          <a:lstStyle/>
          <a:p>
            <a:r>
              <a:rPr lang="en-US"/>
              <a:t>The conservation of mass relations can be simplified even further when the fluid is incompressible, which is usually the case for liquids.</a:t>
            </a:r>
          </a:p>
        </p:txBody>
      </p:sp>
      <p:grpSp>
        <p:nvGrpSpPr>
          <p:cNvPr id="10245" name="Group 13"/>
          <p:cNvGrpSpPr>
            <a:grpSpLocks/>
          </p:cNvGrpSpPr>
          <p:nvPr/>
        </p:nvGrpSpPr>
        <p:grpSpPr bwMode="auto">
          <a:xfrm>
            <a:off x="3733800" y="1828800"/>
            <a:ext cx="5257800" cy="1677988"/>
            <a:chOff x="2208" y="1152"/>
            <a:chExt cx="3312" cy="1057"/>
          </a:xfrm>
        </p:grpSpPr>
        <p:pic>
          <p:nvPicPr>
            <p:cNvPr id="10248" name="Picture 7"/>
            <p:cNvPicPr>
              <a:picLocks noChangeAspect="1" noChangeArrowheads="1"/>
            </p:cNvPicPr>
            <p:nvPr/>
          </p:nvPicPr>
          <p:blipFill>
            <a:blip r:embed="rId2"/>
            <a:srcRect/>
            <a:stretch>
              <a:fillRect/>
            </a:stretch>
          </p:blipFill>
          <p:spPr bwMode="auto">
            <a:xfrm>
              <a:off x="2208" y="1200"/>
              <a:ext cx="1955" cy="369"/>
            </a:xfrm>
            <a:prstGeom prst="rect">
              <a:avLst/>
            </a:prstGeom>
            <a:noFill/>
            <a:ln w="9525">
              <a:noFill/>
              <a:miter lim="800000"/>
              <a:headEnd/>
              <a:tailEnd/>
            </a:ln>
          </p:spPr>
        </p:pic>
        <p:pic>
          <p:nvPicPr>
            <p:cNvPr id="10249" name="Picture 8"/>
            <p:cNvPicPr>
              <a:picLocks noChangeAspect="1" noChangeArrowheads="1"/>
            </p:cNvPicPr>
            <p:nvPr/>
          </p:nvPicPr>
          <p:blipFill>
            <a:blip r:embed="rId3"/>
            <a:srcRect/>
            <a:stretch>
              <a:fillRect/>
            </a:stretch>
          </p:blipFill>
          <p:spPr bwMode="auto">
            <a:xfrm>
              <a:off x="2208" y="1824"/>
              <a:ext cx="1878" cy="256"/>
            </a:xfrm>
            <a:prstGeom prst="rect">
              <a:avLst/>
            </a:prstGeom>
            <a:noFill/>
            <a:ln w="9525">
              <a:noFill/>
              <a:miter lim="800000"/>
              <a:headEnd/>
              <a:tailEnd/>
            </a:ln>
          </p:spPr>
        </p:pic>
        <p:sp>
          <p:nvSpPr>
            <p:cNvPr id="10250" name="Text Box 9"/>
            <p:cNvSpPr txBox="1">
              <a:spLocks noChangeArrowheads="1"/>
            </p:cNvSpPr>
            <p:nvPr/>
          </p:nvSpPr>
          <p:spPr bwMode="auto">
            <a:xfrm>
              <a:off x="4176" y="1152"/>
              <a:ext cx="1152" cy="404"/>
            </a:xfrm>
            <a:prstGeom prst="rect">
              <a:avLst/>
            </a:prstGeom>
            <a:noFill/>
            <a:ln w="9525">
              <a:noFill/>
              <a:miter lim="800000"/>
              <a:headEnd/>
              <a:tailEnd/>
            </a:ln>
          </p:spPr>
          <p:txBody>
            <a:bodyPr>
              <a:spAutoFit/>
            </a:bodyPr>
            <a:lstStyle/>
            <a:p>
              <a:pPr>
                <a:spcBef>
                  <a:spcPct val="50000"/>
                </a:spcBef>
              </a:pPr>
              <a:r>
                <a:rPr lang="en-US"/>
                <a:t>Steady, incompressible</a:t>
              </a:r>
            </a:p>
          </p:txBody>
        </p:sp>
        <p:sp>
          <p:nvSpPr>
            <p:cNvPr id="10251" name="Text Box 10"/>
            <p:cNvSpPr txBox="1">
              <a:spLocks noChangeArrowheads="1"/>
            </p:cNvSpPr>
            <p:nvPr/>
          </p:nvSpPr>
          <p:spPr bwMode="auto">
            <a:xfrm>
              <a:off x="4128" y="1632"/>
              <a:ext cx="1392" cy="577"/>
            </a:xfrm>
            <a:prstGeom prst="rect">
              <a:avLst/>
            </a:prstGeom>
            <a:noFill/>
            <a:ln w="9525">
              <a:noFill/>
              <a:miter lim="800000"/>
              <a:headEnd/>
              <a:tailEnd/>
            </a:ln>
          </p:spPr>
          <p:txBody>
            <a:bodyPr>
              <a:spAutoFit/>
            </a:bodyPr>
            <a:lstStyle/>
            <a:p>
              <a:pPr>
                <a:spcBef>
                  <a:spcPct val="50000"/>
                </a:spcBef>
              </a:pPr>
              <a:r>
                <a:rPr lang="en-US"/>
                <a:t>Steady, incompressible  flow (single stream)</a:t>
              </a:r>
            </a:p>
          </p:txBody>
        </p:sp>
      </p:grpSp>
      <p:sp>
        <p:nvSpPr>
          <p:cNvPr id="10246" name="Rectangle 11"/>
          <p:cNvSpPr>
            <a:spLocks noChangeArrowheads="1"/>
          </p:cNvSpPr>
          <p:nvPr/>
        </p:nvSpPr>
        <p:spPr bwMode="auto">
          <a:xfrm>
            <a:off x="3657600" y="3740150"/>
            <a:ext cx="4648200" cy="1822450"/>
          </a:xfrm>
          <a:prstGeom prst="rect">
            <a:avLst/>
          </a:prstGeom>
          <a:noFill/>
          <a:ln w="9525">
            <a:noFill/>
            <a:miter lim="800000"/>
            <a:headEnd/>
            <a:tailEnd/>
          </a:ln>
        </p:spPr>
        <p:txBody>
          <a:bodyPr>
            <a:spAutoFit/>
          </a:bodyPr>
          <a:lstStyle/>
          <a:p>
            <a:pPr>
              <a:spcBef>
                <a:spcPct val="15000"/>
              </a:spcBef>
              <a:spcAft>
                <a:spcPct val="15000"/>
              </a:spcAft>
            </a:pPr>
            <a:r>
              <a:rPr lang="en-US"/>
              <a:t>There is no such thing as a “</a:t>
            </a:r>
            <a:r>
              <a:rPr lang="en-US">
                <a:solidFill>
                  <a:srgbClr val="CC00CC"/>
                </a:solidFill>
              </a:rPr>
              <a:t>conservation of volume</a:t>
            </a:r>
            <a:r>
              <a:rPr lang="en-US"/>
              <a:t>” principle.</a:t>
            </a:r>
          </a:p>
          <a:p>
            <a:pPr>
              <a:spcBef>
                <a:spcPct val="15000"/>
              </a:spcBef>
              <a:spcAft>
                <a:spcPct val="15000"/>
              </a:spcAft>
            </a:pPr>
            <a:r>
              <a:rPr lang="tr-TR">
                <a:solidFill>
                  <a:srgbClr val="3333FF"/>
                </a:solidFill>
              </a:rPr>
              <a:t>F</a:t>
            </a:r>
            <a:r>
              <a:rPr lang="en-US">
                <a:solidFill>
                  <a:srgbClr val="3333FF"/>
                </a:solidFill>
              </a:rPr>
              <a:t>or steady flow of liquids, the volume flow rates, as well as the mass flow rates, remain constant since liquids are essentially incompressible substances.</a:t>
            </a:r>
          </a:p>
        </p:txBody>
      </p:sp>
      <p:pic>
        <p:nvPicPr>
          <p:cNvPr id="10247" name="Picture 14"/>
          <p:cNvPicPr>
            <a:picLocks noChangeAspect="1" noChangeArrowheads="1"/>
          </p:cNvPicPr>
          <p:nvPr/>
        </p:nvPicPr>
        <p:blipFill>
          <a:blip r:embed="rId4"/>
          <a:srcRect/>
          <a:stretch>
            <a:fillRect/>
          </a:stretch>
        </p:blipFill>
        <p:spPr bwMode="auto">
          <a:xfrm>
            <a:off x="228600" y="1524000"/>
            <a:ext cx="3400425" cy="5181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1799</Words>
  <Application>Microsoft Office PowerPoint</Application>
  <PresentationFormat>Ekran Gösterisi (4:3)</PresentationFormat>
  <Paragraphs>175</Paragraphs>
  <Slides>37</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Wingdings</vt:lpstr>
      <vt:lpstr>Times New Roman</vt:lpstr>
      <vt:lpstr>Symbol</vt:lpstr>
      <vt:lpstr>Default Design</vt:lpstr>
      <vt:lpstr>CHAPTER 5  MASS AND ENERGY ANALYSIS OF CONTROL VOLUMES</vt:lpstr>
      <vt:lpstr>Slayt 2</vt:lpstr>
      <vt:lpstr>CONSERVATION OF MASS</vt:lpstr>
      <vt:lpstr>Mass and Volume Flow Rates</vt:lpstr>
      <vt:lpstr>Conservation of Mass Principle</vt:lpstr>
      <vt:lpstr>Slayt 6</vt:lpstr>
      <vt:lpstr>Slayt 7</vt:lpstr>
      <vt:lpstr>Mass Balance for Steady-Flow Processes</vt:lpstr>
      <vt:lpstr>Special Case: Incompressible Flow</vt:lpstr>
      <vt:lpstr>FLOW WORK AND THE ENERGY OF A FLOWING FLUID</vt:lpstr>
      <vt:lpstr>Total Energy of a Flowing Fluid</vt:lpstr>
      <vt:lpstr>Energy Transport by Mass</vt:lpstr>
      <vt:lpstr>ENERGY ANALYSIS OF STEADY-FLOW SYSTEMS</vt:lpstr>
      <vt:lpstr>Mass and Energy balances for a steady-flow process</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Summary</vt:lpstr>
    </vt:vector>
  </TitlesOfParts>
  <Company>DC-UOIT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Toshiba</cp:lastModifiedBy>
  <cp:revision>641</cp:revision>
  <dcterms:created xsi:type="dcterms:W3CDTF">2007-03-22T19:44:56Z</dcterms:created>
  <dcterms:modified xsi:type="dcterms:W3CDTF">2014-01-28T18:39:36Z</dcterms:modified>
</cp:coreProperties>
</file>