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434" r:id="rId2"/>
    <p:sldId id="357" r:id="rId3"/>
    <p:sldId id="378" r:id="rId4"/>
    <p:sldId id="397" r:id="rId5"/>
    <p:sldId id="400" r:id="rId6"/>
    <p:sldId id="399" r:id="rId7"/>
    <p:sldId id="398" r:id="rId8"/>
    <p:sldId id="401" r:id="rId9"/>
    <p:sldId id="427" r:id="rId10"/>
    <p:sldId id="404" r:id="rId11"/>
    <p:sldId id="428" r:id="rId12"/>
    <p:sldId id="403" r:id="rId13"/>
    <p:sldId id="402" r:id="rId14"/>
    <p:sldId id="405" r:id="rId15"/>
    <p:sldId id="406" r:id="rId16"/>
    <p:sldId id="407" r:id="rId17"/>
    <p:sldId id="413" r:id="rId18"/>
    <p:sldId id="412" r:id="rId19"/>
    <p:sldId id="411" r:id="rId20"/>
    <p:sldId id="429" r:id="rId21"/>
    <p:sldId id="410" r:id="rId22"/>
    <p:sldId id="409" r:id="rId23"/>
    <p:sldId id="408" r:id="rId24"/>
    <p:sldId id="418" r:id="rId25"/>
    <p:sldId id="417" r:id="rId26"/>
    <p:sldId id="416" r:id="rId27"/>
    <p:sldId id="430" r:id="rId28"/>
    <p:sldId id="424" r:id="rId29"/>
    <p:sldId id="415" r:id="rId30"/>
    <p:sldId id="419" r:id="rId31"/>
    <p:sldId id="414" r:id="rId32"/>
    <p:sldId id="431" r:id="rId33"/>
    <p:sldId id="432" r:id="rId34"/>
    <p:sldId id="423" r:id="rId35"/>
    <p:sldId id="422" r:id="rId36"/>
    <p:sldId id="425" r:id="rId37"/>
    <p:sldId id="433" r:id="rId38"/>
    <p:sldId id="396" r:id="rId39"/>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CC"/>
    <a:srgbClr val="B2B2B2"/>
    <a:srgbClr val="006600"/>
    <a:srgbClr val="33CC33"/>
    <a:srgbClr val="008000"/>
    <a:srgbClr val="FFFF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47" autoAdjust="0"/>
    <p:restoredTop sz="94660"/>
  </p:normalViewPr>
  <p:slideViewPr>
    <p:cSldViewPr>
      <p:cViewPr varScale="1">
        <p:scale>
          <a:sx n="68" d="100"/>
          <a:sy n="68" d="100"/>
        </p:scale>
        <p:origin x="-15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91FC87-0B13-4CC9-9D56-98D4561CD55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82C60-D4F3-4588-A01E-E7131408E2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82DC2A-55B1-4AB2-A7C6-BBFD1083B4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5AC3F-918D-4D9F-909C-A267F0DF5E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2AEA05-09E7-4C53-9523-DFB1D144C8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52C30-EA16-4B55-9512-D021727290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912AC-C6F5-4363-BB86-CF16D00D29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CBE2A5-E58D-4927-8BFC-9187526FCF5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0720CA-FD49-4F78-9D5D-2B8033252B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B1961C-697F-4E3C-A545-829B315318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93A8F4-78A0-48FF-A74E-0B2A967261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F1CB42-719A-4249-95FF-EC861CF9DC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43E7E96-903E-4F39-A8F9-05B374BD34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FF0000"/>
          </a:solidFill>
          <a:latin typeface="+mj-lt"/>
          <a:ea typeface="+mj-ea"/>
          <a:cs typeface="+mj-cs"/>
        </a:defRPr>
      </a:lvl1pPr>
      <a:lvl2pPr algn="l" rtl="0" eaLnBrk="0" fontAlgn="base" hangingPunct="0">
        <a:spcBef>
          <a:spcPct val="0"/>
        </a:spcBef>
        <a:spcAft>
          <a:spcPct val="0"/>
        </a:spcAft>
        <a:defRPr sz="3200" b="1">
          <a:solidFill>
            <a:srgbClr val="FF0000"/>
          </a:solidFill>
          <a:latin typeface="Arial" charset="0"/>
        </a:defRPr>
      </a:lvl2pPr>
      <a:lvl3pPr algn="l" rtl="0" eaLnBrk="0" fontAlgn="base" hangingPunct="0">
        <a:spcBef>
          <a:spcPct val="0"/>
        </a:spcBef>
        <a:spcAft>
          <a:spcPct val="0"/>
        </a:spcAft>
        <a:defRPr sz="3200" b="1">
          <a:solidFill>
            <a:srgbClr val="FF0000"/>
          </a:solidFill>
          <a:latin typeface="Arial" charset="0"/>
        </a:defRPr>
      </a:lvl3pPr>
      <a:lvl4pPr algn="l" rtl="0" eaLnBrk="0" fontAlgn="base" hangingPunct="0">
        <a:spcBef>
          <a:spcPct val="0"/>
        </a:spcBef>
        <a:spcAft>
          <a:spcPct val="0"/>
        </a:spcAft>
        <a:defRPr sz="3200" b="1">
          <a:solidFill>
            <a:srgbClr val="FF0000"/>
          </a:solidFill>
          <a:latin typeface="Arial" charset="0"/>
        </a:defRPr>
      </a:lvl4pPr>
      <a:lvl5pPr algn="l" rtl="0" eaLnBrk="0" fontAlgn="base" hangingPunct="0">
        <a:spcBef>
          <a:spcPct val="0"/>
        </a:spcBef>
        <a:spcAft>
          <a:spcPct val="0"/>
        </a:spcAft>
        <a:defRPr sz="3200" b="1">
          <a:solidFill>
            <a:srgbClr val="FF0000"/>
          </a:solidFill>
          <a:latin typeface="Arial" charset="0"/>
        </a:defRPr>
      </a:lvl5pPr>
      <a:lvl6pPr marL="457200" algn="l" rtl="0" fontAlgn="base">
        <a:spcBef>
          <a:spcPct val="0"/>
        </a:spcBef>
        <a:spcAft>
          <a:spcPct val="0"/>
        </a:spcAft>
        <a:defRPr sz="3200" b="1">
          <a:solidFill>
            <a:srgbClr val="FF0000"/>
          </a:solidFill>
          <a:latin typeface="Arial" charset="0"/>
        </a:defRPr>
      </a:lvl6pPr>
      <a:lvl7pPr marL="914400" algn="l" rtl="0" fontAlgn="base">
        <a:spcBef>
          <a:spcPct val="0"/>
        </a:spcBef>
        <a:spcAft>
          <a:spcPct val="0"/>
        </a:spcAft>
        <a:defRPr sz="3200" b="1">
          <a:solidFill>
            <a:srgbClr val="FF0000"/>
          </a:solidFill>
          <a:latin typeface="Arial" charset="0"/>
        </a:defRPr>
      </a:lvl7pPr>
      <a:lvl8pPr marL="1371600" algn="l" rtl="0" fontAlgn="base">
        <a:spcBef>
          <a:spcPct val="0"/>
        </a:spcBef>
        <a:spcAft>
          <a:spcPct val="0"/>
        </a:spcAft>
        <a:defRPr sz="3200" b="1">
          <a:solidFill>
            <a:srgbClr val="FF0000"/>
          </a:solidFill>
          <a:latin typeface="Arial" charset="0"/>
        </a:defRPr>
      </a:lvl8pPr>
      <a:lvl9pPr marL="1828800" algn="l" rtl="0" fontAlgn="base">
        <a:spcBef>
          <a:spcPct val="0"/>
        </a:spcBef>
        <a:spcAft>
          <a:spcPct val="0"/>
        </a:spcAft>
        <a:defRPr sz="3200" b="1">
          <a:solidFill>
            <a:srgbClr val="FF0000"/>
          </a:solidFill>
          <a:latin typeface="Arial" charset="0"/>
        </a:defRPr>
      </a:lvl9pPr>
    </p:titleStyle>
    <p:bodyStyle>
      <a:lvl1pPr marL="342900" indent="-342900" algn="l" rtl="0" eaLnBrk="0" fontAlgn="base" hangingPunct="0">
        <a:spcBef>
          <a:spcPct val="20000"/>
        </a:spcBef>
        <a:spcAft>
          <a:spcPct val="20000"/>
        </a:spcAft>
        <a:buClr>
          <a:srgbClr val="FF0000"/>
        </a:buClr>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FF0000"/>
        </a:buClr>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2000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2000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20000"/>
        </a:spcAft>
        <a:buChar char="»"/>
        <a:defRPr sz="2000">
          <a:solidFill>
            <a:schemeClr val="tx1"/>
          </a:solidFill>
          <a:latin typeface="Times New Roman" pitchFamily="18" charset="0"/>
        </a:defRPr>
      </a:lvl5pPr>
      <a:lvl6pPr marL="2514600" indent="-228600" algn="l" rtl="0" fontAlgn="base">
        <a:spcBef>
          <a:spcPct val="20000"/>
        </a:spcBef>
        <a:spcAft>
          <a:spcPct val="20000"/>
        </a:spcAft>
        <a:buChar char="»"/>
        <a:defRPr sz="2000">
          <a:solidFill>
            <a:schemeClr val="tx1"/>
          </a:solidFill>
          <a:latin typeface="Times New Roman" pitchFamily="18" charset="0"/>
        </a:defRPr>
      </a:lvl6pPr>
      <a:lvl7pPr marL="2971800" indent="-228600" algn="l" rtl="0" fontAlgn="base">
        <a:spcBef>
          <a:spcPct val="20000"/>
        </a:spcBef>
        <a:spcAft>
          <a:spcPct val="20000"/>
        </a:spcAft>
        <a:buChar char="»"/>
        <a:defRPr sz="2000">
          <a:solidFill>
            <a:schemeClr val="tx1"/>
          </a:solidFill>
          <a:latin typeface="Times New Roman" pitchFamily="18" charset="0"/>
        </a:defRPr>
      </a:lvl7pPr>
      <a:lvl8pPr marL="3429000" indent="-228600" algn="l" rtl="0" fontAlgn="base">
        <a:spcBef>
          <a:spcPct val="20000"/>
        </a:spcBef>
        <a:spcAft>
          <a:spcPct val="20000"/>
        </a:spcAft>
        <a:buChar char="»"/>
        <a:defRPr sz="2000">
          <a:solidFill>
            <a:schemeClr val="tx1"/>
          </a:solidFill>
          <a:latin typeface="Times New Roman" pitchFamily="18" charset="0"/>
        </a:defRPr>
      </a:lvl8pPr>
      <a:lvl9pPr marL="3886200" indent="-228600" algn="l" rtl="0" fontAlgn="base">
        <a:spcBef>
          <a:spcPct val="20000"/>
        </a:spcBef>
        <a:spcAft>
          <a:spcPct val="20000"/>
        </a:spcAft>
        <a:buChar char="»"/>
        <a:defRPr sz="2000">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wmf"/><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png"/><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w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2438400"/>
            <a:ext cx="5943600" cy="2057400"/>
          </a:xfrm>
        </p:spPr>
        <p:txBody>
          <a:bodyPr/>
          <a:lstStyle/>
          <a:p>
            <a:pPr algn="ctr" eaLnBrk="1" hangingPunct="1"/>
            <a:r>
              <a:rPr lang="en-US" sz="2800" smtClean="0">
                <a:solidFill>
                  <a:srgbClr val="C00000"/>
                </a:solidFill>
              </a:rPr>
              <a:t>C</a:t>
            </a:r>
            <a:r>
              <a:rPr lang="tr-TR" sz="2800" smtClean="0">
                <a:solidFill>
                  <a:srgbClr val="C00000"/>
                </a:solidFill>
              </a:rPr>
              <a:t>HAPTER</a:t>
            </a:r>
            <a:r>
              <a:rPr lang="en-US" sz="2800" smtClean="0">
                <a:solidFill>
                  <a:srgbClr val="C00000"/>
                </a:solidFill>
              </a:rPr>
              <a:t> </a:t>
            </a:r>
            <a:r>
              <a:rPr lang="tr-TR" sz="2800" smtClean="0">
                <a:solidFill>
                  <a:srgbClr val="C00000"/>
                </a:solidFill>
              </a:rPr>
              <a:t>6</a:t>
            </a:r>
            <a:r>
              <a:rPr lang="en-US" b="0" smtClean="0"/>
              <a:t/>
            </a:r>
            <a:br>
              <a:rPr lang="en-US" b="0" smtClean="0"/>
            </a:br>
            <a:r>
              <a:rPr lang="en-US" smtClean="0">
                <a:solidFill>
                  <a:srgbClr val="3333FF"/>
                </a:solidFill>
              </a:rPr>
              <a:t> THE SECOND LAW OF THERMODYNAMICS</a:t>
            </a:r>
          </a:p>
        </p:txBody>
      </p:sp>
      <p:sp>
        <p:nvSpPr>
          <p:cNvPr id="2051" name="Rectangle 3"/>
          <p:cNvSpPr>
            <a:spLocks noGrp="1" noChangeArrowheads="1"/>
          </p:cNvSpPr>
          <p:nvPr>
            <p:ph type="subTitle" idx="1"/>
          </p:nvPr>
        </p:nvSpPr>
        <p:spPr>
          <a:xfrm>
            <a:off x="0" y="5257800"/>
            <a:ext cx="9144000" cy="762000"/>
          </a:xfrm>
          <a:solidFill>
            <a:schemeClr val="accent5">
              <a:lumMod val="75000"/>
            </a:schemeClr>
          </a:solidFill>
        </p:spPr>
        <p:txBody>
          <a:bodyPr/>
          <a:lstStyle/>
          <a:p>
            <a:pPr eaLnBrk="1" hangingPunct="1">
              <a:spcBef>
                <a:spcPts val="300"/>
              </a:spcBef>
              <a:spcAft>
                <a:spcPts val="300"/>
              </a:spcAft>
              <a:defRPr/>
            </a:pPr>
            <a:r>
              <a:rPr lang="en-US" sz="1800" dirty="0" smtClean="0">
                <a:solidFill>
                  <a:srgbClr val="996633"/>
                </a:solidFill>
              </a:rPr>
              <a:t>Lecture slides by</a:t>
            </a:r>
          </a:p>
          <a:p>
            <a:pPr eaLnBrk="1" hangingPunct="1">
              <a:spcBef>
                <a:spcPts val="300"/>
              </a:spcBef>
              <a:spcAft>
                <a:spcPts val="300"/>
              </a:spcAft>
              <a:defRPr/>
            </a:pPr>
            <a:r>
              <a:rPr lang="tr-TR" b="1" dirty="0" smtClean="0">
                <a:solidFill>
                  <a:srgbClr val="996633"/>
                </a:solidFill>
              </a:rPr>
              <a:t>Mehmet </a:t>
            </a:r>
            <a:r>
              <a:rPr lang="tr-TR" b="1" dirty="0" err="1" smtClean="0">
                <a:solidFill>
                  <a:srgbClr val="996633"/>
                </a:solidFill>
              </a:rPr>
              <a:t>Kanoglu</a:t>
            </a:r>
            <a:endParaRPr lang="tr-TR" sz="1800" b="1" dirty="0" smtClean="0">
              <a:solidFill>
                <a:srgbClr val="996633"/>
              </a:solidFill>
            </a:endParaRPr>
          </a:p>
        </p:txBody>
      </p:sp>
      <p:sp>
        <p:nvSpPr>
          <p:cNvPr id="2052" name="Rectangle 4"/>
          <p:cNvSpPr>
            <a:spLocks noChangeArrowheads="1"/>
          </p:cNvSpPr>
          <p:nvPr/>
        </p:nvSpPr>
        <p:spPr bwMode="auto">
          <a:xfrm>
            <a:off x="1417638" y="6353175"/>
            <a:ext cx="6202362" cy="276225"/>
          </a:xfrm>
          <a:prstGeom prst="rect">
            <a:avLst/>
          </a:prstGeom>
          <a:noFill/>
          <a:ln w="9525">
            <a:noFill/>
            <a:miter lim="800000"/>
            <a:headEnd/>
            <a:tailEnd/>
          </a:ln>
        </p:spPr>
        <p:txBody>
          <a:bodyPr wrap="none">
            <a:spAutoFit/>
          </a:bodyPr>
          <a:lstStyle/>
          <a:p>
            <a:pPr algn="ctr"/>
            <a:r>
              <a:rPr lang="en-US" sz="1200">
                <a:cs typeface="Times New Roman" pitchFamily="18" charset="0"/>
              </a:rPr>
              <a:t>Copyright © The McGraw-Hill Education. Permission required for reproduction or display.</a:t>
            </a:r>
          </a:p>
        </p:txBody>
      </p:sp>
      <p:sp>
        <p:nvSpPr>
          <p:cNvPr id="2053" name="Rectangle 5"/>
          <p:cNvSpPr>
            <a:spLocks noChangeArrowheads="1"/>
          </p:cNvSpPr>
          <p:nvPr/>
        </p:nvSpPr>
        <p:spPr bwMode="auto">
          <a:xfrm>
            <a:off x="0" y="304800"/>
            <a:ext cx="9144000" cy="1403350"/>
          </a:xfrm>
          <a:prstGeom prst="rect">
            <a:avLst/>
          </a:prstGeom>
          <a:solidFill>
            <a:srgbClr val="92D050"/>
          </a:solidFill>
          <a:ln w="9525">
            <a:noFill/>
            <a:miter lim="800000"/>
            <a:headEnd/>
            <a:tailEnd/>
          </a:ln>
        </p:spPr>
        <p:txBody>
          <a:bodyPr>
            <a:spAutoFit/>
          </a:bodyPr>
          <a:lstStyle/>
          <a:p>
            <a:pPr algn="ctr"/>
            <a:endParaRPr lang="tr-TR" sz="800" b="1">
              <a:solidFill>
                <a:schemeClr val="bg2"/>
              </a:solidFill>
            </a:endParaRPr>
          </a:p>
          <a:p>
            <a:pPr algn="ctr"/>
            <a:r>
              <a:rPr lang="en-US" sz="2200" b="1">
                <a:solidFill>
                  <a:schemeClr val="bg2"/>
                </a:solidFill>
              </a:rPr>
              <a:t>Thermodynamics: An Engineering Approach </a:t>
            </a:r>
            <a:endParaRPr lang="tr-TR" sz="2200" b="1">
              <a:solidFill>
                <a:schemeClr val="bg2"/>
              </a:solidFill>
            </a:endParaRPr>
          </a:p>
          <a:p>
            <a:pPr algn="ctr"/>
            <a:r>
              <a:rPr lang="tr-TR" sz="2000" b="1">
                <a:solidFill>
                  <a:schemeClr val="bg2"/>
                </a:solidFill>
              </a:rPr>
              <a:t>8th </a:t>
            </a:r>
            <a:r>
              <a:rPr lang="en-US" sz="2000" b="1">
                <a:solidFill>
                  <a:schemeClr val="bg2"/>
                </a:solidFill>
              </a:rPr>
              <a:t>Edition</a:t>
            </a:r>
            <a:r>
              <a:rPr lang="en-US" sz="2400" b="1">
                <a:solidFill>
                  <a:schemeClr val="bg2"/>
                </a:solidFill>
              </a:rPr>
              <a:t/>
            </a:r>
            <a:br>
              <a:rPr lang="en-US" sz="2400" b="1">
                <a:solidFill>
                  <a:schemeClr val="bg2"/>
                </a:solidFill>
              </a:rPr>
            </a:br>
            <a:r>
              <a:rPr lang="en-US" sz="1800" b="1">
                <a:solidFill>
                  <a:schemeClr val="bg2"/>
                </a:solidFill>
              </a:rPr>
              <a:t>Yunus A. </a:t>
            </a:r>
            <a:r>
              <a:rPr lang="tr-TR" sz="1800" b="1">
                <a:solidFill>
                  <a:schemeClr val="bg2"/>
                </a:solidFill>
              </a:rPr>
              <a:t>Ç</a:t>
            </a:r>
            <a:r>
              <a:rPr lang="en-US" sz="1800" b="1">
                <a:solidFill>
                  <a:schemeClr val="bg2"/>
                </a:solidFill>
              </a:rPr>
              <a:t>engel, Michael A. Boles</a:t>
            </a:r>
          </a:p>
          <a:p>
            <a:pPr algn="ctr"/>
            <a:r>
              <a:rPr lang="en-US" sz="1800" b="1">
                <a:solidFill>
                  <a:schemeClr val="bg2"/>
                </a:solidFill>
              </a:rPr>
              <a:t>McGraw-Hill, 20</a:t>
            </a:r>
            <a:r>
              <a:rPr lang="tr-TR" sz="1800" b="1">
                <a:solidFill>
                  <a:schemeClr val="bg2"/>
                </a:solidFill>
              </a:rPr>
              <a:t>15</a:t>
            </a:r>
            <a:endParaRPr lang="en-US" sz="1800" b="1">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Slayt Numarası Yer Tutucusu"/>
          <p:cNvSpPr>
            <a:spLocks noGrp="1"/>
          </p:cNvSpPr>
          <p:nvPr>
            <p:ph type="sldNum" sz="quarter" idx="12"/>
          </p:nvPr>
        </p:nvSpPr>
        <p:spPr>
          <a:noFill/>
        </p:spPr>
        <p:txBody>
          <a:bodyPr/>
          <a:lstStyle/>
          <a:p>
            <a:fld id="{4266302D-40DB-4F43-8872-51CB2A8BA5AF}" type="slidenum">
              <a:rPr lang="en-US" smtClean="0"/>
              <a:pPr/>
              <a:t>10</a:t>
            </a:fld>
            <a:endParaRPr lang="en-US" smtClean="0"/>
          </a:p>
        </p:txBody>
      </p:sp>
      <p:sp>
        <p:nvSpPr>
          <p:cNvPr id="11267" name="Rectangle 2"/>
          <p:cNvSpPr>
            <a:spLocks noChangeArrowheads="1"/>
          </p:cNvSpPr>
          <p:nvPr/>
        </p:nvSpPr>
        <p:spPr bwMode="auto">
          <a:xfrm>
            <a:off x="6553200" y="166688"/>
            <a:ext cx="2147888" cy="954087"/>
          </a:xfrm>
          <a:prstGeom prst="rect">
            <a:avLst/>
          </a:prstGeom>
          <a:noFill/>
          <a:ln w="9525">
            <a:noFill/>
            <a:miter lim="800000"/>
            <a:headEnd/>
            <a:tailEnd/>
          </a:ln>
        </p:spPr>
        <p:txBody>
          <a:bodyPr>
            <a:spAutoFit/>
          </a:bodyPr>
          <a:lstStyle/>
          <a:p>
            <a:r>
              <a:rPr lang="en-US" sz="2800" b="1">
                <a:solidFill>
                  <a:srgbClr val="FF3300"/>
                </a:solidFill>
              </a:rPr>
              <a:t>Can we save </a:t>
            </a:r>
            <a:r>
              <a:rPr lang="en-US" sz="2800" b="1" i="1">
                <a:solidFill>
                  <a:srgbClr val="FF3300"/>
                </a:solidFill>
              </a:rPr>
              <a:t>Q</a:t>
            </a:r>
            <a:r>
              <a:rPr lang="en-US" sz="2800" b="1" baseline="-25000">
                <a:solidFill>
                  <a:srgbClr val="FF3300"/>
                </a:solidFill>
              </a:rPr>
              <a:t>out</a:t>
            </a:r>
            <a:r>
              <a:rPr lang="en-US" sz="2800" b="1">
                <a:solidFill>
                  <a:srgbClr val="FF3300"/>
                </a:solidFill>
              </a:rPr>
              <a:t>?</a:t>
            </a:r>
          </a:p>
        </p:txBody>
      </p:sp>
      <p:sp>
        <p:nvSpPr>
          <p:cNvPr id="11268" name="Rectangle 5"/>
          <p:cNvSpPr>
            <a:spLocks noChangeArrowheads="1"/>
          </p:cNvSpPr>
          <p:nvPr/>
        </p:nvSpPr>
        <p:spPr bwMode="auto">
          <a:xfrm>
            <a:off x="6248400" y="1163638"/>
            <a:ext cx="2819400" cy="4911725"/>
          </a:xfrm>
          <a:prstGeom prst="rect">
            <a:avLst/>
          </a:prstGeom>
          <a:noFill/>
          <a:ln w="9525">
            <a:noFill/>
            <a:miter lim="800000"/>
            <a:headEnd/>
            <a:tailEnd/>
          </a:ln>
        </p:spPr>
        <p:txBody>
          <a:bodyPr>
            <a:spAutoFit/>
          </a:bodyPr>
          <a:lstStyle/>
          <a:p>
            <a:pPr indent="-342900">
              <a:spcBef>
                <a:spcPct val="10000"/>
              </a:spcBef>
              <a:spcAft>
                <a:spcPct val="10000"/>
              </a:spcAft>
              <a:buClr>
                <a:srgbClr val="FF3300"/>
              </a:buClr>
            </a:pPr>
            <a:r>
              <a:rPr lang="en-US" sz="1800"/>
              <a:t>In a steam power plant, the condenser is the device where large quantities of waste heat is rejected to rivers, lakes, or the atmosphere. </a:t>
            </a:r>
          </a:p>
          <a:p>
            <a:pPr indent="-342900">
              <a:spcBef>
                <a:spcPct val="10000"/>
              </a:spcBef>
              <a:spcAft>
                <a:spcPct val="10000"/>
              </a:spcAft>
              <a:buClr>
                <a:srgbClr val="FF3300"/>
              </a:buClr>
            </a:pPr>
            <a:r>
              <a:rPr lang="en-US" sz="1800">
                <a:solidFill>
                  <a:srgbClr val="CC00CC"/>
                </a:solidFill>
              </a:rPr>
              <a:t>Can we not just take the condenser out of the plant and save all that waste energy?</a:t>
            </a:r>
            <a:r>
              <a:rPr lang="en-US" sz="1800"/>
              <a:t> </a:t>
            </a:r>
          </a:p>
          <a:p>
            <a:pPr indent="-342900">
              <a:spcBef>
                <a:spcPct val="10000"/>
              </a:spcBef>
              <a:spcAft>
                <a:spcPct val="10000"/>
              </a:spcAft>
              <a:buClr>
                <a:srgbClr val="FF3300"/>
              </a:buClr>
            </a:pPr>
            <a:r>
              <a:rPr lang="en-US" sz="1800"/>
              <a:t>The answer is, unfortunately, a firm </a:t>
            </a:r>
            <a:r>
              <a:rPr lang="en-US" sz="1800" b="1" i="1">
                <a:solidFill>
                  <a:srgbClr val="CC00CC"/>
                </a:solidFill>
              </a:rPr>
              <a:t>no</a:t>
            </a:r>
            <a:r>
              <a:rPr lang="en-US" sz="1800" i="1"/>
              <a:t> </a:t>
            </a:r>
            <a:r>
              <a:rPr lang="en-US" sz="1800"/>
              <a:t>for the simple reason that without a heat rejection process in a condenser, the cycle cannot be completed. </a:t>
            </a:r>
          </a:p>
        </p:txBody>
      </p:sp>
      <p:sp>
        <p:nvSpPr>
          <p:cNvPr id="11269" name="Rectangle 6"/>
          <p:cNvSpPr>
            <a:spLocks noChangeArrowheads="1"/>
          </p:cNvSpPr>
          <p:nvPr/>
        </p:nvSpPr>
        <p:spPr bwMode="auto">
          <a:xfrm>
            <a:off x="381000" y="5445125"/>
            <a:ext cx="5257800" cy="1336675"/>
          </a:xfrm>
          <a:prstGeom prst="rect">
            <a:avLst/>
          </a:prstGeom>
          <a:solidFill>
            <a:srgbClr val="FFCC99"/>
          </a:solidFill>
          <a:ln w="25400">
            <a:solidFill>
              <a:schemeClr val="bg2"/>
            </a:solidFill>
            <a:miter lim="800000"/>
            <a:headEnd/>
            <a:tailEnd/>
          </a:ln>
        </p:spPr>
        <p:txBody>
          <a:bodyPr>
            <a:spAutoFit/>
          </a:bodyPr>
          <a:lstStyle/>
          <a:p>
            <a:r>
              <a:rPr lang="en-US" sz="2000"/>
              <a:t>Every heat engine must </a:t>
            </a:r>
            <a:r>
              <a:rPr lang="en-US" sz="2000" i="1"/>
              <a:t>waste </a:t>
            </a:r>
            <a:r>
              <a:rPr lang="en-US" sz="2000"/>
              <a:t>some energy by transferring it to a low-temperature reservoir in order to complete the cycle, even under idealized conditions.</a:t>
            </a:r>
          </a:p>
        </p:txBody>
      </p:sp>
      <p:pic>
        <p:nvPicPr>
          <p:cNvPr id="11270" name="Picture 8"/>
          <p:cNvPicPr>
            <a:picLocks noChangeAspect="1" noChangeArrowheads="1"/>
          </p:cNvPicPr>
          <p:nvPr/>
        </p:nvPicPr>
        <p:blipFill>
          <a:blip r:embed="rId2"/>
          <a:srcRect/>
          <a:stretch>
            <a:fillRect/>
          </a:stretch>
        </p:blipFill>
        <p:spPr bwMode="auto">
          <a:xfrm>
            <a:off x="152400" y="76200"/>
            <a:ext cx="6067425" cy="4038600"/>
          </a:xfrm>
          <a:prstGeom prst="rect">
            <a:avLst/>
          </a:prstGeom>
          <a:noFill/>
          <a:ln w="9525">
            <a:noFill/>
            <a:miter lim="800000"/>
            <a:headEnd/>
            <a:tailEnd/>
          </a:ln>
        </p:spPr>
      </p:pic>
      <p:pic>
        <p:nvPicPr>
          <p:cNvPr id="11271" name="Picture 9"/>
          <p:cNvPicPr>
            <a:picLocks noChangeAspect="1" noChangeArrowheads="1"/>
          </p:cNvPicPr>
          <p:nvPr/>
        </p:nvPicPr>
        <p:blipFill>
          <a:blip r:embed="rId3"/>
          <a:srcRect/>
          <a:stretch>
            <a:fillRect/>
          </a:stretch>
        </p:blipFill>
        <p:spPr bwMode="auto">
          <a:xfrm>
            <a:off x="3190875" y="4191000"/>
            <a:ext cx="3057525" cy="11239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Slayt Numarası Yer Tutucusu"/>
          <p:cNvSpPr>
            <a:spLocks noGrp="1"/>
          </p:cNvSpPr>
          <p:nvPr>
            <p:ph type="sldNum" sz="quarter" idx="12"/>
          </p:nvPr>
        </p:nvSpPr>
        <p:spPr>
          <a:noFill/>
        </p:spPr>
        <p:txBody>
          <a:bodyPr/>
          <a:lstStyle/>
          <a:p>
            <a:fld id="{765C8B4F-9F85-406D-AE2E-C1046566FADD}" type="slidenum">
              <a:rPr lang="en-US" smtClean="0"/>
              <a:pPr/>
              <a:t>11</a:t>
            </a:fld>
            <a:endParaRPr lang="en-US" smtClean="0"/>
          </a:p>
        </p:txBody>
      </p:sp>
      <p:pic>
        <p:nvPicPr>
          <p:cNvPr id="12291" name="Picture 3"/>
          <p:cNvPicPr>
            <a:picLocks noChangeAspect="1" noChangeArrowheads="1"/>
          </p:cNvPicPr>
          <p:nvPr/>
        </p:nvPicPr>
        <p:blipFill>
          <a:blip r:embed="rId2"/>
          <a:srcRect/>
          <a:stretch>
            <a:fillRect/>
          </a:stretch>
        </p:blipFill>
        <p:spPr bwMode="auto">
          <a:xfrm>
            <a:off x="3429000" y="2524125"/>
            <a:ext cx="5057775" cy="447675"/>
          </a:xfrm>
          <a:prstGeom prst="rect">
            <a:avLst/>
          </a:prstGeom>
          <a:noFill/>
          <a:ln w="9525">
            <a:noFill/>
            <a:miter lim="800000"/>
            <a:headEnd/>
            <a:tailEnd/>
          </a:ln>
        </p:spPr>
      </p:pic>
      <p:pic>
        <p:nvPicPr>
          <p:cNvPr id="12292" name="Picture 4"/>
          <p:cNvPicPr>
            <a:picLocks noChangeAspect="1" noChangeArrowheads="1"/>
          </p:cNvPicPr>
          <p:nvPr/>
        </p:nvPicPr>
        <p:blipFill>
          <a:blip r:embed="rId3"/>
          <a:srcRect/>
          <a:stretch>
            <a:fillRect/>
          </a:stretch>
        </p:blipFill>
        <p:spPr bwMode="auto">
          <a:xfrm>
            <a:off x="3476625" y="3314700"/>
            <a:ext cx="4600575" cy="800100"/>
          </a:xfrm>
          <a:prstGeom prst="rect">
            <a:avLst/>
          </a:prstGeom>
          <a:noFill/>
          <a:ln w="9525">
            <a:noFill/>
            <a:miter lim="800000"/>
            <a:headEnd/>
            <a:tailEnd/>
          </a:ln>
        </p:spPr>
      </p:pic>
      <p:pic>
        <p:nvPicPr>
          <p:cNvPr id="12293" name="Picture 5"/>
          <p:cNvPicPr>
            <a:picLocks noChangeAspect="1" noChangeArrowheads="1"/>
          </p:cNvPicPr>
          <p:nvPr/>
        </p:nvPicPr>
        <p:blipFill>
          <a:blip r:embed="rId4"/>
          <a:srcRect/>
          <a:stretch>
            <a:fillRect/>
          </a:stretch>
        </p:blipFill>
        <p:spPr bwMode="auto">
          <a:xfrm>
            <a:off x="609600" y="1152525"/>
            <a:ext cx="2647950" cy="4867275"/>
          </a:xfrm>
          <a:prstGeom prst="rect">
            <a:avLst/>
          </a:prstGeom>
          <a:noFill/>
          <a:ln w="9525">
            <a:noFill/>
            <a:miter lim="800000"/>
            <a:headEnd/>
            <a:tailEnd/>
          </a:ln>
        </p:spPr>
      </p:pic>
      <p:sp>
        <p:nvSpPr>
          <p:cNvPr id="12294" name="6 Dikdörtgen"/>
          <p:cNvSpPr>
            <a:spLocks noChangeArrowheads="1"/>
          </p:cNvSpPr>
          <p:nvPr/>
        </p:nvSpPr>
        <p:spPr bwMode="auto">
          <a:xfrm>
            <a:off x="3505200" y="1143000"/>
            <a:ext cx="3276600" cy="769938"/>
          </a:xfrm>
          <a:prstGeom prst="rect">
            <a:avLst/>
          </a:prstGeom>
          <a:noFill/>
          <a:ln w="9525">
            <a:noFill/>
            <a:miter lim="800000"/>
            <a:headEnd/>
            <a:tailEnd/>
          </a:ln>
        </p:spPr>
        <p:txBody>
          <a:bodyPr>
            <a:spAutoFit/>
          </a:bodyPr>
          <a:lstStyle/>
          <a:p>
            <a:r>
              <a:rPr lang="en-US" sz="2200" b="1"/>
              <a:t>Net Power Production of a Heat Engine</a:t>
            </a:r>
            <a:endParaRPr lang="tr-T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Slayt Numarası Yer Tutucusu"/>
          <p:cNvSpPr>
            <a:spLocks noGrp="1"/>
          </p:cNvSpPr>
          <p:nvPr>
            <p:ph type="sldNum" sz="quarter" idx="12"/>
          </p:nvPr>
        </p:nvSpPr>
        <p:spPr>
          <a:noFill/>
        </p:spPr>
        <p:txBody>
          <a:bodyPr/>
          <a:lstStyle/>
          <a:p>
            <a:fld id="{6E2EF7BE-858F-4E6E-B2AF-FDF20B4DFE08}" type="slidenum">
              <a:rPr lang="en-US" smtClean="0"/>
              <a:pPr/>
              <a:t>12</a:t>
            </a:fld>
            <a:endParaRPr lang="en-US" smtClean="0"/>
          </a:p>
        </p:txBody>
      </p:sp>
      <p:sp>
        <p:nvSpPr>
          <p:cNvPr id="13315" name="Rectangle 2"/>
          <p:cNvSpPr>
            <a:spLocks noChangeArrowheads="1"/>
          </p:cNvSpPr>
          <p:nvPr/>
        </p:nvSpPr>
        <p:spPr bwMode="auto">
          <a:xfrm>
            <a:off x="457200" y="228600"/>
            <a:ext cx="3962400" cy="1187450"/>
          </a:xfrm>
          <a:prstGeom prst="rect">
            <a:avLst/>
          </a:prstGeom>
          <a:noFill/>
          <a:ln w="9525">
            <a:noFill/>
            <a:miter lim="800000"/>
            <a:headEnd/>
            <a:tailEnd/>
          </a:ln>
        </p:spPr>
        <p:txBody>
          <a:bodyPr>
            <a:spAutoFit/>
          </a:bodyPr>
          <a:lstStyle/>
          <a:p>
            <a:r>
              <a:rPr lang="en-US" sz="2400" b="1">
                <a:solidFill>
                  <a:srgbClr val="FF3300"/>
                </a:solidFill>
              </a:rPr>
              <a:t>The Second Law of Thermodynamics:</a:t>
            </a:r>
          </a:p>
          <a:p>
            <a:r>
              <a:rPr lang="en-US" sz="2400" b="1">
                <a:solidFill>
                  <a:srgbClr val="FF3300"/>
                </a:solidFill>
              </a:rPr>
              <a:t>Kelvin–Planck Statement</a:t>
            </a:r>
          </a:p>
        </p:txBody>
      </p:sp>
      <p:sp>
        <p:nvSpPr>
          <p:cNvPr id="13316" name="Rectangle 5"/>
          <p:cNvSpPr>
            <a:spLocks noChangeArrowheads="1"/>
          </p:cNvSpPr>
          <p:nvPr/>
        </p:nvSpPr>
        <p:spPr bwMode="auto">
          <a:xfrm>
            <a:off x="609600" y="1601788"/>
            <a:ext cx="3200400" cy="1541462"/>
          </a:xfrm>
          <a:prstGeom prst="rect">
            <a:avLst/>
          </a:prstGeom>
          <a:solidFill>
            <a:srgbClr val="FFCC99"/>
          </a:solidFill>
          <a:ln w="76200" cmpd="tri">
            <a:solidFill>
              <a:schemeClr val="hlink"/>
            </a:solidFill>
            <a:miter lim="800000"/>
            <a:headEnd/>
            <a:tailEnd/>
          </a:ln>
        </p:spPr>
        <p:txBody>
          <a:bodyPr>
            <a:spAutoFit/>
          </a:bodyPr>
          <a:lstStyle/>
          <a:p>
            <a:r>
              <a:rPr lang="en-US" sz="1800"/>
              <a:t>It is impossible for any device that operates on a cycle to receive heat from a single reservoir and produce a net amount of work.</a:t>
            </a:r>
          </a:p>
        </p:txBody>
      </p:sp>
      <p:sp>
        <p:nvSpPr>
          <p:cNvPr id="13317" name="Rectangle 6"/>
          <p:cNvSpPr>
            <a:spLocks noChangeArrowheads="1"/>
          </p:cNvSpPr>
          <p:nvPr/>
        </p:nvSpPr>
        <p:spPr bwMode="auto">
          <a:xfrm>
            <a:off x="533400" y="3352800"/>
            <a:ext cx="4267200" cy="2921000"/>
          </a:xfrm>
          <a:prstGeom prst="rect">
            <a:avLst/>
          </a:prstGeom>
          <a:noFill/>
          <a:ln w="9525">
            <a:noFill/>
            <a:miter lim="800000"/>
            <a:headEnd/>
            <a:tailEnd/>
          </a:ln>
        </p:spPr>
        <p:txBody>
          <a:bodyPr>
            <a:spAutoFit/>
          </a:bodyPr>
          <a:lstStyle/>
          <a:p>
            <a:pPr>
              <a:spcBef>
                <a:spcPct val="15000"/>
              </a:spcBef>
              <a:spcAft>
                <a:spcPct val="15000"/>
              </a:spcAft>
            </a:pPr>
            <a:r>
              <a:rPr lang="en-US" sz="1800" i="1">
                <a:solidFill>
                  <a:srgbClr val="CC00CC"/>
                </a:solidFill>
              </a:rPr>
              <a:t>No heat engine can have a thermal efficiency of 100 percent</a:t>
            </a:r>
            <a:r>
              <a:rPr lang="en-US" sz="1800">
                <a:solidFill>
                  <a:srgbClr val="CC00CC"/>
                </a:solidFill>
              </a:rPr>
              <a:t>, or as </a:t>
            </a:r>
            <a:r>
              <a:rPr lang="en-US" sz="1800" i="1">
                <a:solidFill>
                  <a:srgbClr val="CC00CC"/>
                </a:solidFill>
              </a:rPr>
              <a:t>for a power plant to operate, the working fluid must exchange heat with the environment as well as the furnace</a:t>
            </a:r>
            <a:r>
              <a:rPr lang="en-US" sz="1800">
                <a:solidFill>
                  <a:srgbClr val="CC00CC"/>
                </a:solidFill>
              </a:rPr>
              <a:t>.</a:t>
            </a:r>
          </a:p>
          <a:p>
            <a:pPr>
              <a:spcBef>
                <a:spcPct val="15000"/>
              </a:spcBef>
              <a:spcAft>
                <a:spcPct val="15000"/>
              </a:spcAft>
            </a:pPr>
            <a:r>
              <a:rPr lang="en-US" sz="1800"/>
              <a:t>The impossibility of having a 100% efficient heat engine is not due to friction or other dissipative effects. It is a limitation that applies to both the idealized and the actual heat engines.</a:t>
            </a:r>
          </a:p>
        </p:txBody>
      </p:sp>
      <p:pic>
        <p:nvPicPr>
          <p:cNvPr id="13318" name="Picture 9"/>
          <p:cNvPicPr>
            <a:picLocks noChangeAspect="1" noChangeArrowheads="1"/>
          </p:cNvPicPr>
          <p:nvPr/>
        </p:nvPicPr>
        <p:blipFill>
          <a:blip r:embed="rId2"/>
          <a:srcRect/>
          <a:stretch>
            <a:fillRect/>
          </a:stretch>
        </p:blipFill>
        <p:spPr bwMode="auto">
          <a:xfrm>
            <a:off x="4953000" y="609600"/>
            <a:ext cx="3933825" cy="5581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Slayt Numarası Yer Tutucusu"/>
          <p:cNvSpPr>
            <a:spLocks noGrp="1"/>
          </p:cNvSpPr>
          <p:nvPr>
            <p:ph type="sldNum" sz="quarter" idx="12"/>
          </p:nvPr>
        </p:nvSpPr>
        <p:spPr>
          <a:noFill/>
        </p:spPr>
        <p:txBody>
          <a:bodyPr/>
          <a:lstStyle/>
          <a:p>
            <a:fld id="{DE2DD5AE-9CB2-4A51-AE42-C72BF8863DE4}" type="slidenum">
              <a:rPr lang="en-US" smtClean="0"/>
              <a:pPr/>
              <a:t>13</a:t>
            </a:fld>
            <a:endParaRPr lang="en-US" smtClean="0"/>
          </a:p>
        </p:txBody>
      </p:sp>
      <p:sp>
        <p:nvSpPr>
          <p:cNvPr id="14339" name="Rectangle 2"/>
          <p:cNvSpPr>
            <a:spLocks noChangeArrowheads="1"/>
          </p:cNvSpPr>
          <p:nvPr/>
        </p:nvSpPr>
        <p:spPr bwMode="auto">
          <a:xfrm>
            <a:off x="152400" y="76200"/>
            <a:ext cx="7543800" cy="579438"/>
          </a:xfrm>
          <a:prstGeom prst="rect">
            <a:avLst/>
          </a:prstGeom>
          <a:solidFill>
            <a:srgbClr val="92D050"/>
          </a:solidFill>
          <a:ln w="9525">
            <a:noFill/>
            <a:miter lim="800000"/>
            <a:headEnd/>
            <a:tailEnd/>
          </a:ln>
        </p:spPr>
        <p:txBody>
          <a:bodyPr>
            <a:spAutoFit/>
          </a:bodyPr>
          <a:lstStyle/>
          <a:p>
            <a:r>
              <a:rPr lang="en-US" b="1">
                <a:solidFill>
                  <a:srgbClr val="C00000"/>
                </a:solidFill>
              </a:rPr>
              <a:t>REFRIGERATORS AND HEAT PUMPS</a:t>
            </a:r>
          </a:p>
        </p:txBody>
      </p:sp>
      <p:sp>
        <p:nvSpPr>
          <p:cNvPr id="14340" name="Rectangle 4"/>
          <p:cNvSpPr>
            <a:spLocks noChangeArrowheads="1"/>
          </p:cNvSpPr>
          <p:nvPr/>
        </p:nvSpPr>
        <p:spPr bwMode="auto">
          <a:xfrm>
            <a:off x="5029200" y="838200"/>
            <a:ext cx="3886200" cy="3910013"/>
          </a:xfrm>
          <a:prstGeom prst="rect">
            <a:avLst/>
          </a:prstGeom>
          <a:noFill/>
          <a:ln w="9525">
            <a:noFill/>
            <a:miter lim="800000"/>
            <a:headEnd/>
            <a:tailEnd/>
          </a:ln>
        </p:spPr>
        <p:txBody>
          <a:bodyPr>
            <a:spAutoFit/>
          </a:bodyPr>
          <a:lstStyle/>
          <a:p>
            <a:pPr marL="342900" indent="-342900">
              <a:spcBef>
                <a:spcPct val="15000"/>
              </a:spcBef>
              <a:spcAft>
                <a:spcPct val="15000"/>
              </a:spcAft>
              <a:buClr>
                <a:srgbClr val="FF3300"/>
              </a:buClr>
              <a:buFontTx/>
              <a:buChar char="•"/>
            </a:pPr>
            <a:r>
              <a:rPr lang="en-US" sz="1800"/>
              <a:t>The transfer of heat from a low-temperature medium to a high-temperature one requires special devices called </a:t>
            </a:r>
            <a:r>
              <a:rPr lang="en-US" sz="1800" b="1">
                <a:solidFill>
                  <a:srgbClr val="CC00CC"/>
                </a:solidFill>
              </a:rPr>
              <a:t>refrigerators</a:t>
            </a:r>
            <a:r>
              <a:rPr lang="en-US" sz="1800"/>
              <a:t>.</a:t>
            </a:r>
          </a:p>
          <a:p>
            <a:pPr marL="342900" indent="-342900">
              <a:spcBef>
                <a:spcPct val="15000"/>
              </a:spcBef>
              <a:spcAft>
                <a:spcPct val="15000"/>
              </a:spcAft>
              <a:buClr>
                <a:srgbClr val="FF3300"/>
              </a:buClr>
              <a:buFontTx/>
              <a:buChar char="•"/>
            </a:pPr>
            <a:r>
              <a:rPr lang="en-US" sz="1800"/>
              <a:t>Refrigerators, like heat engines, are cyclic devices. </a:t>
            </a:r>
          </a:p>
          <a:p>
            <a:pPr marL="342900" indent="-342900">
              <a:spcBef>
                <a:spcPct val="15000"/>
              </a:spcBef>
              <a:spcAft>
                <a:spcPct val="15000"/>
              </a:spcAft>
              <a:buClr>
                <a:srgbClr val="FF3300"/>
              </a:buClr>
              <a:buFontTx/>
              <a:buChar char="•"/>
            </a:pPr>
            <a:r>
              <a:rPr lang="en-US" sz="1800"/>
              <a:t>The working fluid used in the refrigeration cycle is called a </a:t>
            </a:r>
            <a:r>
              <a:rPr lang="en-US" sz="1800" b="1">
                <a:solidFill>
                  <a:srgbClr val="CC00CC"/>
                </a:solidFill>
              </a:rPr>
              <a:t>refrigerant</a:t>
            </a:r>
            <a:r>
              <a:rPr lang="en-US" sz="1800"/>
              <a:t>. </a:t>
            </a:r>
          </a:p>
          <a:p>
            <a:pPr marL="342900" indent="-342900">
              <a:spcBef>
                <a:spcPct val="15000"/>
              </a:spcBef>
              <a:spcAft>
                <a:spcPct val="15000"/>
              </a:spcAft>
              <a:buClr>
                <a:srgbClr val="FF3300"/>
              </a:buClr>
              <a:buFontTx/>
              <a:buChar char="•"/>
            </a:pPr>
            <a:r>
              <a:rPr lang="en-US" sz="1800"/>
              <a:t>The most frequently used refrigeration cycle is the </a:t>
            </a:r>
            <a:r>
              <a:rPr lang="en-US" sz="1800" b="1" i="1">
                <a:solidFill>
                  <a:srgbClr val="CC00CC"/>
                </a:solidFill>
              </a:rPr>
              <a:t>vapor-compression refrigeration cycle</a:t>
            </a:r>
            <a:r>
              <a:rPr lang="en-US" sz="1800" b="1"/>
              <a:t>.</a:t>
            </a:r>
          </a:p>
        </p:txBody>
      </p:sp>
      <p:pic>
        <p:nvPicPr>
          <p:cNvPr id="14341" name="Picture 8"/>
          <p:cNvPicPr>
            <a:picLocks noChangeAspect="1" noChangeArrowheads="1"/>
          </p:cNvPicPr>
          <p:nvPr/>
        </p:nvPicPr>
        <p:blipFill>
          <a:blip r:embed="rId2"/>
          <a:srcRect/>
          <a:stretch>
            <a:fillRect/>
          </a:stretch>
        </p:blipFill>
        <p:spPr bwMode="auto">
          <a:xfrm>
            <a:off x="152400" y="793750"/>
            <a:ext cx="4724400" cy="4997450"/>
          </a:xfrm>
          <a:prstGeom prst="rect">
            <a:avLst/>
          </a:prstGeom>
          <a:noFill/>
          <a:ln w="9525">
            <a:noFill/>
            <a:miter lim="800000"/>
            <a:headEnd/>
            <a:tailEnd/>
          </a:ln>
        </p:spPr>
      </p:pic>
      <p:pic>
        <p:nvPicPr>
          <p:cNvPr id="14342" name="Picture 9"/>
          <p:cNvPicPr>
            <a:picLocks noChangeAspect="1" noChangeArrowheads="1"/>
          </p:cNvPicPr>
          <p:nvPr/>
        </p:nvPicPr>
        <p:blipFill>
          <a:blip r:embed="rId3"/>
          <a:srcRect/>
          <a:stretch>
            <a:fillRect/>
          </a:stretch>
        </p:blipFill>
        <p:spPr bwMode="auto">
          <a:xfrm>
            <a:off x="152400" y="5867400"/>
            <a:ext cx="2819400" cy="920750"/>
          </a:xfrm>
          <a:prstGeom prst="rect">
            <a:avLst/>
          </a:prstGeom>
          <a:noFill/>
          <a:ln w="9525">
            <a:noFill/>
            <a:miter lim="800000"/>
            <a:headEnd/>
            <a:tailEnd/>
          </a:ln>
        </p:spPr>
      </p:pic>
      <p:sp>
        <p:nvSpPr>
          <p:cNvPr id="14343" name="Rectangle 6"/>
          <p:cNvSpPr>
            <a:spLocks noChangeArrowheads="1"/>
          </p:cNvSpPr>
          <p:nvPr/>
        </p:nvSpPr>
        <p:spPr bwMode="auto">
          <a:xfrm>
            <a:off x="4419600" y="4953000"/>
            <a:ext cx="4495800" cy="1758950"/>
          </a:xfrm>
          <a:prstGeom prst="rect">
            <a:avLst/>
          </a:prstGeom>
          <a:solidFill>
            <a:srgbClr val="FFCC99"/>
          </a:solidFill>
          <a:ln w="19050">
            <a:solidFill>
              <a:schemeClr val="bg2"/>
            </a:solidFill>
            <a:miter lim="800000"/>
            <a:headEnd/>
            <a:tailEnd/>
          </a:ln>
        </p:spPr>
        <p:txBody>
          <a:bodyPr>
            <a:spAutoFit/>
          </a:bodyPr>
          <a:lstStyle/>
          <a:p>
            <a:r>
              <a:rPr lang="en-US" sz="1800"/>
              <a:t>In a household refrigerator, the freezer compartment where heat is absorbed by the refrigerant serves as the evaporator, and the coils usually behind the refrigerator where heat is dissipated to the kitchen air serve as the condenser.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p:cNvSpPr>
            <a:spLocks noGrp="1"/>
          </p:cNvSpPr>
          <p:nvPr>
            <p:ph type="sldNum" sz="quarter" idx="12"/>
          </p:nvPr>
        </p:nvSpPr>
        <p:spPr>
          <a:noFill/>
        </p:spPr>
        <p:txBody>
          <a:bodyPr/>
          <a:lstStyle/>
          <a:p>
            <a:fld id="{062CD32E-11A3-4B8C-B321-6A74072E173E}" type="slidenum">
              <a:rPr lang="en-US" smtClean="0"/>
              <a:pPr/>
              <a:t>14</a:t>
            </a:fld>
            <a:endParaRPr lang="en-US" smtClean="0"/>
          </a:p>
        </p:txBody>
      </p:sp>
      <p:sp>
        <p:nvSpPr>
          <p:cNvPr id="15363" name="Rectangle 3"/>
          <p:cNvSpPr>
            <a:spLocks noChangeArrowheads="1"/>
          </p:cNvSpPr>
          <p:nvPr/>
        </p:nvSpPr>
        <p:spPr bwMode="auto">
          <a:xfrm>
            <a:off x="3962400" y="304800"/>
            <a:ext cx="4735513" cy="519113"/>
          </a:xfrm>
          <a:prstGeom prst="rect">
            <a:avLst/>
          </a:prstGeom>
          <a:noFill/>
          <a:ln w="9525">
            <a:noFill/>
            <a:miter lim="800000"/>
            <a:headEnd/>
            <a:tailEnd/>
          </a:ln>
        </p:spPr>
        <p:txBody>
          <a:bodyPr wrap="none">
            <a:spAutoFit/>
          </a:bodyPr>
          <a:lstStyle/>
          <a:p>
            <a:r>
              <a:rPr lang="en-US" sz="2800" b="1">
                <a:solidFill>
                  <a:srgbClr val="FF3300"/>
                </a:solidFill>
              </a:rPr>
              <a:t>Coefficient of Performance</a:t>
            </a:r>
          </a:p>
        </p:txBody>
      </p:sp>
      <p:sp>
        <p:nvSpPr>
          <p:cNvPr id="15364" name="Rectangle 9"/>
          <p:cNvSpPr>
            <a:spLocks noChangeArrowheads="1"/>
          </p:cNvSpPr>
          <p:nvPr/>
        </p:nvSpPr>
        <p:spPr bwMode="auto">
          <a:xfrm>
            <a:off x="3962400" y="1143000"/>
            <a:ext cx="4648200" cy="1576388"/>
          </a:xfrm>
          <a:prstGeom prst="rect">
            <a:avLst/>
          </a:prstGeom>
          <a:noFill/>
          <a:ln w="9525">
            <a:noFill/>
            <a:miter lim="800000"/>
            <a:headEnd/>
            <a:tailEnd/>
          </a:ln>
        </p:spPr>
        <p:txBody>
          <a:bodyPr>
            <a:spAutoFit/>
          </a:bodyPr>
          <a:lstStyle/>
          <a:p>
            <a:pPr>
              <a:spcBef>
                <a:spcPct val="20000"/>
              </a:spcBef>
              <a:spcAft>
                <a:spcPct val="20000"/>
              </a:spcAft>
            </a:pPr>
            <a:r>
              <a:rPr lang="en-US" sz="1800"/>
              <a:t>The </a:t>
            </a:r>
            <a:r>
              <a:rPr lang="en-US" sz="1800" i="1"/>
              <a:t>efficiency </a:t>
            </a:r>
            <a:r>
              <a:rPr lang="en-US" sz="1800"/>
              <a:t>of a refrigerator is expressed in terms of the </a:t>
            </a:r>
            <a:r>
              <a:rPr lang="en-US" sz="1800" b="1">
                <a:solidFill>
                  <a:srgbClr val="3333FF"/>
                </a:solidFill>
              </a:rPr>
              <a:t>coefficient of performance </a:t>
            </a:r>
            <a:r>
              <a:rPr lang="en-US" sz="1800">
                <a:solidFill>
                  <a:srgbClr val="3333FF"/>
                </a:solidFill>
              </a:rPr>
              <a:t>(COP)</a:t>
            </a:r>
            <a:r>
              <a:rPr lang="en-US" sz="1800"/>
              <a:t>. </a:t>
            </a:r>
          </a:p>
          <a:p>
            <a:pPr>
              <a:spcBef>
                <a:spcPct val="20000"/>
              </a:spcBef>
              <a:spcAft>
                <a:spcPct val="20000"/>
              </a:spcAft>
            </a:pPr>
            <a:r>
              <a:rPr lang="en-US" sz="1800"/>
              <a:t>The objective of a refrigerator is to remove heat (</a:t>
            </a:r>
            <a:r>
              <a:rPr lang="en-US" sz="1800" i="1"/>
              <a:t>Q</a:t>
            </a:r>
            <a:r>
              <a:rPr lang="en-US" sz="1800" i="1" baseline="-25000"/>
              <a:t>L</a:t>
            </a:r>
            <a:r>
              <a:rPr lang="en-US" sz="1800"/>
              <a:t>) from the refrigerated space.</a:t>
            </a:r>
          </a:p>
        </p:txBody>
      </p:sp>
      <p:sp>
        <p:nvSpPr>
          <p:cNvPr id="15365" name="Rectangle 10"/>
          <p:cNvSpPr>
            <a:spLocks noChangeArrowheads="1"/>
          </p:cNvSpPr>
          <p:nvPr/>
        </p:nvSpPr>
        <p:spPr bwMode="auto">
          <a:xfrm>
            <a:off x="4953000" y="5638800"/>
            <a:ext cx="2895600" cy="666750"/>
          </a:xfrm>
          <a:prstGeom prst="rect">
            <a:avLst/>
          </a:prstGeom>
          <a:solidFill>
            <a:srgbClr val="FFCC99"/>
          </a:solidFill>
          <a:ln w="25400">
            <a:solidFill>
              <a:schemeClr val="bg2"/>
            </a:solidFill>
            <a:miter lim="800000"/>
            <a:headEnd/>
            <a:tailEnd/>
          </a:ln>
        </p:spPr>
        <p:txBody>
          <a:bodyPr>
            <a:spAutoFit/>
          </a:bodyPr>
          <a:lstStyle/>
          <a:p>
            <a:r>
              <a:rPr lang="en-US" sz="1800"/>
              <a:t>Can the value of COP</a:t>
            </a:r>
            <a:r>
              <a:rPr lang="en-US" sz="1800" baseline="-25000"/>
              <a:t>R</a:t>
            </a:r>
            <a:r>
              <a:rPr lang="en-US" sz="1800"/>
              <a:t> be greater than unity?</a:t>
            </a:r>
          </a:p>
        </p:txBody>
      </p:sp>
      <p:pic>
        <p:nvPicPr>
          <p:cNvPr id="15366" name="Picture 11"/>
          <p:cNvPicPr>
            <a:picLocks noChangeAspect="1" noChangeArrowheads="1"/>
          </p:cNvPicPr>
          <p:nvPr/>
        </p:nvPicPr>
        <p:blipFill>
          <a:blip r:embed="rId2"/>
          <a:srcRect/>
          <a:stretch>
            <a:fillRect/>
          </a:stretch>
        </p:blipFill>
        <p:spPr bwMode="auto">
          <a:xfrm>
            <a:off x="4038600" y="3048000"/>
            <a:ext cx="3894138" cy="752475"/>
          </a:xfrm>
          <a:prstGeom prst="rect">
            <a:avLst/>
          </a:prstGeom>
          <a:noFill/>
          <a:ln w="9525">
            <a:noFill/>
            <a:miter lim="800000"/>
            <a:headEnd/>
            <a:tailEnd/>
          </a:ln>
        </p:spPr>
      </p:pic>
      <p:pic>
        <p:nvPicPr>
          <p:cNvPr id="15367" name="Picture 12"/>
          <p:cNvPicPr>
            <a:picLocks noChangeAspect="1" noChangeArrowheads="1"/>
          </p:cNvPicPr>
          <p:nvPr/>
        </p:nvPicPr>
        <p:blipFill>
          <a:blip r:embed="rId3"/>
          <a:srcRect/>
          <a:stretch>
            <a:fillRect/>
          </a:stretch>
        </p:blipFill>
        <p:spPr bwMode="auto">
          <a:xfrm>
            <a:off x="4038600" y="3962400"/>
            <a:ext cx="3203575" cy="363538"/>
          </a:xfrm>
          <a:prstGeom prst="rect">
            <a:avLst/>
          </a:prstGeom>
          <a:noFill/>
          <a:ln w="9525">
            <a:noFill/>
            <a:miter lim="800000"/>
            <a:headEnd/>
            <a:tailEnd/>
          </a:ln>
        </p:spPr>
      </p:pic>
      <p:pic>
        <p:nvPicPr>
          <p:cNvPr id="15368" name="Picture 13"/>
          <p:cNvPicPr>
            <a:picLocks noChangeAspect="1" noChangeArrowheads="1"/>
          </p:cNvPicPr>
          <p:nvPr/>
        </p:nvPicPr>
        <p:blipFill>
          <a:blip r:embed="rId4"/>
          <a:srcRect/>
          <a:stretch>
            <a:fillRect/>
          </a:stretch>
        </p:blipFill>
        <p:spPr bwMode="auto">
          <a:xfrm>
            <a:off x="4059238" y="4495800"/>
            <a:ext cx="4017962" cy="746125"/>
          </a:xfrm>
          <a:prstGeom prst="rect">
            <a:avLst/>
          </a:prstGeom>
          <a:noFill/>
          <a:ln w="9525">
            <a:noFill/>
            <a:miter lim="800000"/>
            <a:headEnd/>
            <a:tailEnd/>
          </a:ln>
        </p:spPr>
      </p:pic>
      <p:pic>
        <p:nvPicPr>
          <p:cNvPr id="15369" name="Picture 11"/>
          <p:cNvPicPr>
            <a:picLocks noChangeAspect="1" noChangeArrowheads="1"/>
          </p:cNvPicPr>
          <p:nvPr/>
        </p:nvPicPr>
        <p:blipFill>
          <a:blip r:embed="rId5"/>
          <a:srcRect/>
          <a:stretch>
            <a:fillRect/>
          </a:stretch>
        </p:blipFill>
        <p:spPr bwMode="auto">
          <a:xfrm>
            <a:off x="152400" y="290513"/>
            <a:ext cx="3714750" cy="62769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Slayt Numarası Yer Tutucusu"/>
          <p:cNvSpPr>
            <a:spLocks noGrp="1"/>
          </p:cNvSpPr>
          <p:nvPr>
            <p:ph type="sldNum" sz="quarter" idx="12"/>
          </p:nvPr>
        </p:nvSpPr>
        <p:spPr>
          <a:noFill/>
        </p:spPr>
        <p:txBody>
          <a:bodyPr/>
          <a:lstStyle/>
          <a:p>
            <a:fld id="{CF720307-A194-4FCA-BA85-35A8683CACC8}" type="slidenum">
              <a:rPr lang="en-US" smtClean="0"/>
              <a:pPr/>
              <a:t>15</a:t>
            </a:fld>
            <a:endParaRPr lang="en-US" smtClean="0"/>
          </a:p>
        </p:txBody>
      </p:sp>
      <p:sp>
        <p:nvSpPr>
          <p:cNvPr id="16387" name="Rectangle 2"/>
          <p:cNvSpPr>
            <a:spLocks noChangeArrowheads="1"/>
          </p:cNvSpPr>
          <p:nvPr/>
        </p:nvSpPr>
        <p:spPr bwMode="auto">
          <a:xfrm>
            <a:off x="4953000" y="152400"/>
            <a:ext cx="2667000" cy="519113"/>
          </a:xfrm>
          <a:prstGeom prst="rect">
            <a:avLst/>
          </a:prstGeom>
          <a:noFill/>
          <a:ln w="9525">
            <a:noFill/>
            <a:miter lim="800000"/>
            <a:headEnd/>
            <a:tailEnd/>
          </a:ln>
        </p:spPr>
        <p:txBody>
          <a:bodyPr>
            <a:spAutoFit/>
          </a:bodyPr>
          <a:lstStyle/>
          <a:p>
            <a:r>
              <a:rPr lang="en-US" sz="2800" b="1">
                <a:solidFill>
                  <a:srgbClr val="FF3300"/>
                </a:solidFill>
              </a:rPr>
              <a:t>Heat Pumps</a:t>
            </a:r>
          </a:p>
        </p:txBody>
      </p:sp>
      <p:sp>
        <p:nvSpPr>
          <p:cNvPr id="16388" name="Rectangle 10"/>
          <p:cNvSpPr>
            <a:spLocks noChangeArrowheads="1"/>
          </p:cNvSpPr>
          <p:nvPr/>
        </p:nvSpPr>
        <p:spPr bwMode="auto">
          <a:xfrm>
            <a:off x="5057775" y="3443288"/>
            <a:ext cx="3095625" cy="366712"/>
          </a:xfrm>
          <a:prstGeom prst="rect">
            <a:avLst/>
          </a:prstGeom>
          <a:noFill/>
          <a:ln w="9525">
            <a:noFill/>
            <a:miter lim="800000"/>
            <a:headEnd/>
            <a:tailEnd/>
          </a:ln>
        </p:spPr>
        <p:txBody>
          <a:bodyPr wrap="none">
            <a:spAutoFit/>
          </a:bodyPr>
          <a:lstStyle/>
          <a:p>
            <a:r>
              <a:rPr lang="en-US" sz="1800"/>
              <a:t>for fixed values of </a:t>
            </a:r>
            <a:r>
              <a:rPr lang="en-US" sz="1800" i="1"/>
              <a:t>Q</a:t>
            </a:r>
            <a:r>
              <a:rPr lang="en-US" sz="1800" i="1" baseline="-25000"/>
              <a:t>L</a:t>
            </a:r>
            <a:r>
              <a:rPr lang="en-US" sz="1800" i="1"/>
              <a:t> </a:t>
            </a:r>
            <a:r>
              <a:rPr lang="en-US" sz="1800"/>
              <a:t>and </a:t>
            </a:r>
            <a:r>
              <a:rPr lang="en-US" sz="1800" i="1"/>
              <a:t>Q</a:t>
            </a:r>
            <a:r>
              <a:rPr lang="en-US" sz="1800" i="1" baseline="-25000"/>
              <a:t>H</a:t>
            </a:r>
            <a:endParaRPr lang="en-US" sz="1800"/>
          </a:p>
        </p:txBody>
      </p:sp>
      <p:sp>
        <p:nvSpPr>
          <p:cNvPr id="16389" name="Rectangle 11"/>
          <p:cNvSpPr>
            <a:spLocks noChangeArrowheads="1"/>
          </p:cNvSpPr>
          <p:nvPr/>
        </p:nvSpPr>
        <p:spPr bwMode="auto">
          <a:xfrm>
            <a:off x="5410200" y="4495800"/>
            <a:ext cx="2667000" cy="1298575"/>
          </a:xfrm>
          <a:prstGeom prst="rect">
            <a:avLst/>
          </a:prstGeom>
          <a:solidFill>
            <a:srgbClr val="FFCC99"/>
          </a:solidFill>
          <a:ln w="25400">
            <a:solidFill>
              <a:schemeClr val="bg2"/>
            </a:solidFill>
            <a:miter lim="800000"/>
            <a:headEnd/>
            <a:tailEnd/>
          </a:ln>
        </p:spPr>
        <p:txBody>
          <a:bodyPr>
            <a:spAutoFit/>
          </a:bodyPr>
          <a:lstStyle/>
          <a:p>
            <a:pPr>
              <a:spcBef>
                <a:spcPct val="15000"/>
              </a:spcBef>
              <a:spcAft>
                <a:spcPct val="15000"/>
              </a:spcAft>
            </a:pPr>
            <a:r>
              <a:rPr lang="en-US" sz="1800"/>
              <a:t>Can the value of COP</a:t>
            </a:r>
            <a:r>
              <a:rPr lang="en-US" sz="1800" baseline="-25000"/>
              <a:t>HP</a:t>
            </a:r>
            <a:r>
              <a:rPr lang="en-US" sz="1800"/>
              <a:t> be lower than unity?</a:t>
            </a:r>
          </a:p>
          <a:p>
            <a:pPr>
              <a:spcBef>
                <a:spcPct val="15000"/>
              </a:spcBef>
              <a:spcAft>
                <a:spcPct val="15000"/>
              </a:spcAft>
            </a:pPr>
            <a:r>
              <a:rPr lang="en-US" sz="1800"/>
              <a:t>What does COP</a:t>
            </a:r>
            <a:r>
              <a:rPr lang="en-US" sz="1800" baseline="-25000"/>
              <a:t>HP</a:t>
            </a:r>
            <a:r>
              <a:rPr lang="en-US" sz="1800"/>
              <a:t>=1 represent?</a:t>
            </a:r>
          </a:p>
        </p:txBody>
      </p:sp>
      <p:pic>
        <p:nvPicPr>
          <p:cNvPr id="16390" name="Picture 14"/>
          <p:cNvPicPr>
            <a:picLocks noChangeAspect="1" noChangeArrowheads="1"/>
          </p:cNvPicPr>
          <p:nvPr/>
        </p:nvPicPr>
        <p:blipFill>
          <a:blip r:embed="rId2"/>
          <a:srcRect/>
          <a:stretch>
            <a:fillRect/>
          </a:stretch>
        </p:blipFill>
        <p:spPr bwMode="auto">
          <a:xfrm>
            <a:off x="381000" y="300038"/>
            <a:ext cx="4105275" cy="6257925"/>
          </a:xfrm>
          <a:prstGeom prst="rect">
            <a:avLst/>
          </a:prstGeom>
          <a:noFill/>
          <a:ln w="9525">
            <a:noFill/>
            <a:miter lim="800000"/>
            <a:headEnd/>
            <a:tailEnd/>
          </a:ln>
        </p:spPr>
      </p:pic>
      <p:pic>
        <p:nvPicPr>
          <p:cNvPr id="16391" name="Picture 15"/>
          <p:cNvPicPr>
            <a:picLocks noChangeAspect="1" noChangeArrowheads="1"/>
          </p:cNvPicPr>
          <p:nvPr/>
        </p:nvPicPr>
        <p:blipFill>
          <a:blip r:embed="rId3"/>
          <a:srcRect/>
          <a:stretch>
            <a:fillRect/>
          </a:stretch>
        </p:blipFill>
        <p:spPr bwMode="auto">
          <a:xfrm>
            <a:off x="5029200" y="838200"/>
            <a:ext cx="3629025" cy="828675"/>
          </a:xfrm>
          <a:prstGeom prst="rect">
            <a:avLst/>
          </a:prstGeom>
          <a:noFill/>
          <a:ln w="9525">
            <a:noFill/>
            <a:miter lim="800000"/>
            <a:headEnd/>
            <a:tailEnd/>
          </a:ln>
        </p:spPr>
      </p:pic>
      <p:pic>
        <p:nvPicPr>
          <p:cNvPr id="16392" name="Picture 16"/>
          <p:cNvPicPr>
            <a:picLocks noChangeAspect="1" noChangeArrowheads="1"/>
          </p:cNvPicPr>
          <p:nvPr/>
        </p:nvPicPr>
        <p:blipFill>
          <a:blip r:embed="rId4"/>
          <a:srcRect/>
          <a:stretch>
            <a:fillRect/>
          </a:stretch>
        </p:blipFill>
        <p:spPr bwMode="auto">
          <a:xfrm>
            <a:off x="5029200" y="1828800"/>
            <a:ext cx="3676650" cy="847725"/>
          </a:xfrm>
          <a:prstGeom prst="rect">
            <a:avLst/>
          </a:prstGeom>
          <a:noFill/>
          <a:ln w="9525">
            <a:noFill/>
            <a:miter lim="800000"/>
            <a:headEnd/>
            <a:tailEnd/>
          </a:ln>
        </p:spPr>
      </p:pic>
      <p:pic>
        <p:nvPicPr>
          <p:cNvPr id="16393" name="Picture 17"/>
          <p:cNvPicPr>
            <a:picLocks noChangeAspect="1" noChangeArrowheads="1"/>
          </p:cNvPicPr>
          <p:nvPr/>
        </p:nvPicPr>
        <p:blipFill>
          <a:blip r:embed="rId5"/>
          <a:srcRect/>
          <a:stretch>
            <a:fillRect/>
          </a:stretch>
        </p:blipFill>
        <p:spPr bwMode="auto">
          <a:xfrm>
            <a:off x="5410200" y="3038475"/>
            <a:ext cx="2266950" cy="3905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a:noFill/>
        </p:spPr>
        <p:txBody>
          <a:bodyPr/>
          <a:lstStyle/>
          <a:p>
            <a:fld id="{E649A233-1CC4-4AAE-A85D-B3A5893D869F}" type="slidenum">
              <a:rPr lang="en-US" smtClean="0"/>
              <a:pPr/>
              <a:t>16</a:t>
            </a:fld>
            <a:endParaRPr lang="en-US" smtClean="0"/>
          </a:p>
        </p:txBody>
      </p:sp>
      <p:sp>
        <p:nvSpPr>
          <p:cNvPr id="17411" name="Rectangle 4"/>
          <p:cNvSpPr>
            <a:spLocks noChangeArrowheads="1"/>
          </p:cNvSpPr>
          <p:nvPr/>
        </p:nvSpPr>
        <p:spPr bwMode="auto">
          <a:xfrm>
            <a:off x="3352800" y="149225"/>
            <a:ext cx="5638800" cy="4905375"/>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en-US" sz="1700"/>
              <a:t>Most heat pumps in operation today have a seasonally averaged COP of 2 to 3.</a:t>
            </a:r>
          </a:p>
          <a:p>
            <a:pPr marL="342900" indent="-342900">
              <a:spcBef>
                <a:spcPct val="10000"/>
              </a:spcBef>
              <a:spcAft>
                <a:spcPct val="10000"/>
              </a:spcAft>
              <a:buClr>
                <a:srgbClr val="FF3300"/>
              </a:buClr>
              <a:buFontTx/>
              <a:buChar char="•"/>
            </a:pPr>
            <a:r>
              <a:rPr lang="en-US" sz="1700"/>
              <a:t>Most existing heat pumps use the cold outside air as the heat source in winter (</a:t>
            </a:r>
            <a:r>
              <a:rPr lang="en-US" sz="1700" i="1">
                <a:solidFill>
                  <a:srgbClr val="CC00CC"/>
                </a:solidFill>
              </a:rPr>
              <a:t>air-source</a:t>
            </a:r>
            <a:r>
              <a:rPr lang="en-US" sz="1700"/>
              <a:t> HP).</a:t>
            </a:r>
          </a:p>
          <a:p>
            <a:pPr marL="342900" indent="-342900">
              <a:spcBef>
                <a:spcPct val="10000"/>
              </a:spcBef>
              <a:spcAft>
                <a:spcPct val="10000"/>
              </a:spcAft>
              <a:buClr>
                <a:srgbClr val="FF3300"/>
              </a:buClr>
              <a:buFontTx/>
              <a:buChar char="•"/>
            </a:pPr>
            <a:r>
              <a:rPr lang="en-US" sz="1700"/>
              <a:t>In cold climates their efficiency drops considerably when temperatures are below the freezing point. </a:t>
            </a:r>
          </a:p>
          <a:p>
            <a:pPr marL="342900" indent="-342900">
              <a:spcBef>
                <a:spcPct val="10000"/>
              </a:spcBef>
              <a:spcAft>
                <a:spcPct val="10000"/>
              </a:spcAft>
              <a:buClr>
                <a:srgbClr val="FF3300"/>
              </a:buClr>
              <a:buFontTx/>
              <a:buChar char="•"/>
            </a:pPr>
            <a:r>
              <a:rPr lang="en-US" sz="1700"/>
              <a:t>In such cases, </a:t>
            </a:r>
            <a:r>
              <a:rPr lang="en-US" sz="1700" i="1">
                <a:solidFill>
                  <a:srgbClr val="CC00CC"/>
                </a:solidFill>
              </a:rPr>
              <a:t>geothermal</a:t>
            </a:r>
            <a:r>
              <a:rPr lang="en-US" sz="1700"/>
              <a:t> (</a:t>
            </a:r>
            <a:r>
              <a:rPr lang="en-US" sz="1700" i="1">
                <a:solidFill>
                  <a:srgbClr val="CC00CC"/>
                </a:solidFill>
              </a:rPr>
              <a:t>ground-source</a:t>
            </a:r>
            <a:r>
              <a:rPr lang="en-US" sz="1700"/>
              <a:t>) HP that use the ground as the heat source can be used.</a:t>
            </a:r>
          </a:p>
          <a:p>
            <a:pPr marL="342900" indent="-342900">
              <a:spcBef>
                <a:spcPct val="10000"/>
              </a:spcBef>
              <a:spcAft>
                <a:spcPct val="10000"/>
              </a:spcAft>
              <a:buClr>
                <a:srgbClr val="FF3300"/>
              </a:buClr>
              <a:buFontTx/>
              <a:buChar char="•"/>
            </a:pPr>
            <a:r>
              <a:rPr lang="en-US" sz="1700"/>
              <a:t>Such heat pumps are more expensive to install, but they are also more efficient.</a:t>
            </a:r>
          </a:p>
          <a:p>
            <a:pPr marL="342900" indent="-342900">
              <a:spcBef>
                <a:spcPct val="10000"/>
              </a:spcBef>
              <a:spcAft>
                <a:spcPct val="10000"/>
              </a:spcAft>
              <a:buClr>
                <a:srgbClr val="FF3300"/>
              </a:buClr>
              <a:buFontTx/>
              <a:buChar char="•"/>
            </a:pPr>
            <a:r>
              <a:rPr lang="en-US" sz="1700" b="1">
                <a:solidFill>
                  <a:srgbClr val="CC00CC"/>
                </a:solidFill>
              </a:rPr>
              <a:t>Air conditioners</a:t>
            </a:r>
            <a:r>
              <a:rPr lang="en-US" sz="1700" b="1"/>
              <a:t> </a:t>
            </a:r>
            <a:r>
              <a:rPr lang="en-US" sz="1700"/>
              <a:t>are basically refrigerators whose refrigerated space is a room or a building instead of the food compartment.</a:t>
            </a:r>
          </a:p>
          <a:p>
            <a:pPr marL="342900" indent="-342900">
              <a:spcBef>
                <a:spcPct val="10000"/>
              </a:spcBef>
              <a:spcAft>
                <a:spcPct val="10000"/>
              </a:spcAft>
              <a:buClr>
                <a:srgbClr val="FF3300"/>
              </a:buClr>
              <a:buFontTx/>
              <a:buChar char="•"/>
            </a:pPr>
            <a:r>
              <a:rPr lang="en-US" sz="1700">
                <a:solidFill>
                  <a:srgbClr val="3333FF"/>
                </a:solidFill>
              </a:rPr>
              <a:t>The COP of a refrigerator decreases with decreasing refrigeration temperature. </a:t>
            </a:r>
          </a:p>
          <a:p>
            <a:pPr marL="342900" indent="-342900">
              <a:spcBef>
                <a:spcPct val="10000"/>
              </a:spcBef>
              <a:spcAft>
                <a:spcPct val="10000"/>
              </a:spcAft>
              <a:buClr>
                <a:srgbClr val="FF3300"/>
              </a:buClr>
              <a:buFontTx/>
              <a:buChar char="•"/>
            </a:pPr>
            <a:r>
              <a:rPr lang="en-US" sz="1700"/>
              <a:t>Therefore, it is not economical to refrigerate to a lower temperature than needed.</a:t>
            </a:r>
          </a:p>
        </p:txBody>
      </p:sp>
      <p:sp>
        <p:nvSpPr>
          <p:cNvPr id="17412" name="Rectangle 6"/>
          <p:cNvSpPr>
            <a:spLocks noChangeArrowheads="1"/>
          </p:cNvSpPr>
          <p:nvPr/>
        </p:nvSpPr>
        <p:spPr bwMode="auto">
          <a:xfrm>
            <a:off x="3581400" y="5181600"/>
            <a:ext cx="5105400" cy="877888"/>
          </a:xfrm>
          <a:prstGeom prst="rect">
            <a:avLst/>
          </a:prstGeom>
          <a:solidFill>
            <a:srgbClr val="FFCC99"/>
          </a:solidFill>
          <a:ln w="9525">
            <a:noFill/>
            <a:miter lim="800000"/>
            <a:headEnd/>
            <a:tailEnd/>
          </a:ln>
        </p:spPr>
        <p:txBody>
          <a:bodyPr>
            <a:spAutoFit/>
          </a:bodyPr>
          <a:lstStyle/>
          <a:p>
            <a:r>
              <a:rPr lang="en-US" sz="1700" b="1">
                <a:solidFill>
                  <a:srgbClr val="CC00CC"/>
                </a:solidFill>
              </a:rPr>
              <a:t>Energy efficiency rating (EER):</a:t>
            </a:r>
            <a:r>
              <a:rPr lang="en-US" sz="1700"/>
              <a:t> The amount of heat removed from the cooled space in Btu’s for 1 Wh (watthour) of electricity consumed.</a:t>
            </a:r>
          </a:p>
        </p:txBody>
      </p:sp>
      <p:pic>
        <p:nvPicPr>
          <p:cNvPr id="17413" name="Picture 8"/>
          <p:cNvPicPr>
            <a:picLocks noChangeAspect="1" noChangeArrowheads="1"/>
          </p:cNvPicPr>
          <p:nvPr/>
        </p:nvPicPr>
        <p:blipFill>
          <a:blip r:embed="rId2"/>
          <a:srcRect/>
          <a:stretch>
            <a:fillRect/>
          </a:stretch>
        </p:blipFill>
        <p:spPr bwMode="auto">
          <a:xfrm>
            <a:off x="5105400" y="6210300"/>
            <a:ext cx="2133600" cy="419100"/>
          </a:xfrm>
          <a:prstGeom prst="rect">
            <a:avLst/>
          </a:prstGeom>
          <a:noFill/>
          <a:ln w="9525">
            <a:noFill/>
            <a:miter lim="800000"/>
            <a:headEnd/>
            <a:tailEnd/>
          </a:ln>
        </p:spPr>
      </p:pic>
      <p:pic>
        <p:nvPicPr>
          <p:cNvPr id="17414" name="Picture 8"/>
          <p:cNvPicPr>
            <a:picLocks noChangeAspect="1" noChangeArrowheads="1"/>
          </p:cNvPicPr>
          <p:nvPr/>
        </p:nvPicPr>
        <p:blipFill>
          <a:blip r:embed="rId3"/>
          <a:srcRect/>
          <a:stretch>
            <a:fillRect/>
          </a:stretch>
        </p:blipFill>
        <p:spPr bwMode="auto">
          <a:xfrm>
            <a:off x="152400" y="228600"/>
            <a:ext cx="3162300" cy="60864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Slayt Numarası Yer Tutucusu"/>
          <p:cNvSpPr>
            <a:spLocks noGrp="1"/>
          </p:cNvSpPr>
          <p:nvPr>
            <p:ph type="sldNum" sz="quarter" idx="12"/>
          </p:nvPr>
        </p:nvSpPr>
        <p:spPr>
          <a:noFill/>
        </p:spPr>
        <p:txBody>
          <a:bodyPr/>
          <a:lstStyle/>
          <a:p>
            <a:fld id="{3694FCC4-05C1-47C0-B851-14CF73C24182}" type="slidenum">
              <a:rPr lang="en-US" smtClean="0"/>
              <a:pPr/>
              <a:t>17</a:t>
            </a:fld>
            <a:endParaRPr lang="en-US" smtClean="0"/>
          </a:p>
        </p:txBody>
      </p:sp>
      <p:sp>
        <p:nvSpPr>
          <p:cNvPr id="18435" name="Rectangle 2"/>
          <p:cNvSpPr>
            <a:spLocks noChangeArrowheads="1"/>
          </p:cNvSpPr>
          <p:nvPr/>
        </p:nvSpPr>
        <p:spPr bwMode="auto">
          <a:xfrm>
            <a:off x="381000" y="228600"/>
            <a:ext cx="5638800" cy="822325"/>
          </a:xfrm>
          <a:prstGeom prst="rect">
            <a:avLst/>
          </a:prstGeom>
          <a:noFill/>
          <a:ln w="9525">
            <a:noFill/>
            <a:miter lim="800000"/>
            <a:headEnd/>
            <a:tailEnd/>
          </a:ln>
        </p:spPr>
        <p:txBody>
          <a:bodyPr>
            <a:spAutoFit/>
          </a:bodyPr>
          <a:lstStyle/>
          <a:p>
            <a:r>
              <a:rPr lang="en-US" sz="2400" b="1">
                <a:solidFill>
                  <a:srgbClr val="FF3300"/>
                </a:solidFill>
              </a:rPr>
              <a:t>The Second Law of Thermodynamics: Clasius Statement</a:t>
            </a:r>
          </a:p>
        </p:txBody>
      </p:sp>
      <p:sp>
        <p:nvSpPr>
          <p:cNvPr id="18436" name="Rectangle 5"/>
          <p:cNvSpPr>
            <a:spLocks noChangeArrowheads="1"/>
          </p:cNvSpPr>
          <p:nvPr/>
        </p:nvSpPr>
        <p:spPr bwMode="auto">
          <a:xfrm>
            <a:off x="457200" y="1295400"/>
            <a:ext cx="4648200" cy="1541463"/>
          </a:xfrm>
          <a:prstGeom prst="rect">
            <a:avLst/>
          </a:prstGeom>
          <a:solidFill>
            <a:srgbClr val="FFCC99"/>
          </a:solidFill>
          <a:ln w="76200" cmpd="tri">
            <a:solidFill>
              <a:schemeClr val="hlink"/>
            </a:solidFill>
            <a:miter lim="800000"/>
            <a:headEnd/>
            <a:tailEnd/>
          </a:ln>
        </p:spPr>
        <p:txBody>
          <a:bodyPr>
            <a:spAutoFit/>
          </a:bodyPr>
          <a:lstStyle/>
          <a:p>
            <a:r>
              <a:rPr lang="en-US" sz="1800"/>
              <a:t>It is impossible to construct a device that operates in a cycle and produces no effect other than the transfer of heat from a lower-temperature body to a higher-temperature body.</a:t>
            </a:r>
          </a:p>
        </p:txBody>
      </p:sp>
      <p:sp>
        <p:nvSpPr>
          <p:cNvPr id="18437" name="Rectangle 6"/>
          <p:cNvSpPr>
            <a:spLocks noChangeArrowheads="1"/>
          </p:cNvSpPr>
          <p:nvPr/>
        </p:nvSpPr>
        <p:spPr bwMode="auto">
          <a:xfrm>
            <a:off x="304800" y="3168650"/>
            <a:ext cx="5257800" cy="3003550"/>
          </a:xfrm>
          <a:prstGeom prst="rect">
            <a:avLst/>
          </a:prstGeom>
          <a:noFill/>
          <a:ln w="9525">
            <a:noFill/>
            <a:miter lim="800000"/>
            <a:headEnd/>
            <a:tailEnd/>
          </a:ln>
        </p:spPr>
        <p:txBody>
          <a:bodyPr>
            <a:spAutoFit/>
          </a:bodyPr>
          <a:lstStyle/>
          <a:p>
            <a:pPr>
              <a:spcBef>
                <a:spcPct val="15000"/>
              </a:spcBef>
              <a:spcAft>
                <a:spcPct val="15000"/>
              </a:spcAft>
            </a:pPr>
            <a:r>
              <a:rPr lang="en-US" sz="1800" i="1">
                <a:solidFill>
                  <a:srgbClr val="CC00CC"/>
                </a:solidFill>
              </a:rPr>
              <a:t>It states that a refrigerator cannot operate unless its compressor is driven by an external power source, such as an electric motor.</a:t>
            </a:r>
            <a:r>
              <a:rPr lang="en-US" sz="1800"/>
              <a:t> </a:t>
            </a:r>
          </a:p>
          <a:p>
            <a:pPr>
              <a:spcBef>
                <a:spcPct val="15000"/>
              </a:spcBef>
              <a:spcAft>
                <a:spcPct val="15000"/>
              </a:spcAft>
            </a:pPr>
            <a:r>
              <a:rPr lang="en-US" sz="1800"/>
              <a:t>This way, the net effect on the surroundings involves the consumption of some energy in the form of work, in addition to the transfer of heat from a colder body to a warmer one.</a:t>
            </a:r>
          </a:p>
          <a:p>
            <a:pPr>
              <a:spcBef>
                <a:spcPct val="15000"/>
              </a:spcBef>
              <a:spcAft>
                <a:spcPct val="15000"/>
              </a:spcAft>
            </a:pPr>
            <a:r>
              <a:rPr lang="en-US" sz="1800">
                <a:solidFill>
                  <a:srgbClr val="CC00CC"/>
                </a:solidFill>
              </a:rPr>
              <a:t>To date, no experiment has been conducted that contradicts the second law, and this should be taken as sufficient proof of its validity.</a:t>
            </a:r>
          </a:p>
        </p:txBody>
      </p:sp>
      <p:pic>
        <p:nvPicPr>
          <p:cNvPr id="18438" name="Picture 8"/>
          <p:cNvPicPr>
            <a:picLocks noChangeAspect="1" noChangeArrowheads="1"/>
          </p:cNvPicPr>
          <p:nvPr/>
        </p:nvPicPr>
        <p:blipFill>
          <a:blip r:embed="rId2"/>
          <a:srcRect/>
          <a:stretch>
            <a:fillRect/>
          </a:stretch>
        </p:blipFill>
        <p:spPr bwMode="auto">
          <a:xfrm>
            <a:off x="5457825" y="1276350"/>
            <a:ext cx="3457575" cy="53530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Slayt Numarası Yer Tutucusu"/>
          <p:cNvSpPr>
            <a:spLocks noGrp="1"/>
          </p:cNvSpPr>
          <p:nvPr>
            <p:ph type="sldNum" sz="quarter" idx="12"/>
          </p:nvPr>
        </p:nvSpPr>
        <p:spPr>
          <a:noFill/>
        </p:spPr>
        <p:txBody>
          <a:bodyPr/>
          <a:lstStyle/>
          <a:p>
            <a:fld id="{37BCB249-ED82-439F-BD68-159779132FDA}" type="slidenum">
              <a:rPr lang="en-US" smtClean="0"/>
              <a:pPr/>
              <a:t>18</a:t>
            </a:fld>
            <a:endParaRPr lang="en-US" smtClean="0"/>
          </a:p>
        </p:txBody>
      </p:sp>
      <p:sp>
        <p:nvSpPr>
          <p:cNvPr id="19459" name="Rectangle 2"/>
          <p:cNvSpPr>
            <a:spLocks noChangeArrowheads="1"/>
          </p:cNvSpPr>
          <p:nvPr/>
        </p:nvSpPr>
        <p:spPr bwMode="auto">
          <a:xfrm>
            <a:off x="6934200" y="304800"/>
            <a:ext cx="2133600" cy="1200150"/>
          </a:xfrm>
          <a:prstGeom prst="rect">
            <a:avLst/>
          </a:prstGeom>
          <a:noFill/>
          <a:ln w="9525">
            <a:noFill/>
            <a:miter lim="800000"/>
            <a:headEnd/>
            <a:tailEnd/>
          </a:ln>
        </p:spPr>
        <p:txBody>
          <a:bodyPr>
            <a:spAutoFit/>
          </a:bodyPr>
          <a:lstStyle/>
          <a:p>
            <a:r>
              <a:rPr lang="en-US" sz="2400" b="1">
                <a:solidFill>
                  <a:srgbClr val="FF3300"/>
                </a:solidFill>
              </a:rPr>
              <a:t>Equivalence of the Two Statements</a:t>
            </a:r>
          </a:p>
        </p:txBody>
      </p:sp>
      <p:sp>
        <p:nvSpPr>
          <p:cNvPr id="19460" name="Rectangle 4"/>
          <p:cNvSpPr>
            <a:spLocks noChangeArrowheads="1"/>
          </p:cNvSpPr>
          <p:nvPr/>
        </p:nvSpPr>
        <p:spPr bwMode="auto">
          <a:xfrm>
            <a:off x="7010400" y="2895600"/>
            <a:ext cx="1828800" cy="2014538"/>
          </a:xfrm>
          <a:prstGeom prst="rect">
            <a:avLst/>
          </a:prstGeom>
          <a:noFill/>
          <a:ln w="9525">
            <a:noFill/>
            <a:miter lim="800000"/>
            <a:headEnd/>
            <a:tailEnd/>
          </a:ln>
        </p:spPr>
        <p:txBody>
          <a:bodyPr>
            <a:spAutoFit/>
          </a:bodyPr>
          <a:lstStyle/>
          <a:p>
            <a:r>
              <a:rPr lang="en-US" sz="1800">
                <a:solidFill>
                  <a:srgbClr val="3333FF"/>
                </a:solidFill>
              </a:rPr>
              <a:t>Proof that the violation of the Kelvin–Planck statement leads to the violation of the Clausius statement.</a:t>
            </a:r>
          </a:p>
        </p:txBody>
      </p:sp>
      <p:sp>
        <p:nvSpPr>
          <p:cNvPr id="19461" name="Rectangle 5"/>
          <p:cNvSpPr>
            <a:spLocks noChangeArrowheads="1"/>
          </p:cNvSpPr>
          <p:nvPr/>
        </p:nvSpPr>
        <p:spPr bwMode="auto">
          <a:xfrm>
            <a:off x="228600" y="5181600"/>
            <a:ext cx="6781800" cy="1547813"/>
          </a:xfrm>
          <a:prstGeom prst="rect">
            <a:avLst/>
          </a:prstGeom>
          <a:noFill/>
          <a:ln w="9525">
            <a:noFill/>
            <a:miter lim="800000"/>
            <a:headEnd/>
            <a:tailEnd/>
          </a:ln>
        </p:spPr>
        <p:txBody>
          <a:bodyPr>
            <a:spAutoFit/>
          </a:bodyPr>
          <a:lstStyle/>
          <a:p>
            <a:pPr>
              <a:spcAft>
                <a:spcPct val="15000"/>
              </a:spcAft>
            </a:pPr>
            <a:r>
              <a:rPr lang="en-US" sz="1800"/>
              <a:t>The Kelvin–Planck and the Clausius statements are equivalent in their consequences, and either statement can be used as the expression of the second law of thermodynamics. </a:t>
            </a:r>
          </a:p>
          <a:p>
            <a:pPr>
              <a:spcAft>
                <a:spcPct val="15000"/>
              </a:spcAft>
            </a:pPr>
            <a:r>
              <a:rPr lang="en-US" sz="1800">
                <a:solidFill>
                  <a:srgbClr val="CC00CC"/>
                </a:solidFill>
              </a:rPr>
              <a:t>Any device that violates the Kelvin–Planck statement also violates the Clausius statement, and vice versa.</a:t>
            </a:r>
          </a:p>
        </p:txBody>
      </p:sp>
      <p:pic>
        <p:nvPicPr>
          <p:cNvPr id="19462" name="Picture 7"/>
          <p:cNvPicPr>
            <a:picLocks noChangeAspect="1" noChangeArrowheads="1"/>
          </p:cNvPicPr>
          <p:nvPr/>
        </p:nvPicPr>
        <p:blipFill>
          <a:blip r:embed="rId2"/>
          <a:srcRect/>
          <a:stretch>
            <a:fillRect/>
          </a:stretch>
        </p:blipFill>
        <p:spPr bwMode="auto">
          <a:xfrm>
            <a:off x="76200" y="152400"/>
            <a:ext cx="6858000" cy="49990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Slayt Numarası Yer Tutucusu"/>
          <p:cNvSpPr>
            <a:spLocks noGrp="1"/>
          </p:cNvSpPr>
          <p:nvPr>
            <p:ph type="sldNum" sz="quarter" idx="12"/>
          </p:nvPr>
        </p:nvSpPr>
        <p:spPr>
          <a:noFill/>
        </p:spPr>
        <p:txBody>
          <a:bodyPr/>
          <a:lstStyle/>
          <a:p>
            <a:fld id="{ECF09BF2-16E1-4792-B076-A4060A580700}" type="slidenum">
              <a:rPr lang="en-US" smtClean="0"/>
              <a:pPr/>
              <a:t>19</a:t>
            </a:fld>
            <a:endParaRPr lang="en-US" smtClean="0"/>
          </a:p>
        </p:txBody>
      </p:sp>
      <p:sp>
        <p:nvSpPr>
          <p:cNvPr id="20483" name="Rectangle 2"/>
          <p:cNvSpPr>
            <a:spLocks noChangeArrowheads="1"/>
          </p:cNvSpPr>
          <p:nvPr/>
        </p:nvSpPr>
        <p:spPr bwMode="auto">
          <a:xfrm>
            <a:off x="7010400" y="339725"/>
            <a:ext cx="1981200" cy="1108075"/>
          </a:xfrm>
          <a:prstGeom prst="rect">
            <a:avLst/>
          </a:prstGeom>
          <a:solidFill>
            <a:srgbClr val="92D050"/>
          </a:solidFill>
          <a:ln w="9525">
            <a:noFill/>
            <a:miter lim="800000"/>
            <a:headEnd/>
            <a:tailEnd/>
          </a:ln>
        </p:spPr>
        <p:txBody>
          <a:bodyPr>
            <a:spAutoFit/>
          </a:bodyPr>
          <a:lstStyle/>
          <a:p>
            <a:r>
              <a:rPr lang="en-US" sz="2200" b="1">
                <a:solidFill>
                  <a:srgbClr val="C00000"/>
                </a:solidFill>
              </a:rPr>
              <a:t>PERPETUAL-MOTION MACHINES</a:t>
            </a:r>
          </a:p>
        </p:txBody>
      </p:sp>
      <p:sp>
        <p:nvSpPr>
          <p:cNvPr id="20484" name="Rectangle 7"/>
          <p:cNvSpPr>
            <a:spLocks noChangeArrowheads="1"/>
          </p:cNvSpPr>
          <p:nvPr/>
        </p:nvSpPr>
        <p:spPr bwMode="auto">
          <a:xfrm>
            <a:off x="152400" y="5410200"/>
            <a:ext cx="8610600" cy="1230313"/>
          </a:xfrm>
          <a:prstGeom prst="rect">
            <a:avLst/>
          </a:prstGeom>
          <a:noFill/>
          <a:ln w="9525">
            <a:noFill/>
            <a:miter lim="800000"/>
            <a:headEnd/>
            <a:tailEnd/>
          </a:ln>
        </p:spPr>
        <p:txBody>
          <a:bodyPr>
            <a:spAutoFit/>
          </a:bodyPr>
          <a:lstStyle/>
          <a:p>
            <a:pPr>
              <a:spcBef>
                <a:spcPts val="600"/>
              </a:spcBef>
              <a:spcAft>
                <a:spcPts val="600"/>
              </a:spcAft>
            </a:pPr>
            <a:r>
              <a:rPr lang="en-US" sz="1800" b="1">
                <a:solidFill>
                  <a:srgbClr val="CC00CC"/>
                </a:solidFill>
              </a:rPr>
              <a:t>Perpetual-motion machine:</a:t>
            </a:r>
            <a:r>
              <a:rPr lang="en-US" sz="1800"/>
              <a:t> Any device that violates the first or the second law. </a:t>
            </a:r>
          </a:p>
          <a:p>
            <a:pPr>
              <a:spcBef>
                <a:spcPts val="600"/>
              </a:spcBef>
              <a:spcAft>
                <a:spcPts val="600"/>
              </a:spcAft>
            </a:pPr>
            <a:r>
              <a:rPr lang="en-US" sz="1800"/>
              <a:t>A device that violates the first law (by </a:t>
            </a:r>
            <a:r>
              <a:rPr lang="en-US" sz="1800" i="1"/>
              <a:t>creating </a:t>
            </a:r>
            <a:r>
              <a:rPr lang="en-US" sz="1800"/>
              <a:t>energy) is called a </a:t>
            </a:r>
            <a:r>
              <a:rPr lang="en-US" sz="1800">
                <a:solidFill>
                  <a:srgbClr val="CC00CC"/>
                </a:solidFill>
              </a:rPr>
              <a:t>PMM1</a:t>
            </a:r>
            <a:r>
              <a:rPr lang="en-US" sz="1800"/>
              <a:t>.</a:t>
            </a:r>
          </a:p>
          <a:p>
            <a:pPr>
              <a:spcBef>
                <a:spcPts val="600"/>
              </a:spcBef>
              <a:spcAft>
                <a:spcPts val="600"/>
              </a:spcAft>
            </a:pPr>
            <a:r>
              <a:rPr lang="en-US" sz="1800"/>
              <a:t>A device that violates the second law is called a </a:t>
            </a:r>
            <a:r>
              <a:rPr lang="en-US" sz="1800">
                <a:solidFill>
                  <a:srgbClr val="CC00CC"/>
                </a:solidFill>
              </a:rPr>
              <a:t>PMM2</a:t>
            </a:r>
            <a:r>
              <a:rPr lang="en-US" sz="1800"/>
              <a:t>.</a:t>
            </a:r>
          </a:p>
        </p:txBody>
      </p:sp>
      <p:pic>
        <p:nvPicPr>
          <p:cNvPr id="20485" name="Picture 11"/>
          <p:cNvPicPr>
            <a:picLocks noChangeAspect="1" noChangeArrowheads="1"/>
          </p:cNvPicPr>
          <p:nvPr/>
        </p:nvPicPr>
        <p:blipFill>
          <a:blip r:embed="rId2"/>
          <a:srcRect/>
          <a:stretch>
            <a:fillRect/>
          </a:stretch>
        </p:blipFill>
        <p:spPr bwMode="auto">
          <a:xfrm>
            <a:off x="76200" y="152400"/>
            <a:ext cx="6858000" cy="5105400"/>
          </a:xfrm>
          <a:prstGeom prst="rect">
            <a:avLst/>
          </a:prstGeom>
          <a:noFill/>
          <a:ln w="9525">
            <a:noFill/>
            <a:miter lim="800000"/>
            <a:headEnd/>
            <a:tailEnd/>
          </a:ln>
        </p:spPr>
      </p:pic>
      <p:cxnSp>
        <p:nvCxnSpPr>
          <p:cNvPr id="15" name="14 Düz Ok Bağlayıcısı"/>
          <p:cNvCxnSpPr/>
          <p:nvPr/>
        </p:nvCxnSpPr>
        <p:spPr>
          <a:xfrm rot="5400000" flipH="1" flipV="1">
            <a:off x="5677694" y="646906"/>
            <a:ext cx="685800"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Düz Ok Bağlayıcısı"/>
          <p:cNvCxnSpPr/>
          <p:nvPr/>
        </p:nvCxnSpPr>
        <p:spPr>
          <a:xfrm rot="5400000" flipH="1" flipV="1">
            <a:off x="5371307" y="646906"/>
            <a:ext cx="685800" cy="15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a:noFill/>
        </p:spPr>
        <p:txBody>
          <a:bodyPr/>
          <a:lstStyle/>
          <a:p>
            <a:fld id="{98468B8F-D87C-4F28-A9BC-72B8E684A58B}" type="slidenum">
              <a:rPr lang="en-US" smtClean="0"/>
              <a:pPr/>
              <a:t>2</a:t>
            </a:fld>
            <a:endParaRPr lang="en-US" smtClean="0"/>
          </a:p>
        </p:txBody>
      </p:sp>
      <p:sp>
        <p:nvSpPr>
          <p:cNvPr id="3075" name="Rectangle 2"/>
          <p:cNvSpPr>
            <a:spLocks noChangeArrowheads="1"/>
          </p:cNvSpPr>
          <p:nvPr/>
        </p:nvSpPr>
        <p:spPr bwMode="auto">
          <a:xfrm>
            <a:off x="838200" y="273050"/>
            <a:ext cx="2255838" cy="584200"/>
          </a:xfrm>
          <a:prstGeom prst="rect">
            <a:avLst/>
          </a:prstGeom>
          <a:noFill/>
          <a:ln w="9525">
            <a:noFill/>
            <a:miter lim="800000"/>
            <a:headEnd/>
            <a:tailEnd/>
          </a:ln>
        </p:spPr>
        <p:txBody>
          <a:bodyPr wrap="none">
            <a:spAutoFit/>
          </a:bodyPr>
          <a:lstStyle/>
          <a:p>
            <a:r>
              <a:rPr lang="en-US" b="1">
                <a:solidFill>
                  <a:srgbClr val="C00000"/>
                </a:solidFill>
              </a:rPr>
              <a:t>Objectives</a:t>
            </a:r>
          </a:p>
        </p:txBody>
      </p:sp>
      <p:sp>
        <p:nvSpPr>
          <p:cNvPr id="3076" name="Rectangle 3"/>
          <p:cNvSpPr>
            <a:spLocks noChangeArrowheads="1"/>
          </p:cNvSpPr>
          <p:nvPr/>
        </p:nvSpPr>
        <p:spPr bwMode="auto">
          <a:xfrm>
            <a:off x="457200" y="990600"/>
            <a:ext cx="7848600" cy="5503863"/>
          </a:xfrm>
          <a:prstGeom prst="rect">
            <a:avLst/>
          </a:prstGeom>
          <a:noFill/>
          <a:ln w="9525">
            <a:noFill/>
            <a:miter lim="800000"/>
            <a:headEnd/>
            <a:tailEnd/>
          </a:ln>
        </p:spPr>
        <p:txBody>
          <a:bodyPr>
            <a:spAutoFit/>
          </a:bodyPr>
          <a:lstStyle/>
          <a:p>
            <a:pPr marL="342900" indent="-342900">
              <a:spcBef>
                <a:spcPct val="15000"/>
              </a:spcBef>
              <a:spcAft>
                <a:spcPct val="15000"/>
              </a:spcAft>
              <a:buClr>
                <a:srgbClr val="FF0000"/>
              </a:buClr>
              <a:buFontTx/>
              <a:buChar char="•"/>
            </a:pPr>
            <a:r>
              <a:rPr lang="en-US" sz="1800"/>
              <a:t>Introduce the second law of thermodynamics.</a:t>
            </a:r>
          </a:p>
          <a:p>
            <a:pPr marL="342900" indent="-342900">
              <a:spcBef>
                <a:spcPct val="15000"/>
              </a:spcBef>
              <a:spcAft>
                <a:spcPct val="15000"/>
              </a:spcAft>
              <a:buClr>
                <a:srgbClr val="FF0000"/>
              </a:buClr>
              <a:buFontTx/>
              <a:buChar char="•"/>
            </a:pPr>
            <a:r>
              <a:rPr lang="en-US" sz="1800">
                <a:solidFill>
                  <a:srgbClr val="CC00CC"/>
                </a:solidFill>
              </a:rPr>
              <a:t>Identify valid processes as those that satisfy both the first and second laws of thermodynamics.</a:t>
            </a:r>
          </a:p>
          <a:p>
            <a:pPr marL="342900" indent="-342900">
              <a:spcBef>
                <a:spcPct val="15000"/>
              </a:spcBef>
              <a:spcAft>
                <a:spcPct val="15000"/>
              </a:spcAft>
              <a:buClr>
                <a:srgbClr val="FF0000"/>
              </a:buClr>
              <a:buFontTx/>
              <a:buChar char="•"/>
            </a:pPr>
            <a:r>
              <a:rPr lang="en-US" sz="1800"/>
              <a:t>Discuss thermal energy reservoirs, reversible and irreversible processes, heat engines, refrigerators, and heat pumps.</a:t>
            </a:r>
          </a:p>
          <a:p>
            <a:pPr marL="342900" indent="-342900">
              <a:spcBef>
                <a:spcPct val="15000"/>
              </a:spcBef>
              <a:spcAft>
                <a:spcPct val="15000"/>
              </a:spcAft>
              <a:buClr>
                <a:srgbClr val="FF0000"/>
              </a:buClr>
              <a:buFontTx/>
              <a:buChar char="•"/>
            </a:pPr>
            <a:r>
              <a:rPr lang="en-US" sz="1800">
                <a:solidFill>
                  <a:srgbClr val="CC00CC"/>
                </a:solidFill>
              </a:rPr>
              <a:t>Describe the Kelvin–Planck and Clausius statements of the second law of thermodynamics.</a:t>
            </a:r>
          </a:p>
          <a:p>
            <a:pPr marL="342900" indent="-342900">
              <a:spcBef>
                <a:spcPct val="15000"/>
              </a:spcBef>
              <a:spcAft>
                <a:spcPct val="15000"/>
              </a:spcAft>
              <a:buClr>
                <a:srgbClr val="FF0000"/>
              </a:buClr>
              <a:buFontTx/>
              <a:buChar char="•"/>
            </a:pPr>
            <a:r>
              <a:rPr lang="en-US" sz="1800"/>
              <a:t>Discuss the concepts of perpetual-motion machines.</a:t>
            </a:r>
          </a:p>
          <a:p>
            <a:pPr marL="342900" indent="-342900">
              <a:spcBef>
                <a:spcPct val="15000"/>
              </a:spcBef>
              <a:spcAft>
                <a:spcPct val="15000"/>
              </a:spcAft>
              <a:buClr>
                <a:srgbClr val="FF0000"/>
              </a:buClr>
              <a:buFontTx/>
              <a:buChar char="•"/>
            </a:pPr>
            <a:r>
              <a:rPr lang="en-US" sz="1800">
                <a:solidFill>
                  <a:srgbClr val="CC00CC"/>
                </a:solidFill>
              </a:rPr>
              <a:t>Apply the second law of thermodynamics to cycles and cyclic devices.</a:t>
            </a:r>
          </a:p>
          <a:p>
            <a:pPr marL="342900" indent="-342900">
              <a:spcBef>
                <a:spcPct val="15000"/>
              </a:spcBef>
              <a:spcAft>
                <a:spcPct val="15000"/>
              </a:spcAft>
              <a:buClr>
                <a:srgbClr val="FF0000"/>
              </a:buClr>
              <a:buFontTx/>
              <a:buChar char="•"/>
            </a:pPr>
            <a:r>
              <a:rPr lang="en-US" sz="1800"/>
              <a:t>Apply the second law to develop the absolute thermodynamic temperature scale.</a:t>
            </a:r>
          </a:p>
          <a:p>
            <a:pPr marL="342900" indent="-342900">
              <a:spcBef>
                <a:spcPct val="15000"/>
              </a:spcBef>
              <a:spcAft>
                <a:spcPct val="15000"/>
              </a:spcAft>
              <a:buClr>
                <a:srgbClr val="FF0000"/>
              </a:buClr>
              <a:buFontTx/>
              <a:buChar char="•"/>
            </a:pPr>
            <a:r>
              <a:rPr lang="en-US" sz="1800">
                <a:solidFill>
                  <a:srgbClr val="CC00CC"/>
                </a:solidFill>
              </a:rPr>
              <a:t>Describe the Carnot cycle.</a:t>
            </a:r>
          </a:p>
          <a:p>
            <a:pPr marL="342900" indent="-342900">
              <a:spcBef>
                <a:spcPct val="15000"/>
              </a:spcBef>
              <a:spcAft>
                <a:spcPct val="15000"/>
              </a:spcAft>
              <a:buClr>
                <a:srgbClr val="FF0000"/>
              </a:buClr>
              <a:buFontTx/>
              <a:buChar char="•"/>
            </a:pPr>
            <a:r>
              <a:rPr lang="en-US" sz="1800"/>
              <a:t>Examine the Carnot principles, idealized Carnot heat engines, refrigerators, and heat pumps.</a:t>
            </a:r>
          </a:p>
          <a:p>
            <a:pPr marL="342900" indent="-342900">
              <a:spcBef>
                <a:spcPct val="15000"/>
              </a:spcBef>
              <a:spcAft>
                <a:spcPct val="15000"/>
              </a:spcAft>
              <a:buClr>
                <a:srgbClr val="FF0000"/>
              </a:buClr>
              <a:buFontTx/>
              <a:buChar char="•"/>
            </a:pPr>
            <a:r>
              <a:rPr lang="en-US" sz="1800">
                <a:solidFill>
                  <a:srgbClr val="CC00CC"/>
                </a:solidFill>
              </a:rPr>
              <a:t>Determine the expressions for the thermal efficiencies and coefficients of performance for reversible heat engines, heat pumps, and refrigerators.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Slayt Numarası Yer Tutucusu"/>
          <p:cNvSpPr>
            <a:spLocks noGrp="1"/>
          </p:cNvSpPr>
          <p:nvPr>
            <p:ph type="sldNum" sz="quarter" idx="12"/>
          </p:nvPr>
        </p:nvSpPr>
        <p:spPr>
          <a:noFill/>
        </p:spPr>
        <p:txBody>
          <a:bodyPr/>
          <a:lstStyle/>
          <a:p>
            <a:fld id="{44484A2F-53D4-4F42-865D-5C24BD9217A7}" type="slidenum">
              <a:rPr lang="en-US" smtClean="0"/>
              <a:pPr/>
              <a:t>20</a:t>
            </a:fld>
            <a:endParaRPr lang="en-US" smtClean="0"/>
          </a:p>
        </p:txBody>
      </p:sp>
      <p:pic>
        <p:nvPicPr>
          <p:cNvPr id="21507" name="Picture 2"/>
          <p:cNvPicPr>
            <a:picLocks noChangeAspect="1" noChangeArrowheads="1"/>
          </p:cNvPicPr>
          <p:nvPr/>
        </p:nvPicPr>
        <p:blipFill>
          <a:blip r:embed="rId2"/>
          <a:srcRect/>
          <a:stretch>
            <a:fillRect/>
          </a:stretch>
        </p:blipFill>
        <p:spPr bwMode="auto">
          <a:xfrm>
            <a:off x="2343150" y="304800"/>
            <a:ext cx="4457700" cy="4933950"/>
          </a:xfrm>
          <a:prstGeom prst="rect">
            <a:avLst/>
          </a:prstGeom>
          <a:noFill/>
          <a:ln w="9525">
            <a:noFill/>
            <a:miter lim="800000"/>
            <a:headEnd/>
            <a:tailEnd/>
          </a:ln>
        </p:spPr>
      </p:pic>
      <p:sp>
        <p:nvSpPr>
          <p:cNvPr id="4" name="3 Sağ Ok"/>
          <p:cNvSpPr/>
          <p:nvPr/>
        </p:nvSpPr>
        <p:spPr>
          <a:xfrm>
            <a:off x="6096000" y="2514600"/>
            <a:ext cx="609600" cy="46038"/>
          </a:xfrm>
          <a:prstGeom prst="rightArrow">
            <a:avLst/>
          </a:prstGeom>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1509" name="Rectangle 7"/>
          <p:cNvSpPr>
            <a:spLocks noChangeArrowheads="1"/>
          </p:cNvSpPr>
          <p:nvPr/>
        </p:nvSpPr>
        <p:spPr bwMode="auto">
          <a:xfrm>
            <a:off x="1143000" y="5562600"/>
            <a:ext cx="6858000" cy="1092200"/>
          </a:xfrm>
          <a:prstGeom prst="rect">
            <a:avLst/>
          </a:prstGeom>
          <a:gradFill>
            <a:gsLst>
              <a:gs pos="0">
                <a:srgbClr val="92D050"/>
              </a:gs>
              <a:gs pos="50000">
                <a:schemeClr val="accent1">
                  <a:shade val="67500"/>
                  <a:satMod val="115000"/>
                </a:schemeClr>
              </a:gs>
              <a:gs pos="100000">
                <a:schemeClr val="accent1">
                  <a:shade val="100000"/>
                  <a:satMod val="115000"/>
                </a:schemeClr>
              </a:gs>
            </a:gsLst>
            <a:lin ang="5400000" scaled="0"/>
          </a:gradFill>
          <a:ln w="9525">
            <a:noFill/>
            <a:miter lim="800000"/>
            <a:headEnd/>
            <a:tailEnd/>
          </a:ln>
        </p:spPr>
        <p:txBody>
          <a:bodyPr>
            <a:spAutoFit/>
          </a:bodyPr>
          <a:lstStyle/>
          <a:p>
            <a:pPr>
              <a:spcBef>
                <a:spcPts val="0"/>
              </a:spcBef>
              <a:spcAft>
                <a:spcPts val="600"/>
              </a:spcAft>
              <a:defRPr/>
            </a:pPr>
            <a:r>
              <a:rPr lang="en-US" sz="2000" dirty="0">
                <a:solidFill>
                  <a:srgbClr val="3333FF"/>
                </a:solidFill>
              </a:rPr>
              <a:t>Despite numerous attempts, no perpetual-motion machine is known to have worked. </a:t>
            </a:r>
            <a:endParaRPr lang="tr-TR" sz="2000" dirty="0">
              <a:solidFill>
                <a:srgbClr val="3333FF"/>
              </a:solidFill>
            </a:endParaRPr>
          </a:p>
          <a:p>
            <a:pPr>
              <a:spcBef>
                <a:spcPts val="0"/>
              </a:spcBef>
              <a:spcAft>
                <a:spcPts val="600"/>
              </a:spcAft>
              <a:defRPr/>
            </a:pPr>
            <a:r>
              <a:rPr lang="en-US" sz="2000" b="1" i="1" dirty="0">
                <a:solidFill>
                  <a:srgbClr val="3333FF"/>
                </a:solidFill>
              </a:rPr>
              <a:t>If something sounds too good to be true, it probably is</a:t>
            </a:r>
            <a:r>
              <a:rPr lang="en-US" sz="2000" dirty="0">
                <a:solidFill>
                  <a:srgbClr val="3333FF"/>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Slayt Numarası Yer Tutucusu"/>
          <p:cNvSpPr>
            <a:spLocks noGrp="1"/>
          </p:cNvSpPr>
          <p:nvPr>
            <p:ph type="sldNum" sz="quarter" idx="12"/>
          </p:nvPr>
        </p:nvSpPr>
        <p:spPr>
          <a:noFill/>
        </p:spPr>
        <p:txBody>
          <a:bodyPr/>
          <a:lstStyle/>
          <a:p>
            <a:fld id="{3C31F97D-D1E9-4C93-A446-313C46B0749B}" type="slidenum">
              <a:rPr lang="en-US" smtClean="0"/>
              <a:pPr/>
              <a:t>21</a:t>
            </a:fld>
            <a:endParaRPr lang="en-US" smtClean="0"/>
          </a:p>
        </p:txBody>
      </p:sp>
      <p:sp>
        <p:nvSpPr>
          <p:cNvPr id="22531" name="Rectangle 2"/>
          <p:cNvSpPr>
            <a:spLocks noChangeArrowheads="1"/>
          </p:cNvSpPr>
          <p:nvPr/>
        </p:nvSpPr>
        <p:spPr bwMode="auto">
          <a:xfrm>
            <a:off x="304800" y="152400"/>
            <a:ext cx="8458200" cy="519113"/>
          </a:xfrm>
          <a:prstGeom prst="rect">
            <a:avLst/>
          </a:prstGeom>
          <a:solidFill>
            <a:srgbClr val="92D050"/>
          </a:solidFill>
          <a:ln w="9525">
            <a:noFill/>
            <a:miter lim="800000"/>
            <a:headEnd/>
            <a:tailEnd/>
          </a:ln>
        </p:spPr>
        <p:txBody>
          <a:bodyPr>
            <a:spAutoFit/>
          </a:bodyPr>
          <a:lstStyle/>
          <a:p>
            <a:r>
              <a:rPr lang="en-US" sz="2800" b="1">
                <a:solidFill>
                  <a:srgbClr val="C00000"/>
                </a:solidFill>
              </a:rPr>
              <a:t>REVERSIBLE AND IRREVERSIBLE PROCESSES</a:t>
            </a:r>
          </a:p>
        </p:txBody>
      </p:sp>
      <p:sp>
        <p:nvSpPr>
          <p:cNvPr id="22532" name="Rectangle 6"/>
          <p:cNvSpPr>
            <a:spLocks noChangeArrowheads="1"/>
          </p:cNvSpPr>
          <p:nvPr/>
        </p:nvSpPr>
        <p:spPr bwMode="auto">
          <a:xfrm>
            <a:off x="2971800" y="6064250"/>
            <a:ext cx="4419600" cy="641350"/>
          </a:xfrm>
          <a:prstGeom prst="rect">
            <a:avLst/>
          </a:prstGeom>
          <a:noFill/>
          <a:ln w="9525">
            <a:noFill/>
            <a:miter lim="800000"/>
            <a:headEnd/>
            <a:tailEnd/>
          </a:ln>
        </p:spPr>
        <p:txBody>
          <a:bodyPr>
            <a:spAutoFit/>
          </a:bodyPr>
          <a:lstStyle/>
          <a:p>
            <a:r>
              <a:rPr lang="en-US" sz="1800">
                <a:solidFill>
                  <a:srgbClr val="3333FF"/>
                </a:solidFill>
              </a:rPr>
              <a:t>Reversible processes deliver the most and consume the least work.</a:t>
            </a:r>
          </a:p>
        </p:txBody>
      </p:sp>
      <p:sp>
        <p:nvSpPr>
          <p:cNvPr id="22533" name="Rectangle 7"/>
          <p:cNvSpPr>
            <a:spLocks noChangeArrowheads="1"/>
          </p:cNvSpPr>
          <p:nvPr/>
        </p:nvSpPr>
        <p:spPr bwMode="auto">
          <a:xfrm>
            <a:off x="304800" y="762000"/>
            <a:ext cx="8458200" cy="915988"/>
          </a:xfrm>
          <a:prstGeom prst="rect">
            <a:avLst/>
          </a:prstGeom>
          <a:noFill/>
          <a:ln w="9525">
            <a:noFill/>
            <a:miter lim="800000"/>
            <a:headEnd/>
            <a:tailEnd/>
          </a:ln>
        </p:spPr>
        <p:txBody>
          <a:bodyPr>
            <a:spAutoFit/>
          </a:bodyPr>
          <a:lstStyle/>
          <a:p>
            <a:r>
              <a:rPr lang="en-US" sz="1800" b="1">
                <a:solidFill>
                  <a:srgbClr val="CC00CC"/>
                </a:solidFill>
              </a:rPr>
              <a:t>Reversible process:</a:t>
            </a:r>
            <a:r>
              <a:rPr lang="en-US" sz="1800" b="1"/>
              <a:t> </a:t>
            </a:r>
            <a:r>
              <a:rPr lang="en-US" sz="1800" i="1"/>
              <a:t>A process that can be  reversed without leaving any trace on the  surroundings. </a:t>
            </a:r>
          </a:p>
          <a:p>
            <a:r>
              <a:rPr lang="en-US" sz="1800" b="1">
                <a:solidFill>
                  <a:srgbClr val="CC00CC"/>
                </a:solidFill>
              </a:rPr>
              <a:t>Irreversible process:</a:t>
            </a:r>
            <a:r>
              <a:rPr lang="en-US" sz="1800" b="1"/>
              <a:t> </a:t>
            </a:r>
            <a:r>
              <a:rPr lang="en-US" sz="1800"/>
              <a:t>A process that is not reversible.</a:t>
            </a:r>
          </a:p>
        </p:txBody>
      </p:sp>
      <p:sp>
        <p:nvSpPr>
          <p:cNvPr id="22534" name="Rectangle 8"/>
          <p:cNvSpPr>
            <a:spLocks noChangeArrowheads="1"/>
          </p:cNvSpPr>
          <p:nvPr/>
        </p:nvSpPr>
        <p:spPr bwMode="auto">
          <a:xfrm>
            <a:off x="3048000" y="1709738"/>
            <a:ext cx="5867400" cy="2252662"/>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en-US" sz="1800"/>
              <a:t>All the processes occurring in nature are irreversible.</a:t>
            </a:r>
          </a:p>
          <a:p>
            <a:pPr marL="342900" indent="-342900">
              <a:spcBef>
                <a:spcPct val="10000"/>
              </a:spcBef>
              <a:spcAft>
                <a:spcPct val="10000"/>
              </a:spcAft>
              <a:buClr>
                <a:srgbClr val="FF3300"/>
              </a:buClr>
              <a:buFontTx/>
              <a:buChar char="•"/>
            </a:pPr>
            <a:r>
              <a:rPr lang="en-US" sz="1800" b="1" i="1"/>
              <a:t>Why are we interested</a:t>
            </a:r>
            <a:r>
              <a:rPr lang="en-US" sz="1800" b="1"/>
              <a:t> in reversible processes?</a:t>
            </a:r>
          </a:p>
          <a:p>
            <a:pPr marL="342900" indent="-342900">
              <a:spcBef>
                <a:spcPct val="10000"/>
              </a:spcBef>
              <a:spcAft>
                <a:spcPct val="10000"/>
              </a:spcAft>
              <a:buClr>
                <a:srgbClr val="FF3300"/>
              </a:buClr>
              <a:buFontTx/>
              <a:buChar char="•"/>
            </a:pPr>
            <a:r>
              <a:rPr lang="en-US" sz="1800" b="1"/>
              <a:t>(1)</a:t>
            </a:r>
            <a:r>
              <a:rPr lang="en-US" sz="1800">
                <a:solidFill>
                  <a:srgbClr val="CC00CC"/>
                </a:solidFill>
              </a:rPr>
              <a:t> they are easy to analyze and </a:t>
            </a:r>
            <a:r>
              <a:rPr lang="en-US" sz="1800" b="1"/>
              <a:t>(2)</a:t>
            </a:r>
            <a:r>
              <a:rPr lang="en-US" sz="1800">
                <a:solidFill>
                  <a:srgbClr val="CC00CC"/>
                </a:solidFill>
              </a:rPr>
              <a:t> they serve as idealized models (theoretical limits) to which actual processes can be compared. </a:t>
            </a:r>
          </a:p>
          <a:p>
            <a:pPr marL="342900" indent="-342900">
              <a:spcBef>
                <a:spcPct val="10000"/>
              </a:spcBef>
              <a:spcAft>
                <a:spcPct val="10000"/>
              </a:spcAft>
              <a:buClr>
                <a:srgbClr val="FF3300"/>
              </a:buClr>
              <a:buFontTx/>
              <a:buChar char="•"/>
            </a:pPr>
            <a:r>
              <a:rPr lang="en-US" sz="1800"/>
              <a:t>Some processes are more irreversible than others.</a:t>
            </a:r>
          </a:p>
          <a:p>
            <a:pPr marL="342900" indent="-342900">
              <a:spcBef>
                <a:spcPct val="10000"/>
              </a:spcBef>
              <a:spcAft>
                <a:spcPct val="10000"/>
              </a:spcAft>
              <a:buClr>
                <a:srgbClr val="FF3300"/>
              </a:buClr>
              <a:buFontTx/>
              <a:buChar char="•"/>
            </a:pPr>
            <a:r>
              <a:rPr lang="en-US" sz="1800"/>
              <a:t>We try to approximate reversible processes. </a:t>
            </a:r>
            <a:r>
              <a:rPr lang="en-US" sz="1800" b="1">
                <a:solidFill>
                  <a:srgbClr val="CC00CC"/>
                </a:solidFill>
              </a:rPr>
              <a:t>Why?</a:t>
            </a:r>
          </a:p>
        </p:txBody>
      </p:sp>
      <p:pic>
        <p:nvPicPr>
          <p:cNvPr id="22535" name="Picture 11"/>
          <p:cNvPicPr>
            <a:picLocks noChangeAspect="1" noChangeArrowheads="1"/>
          </p:cNvPicPr>
          <p:nvPr/>
        </p:nvPicPr>
        <p:blipFill>
          <a:blip r:embed="rId2"/>
          <a:srcRect/>
          <a:stretch>
            <a:fillRect/>
          </a:stretch>
        </p:blipFill>
        <p:spPr bwMode="auto">
          <a:xfrm>
            <a:off x="76200" y="2190750"/>
            <a:ext cx="2870200" cy="4438650"/>
          </a:xfrm>
          <a:prstGeom prst="rect">
            <a:avLst/>
          </a:prstGeom>
          <a:noFill/>
          <a:ln w="9525">
            <a:noFill/>
            <a:miter lim="800000"/>
            <a:headEnd/>
            <a:tailEnd/>
          </a:ln>
        </p:spPr>
      </p:pic>
      <p:pic>
        <p:nvPicPr>
          <p:cNvPr id="22536" name="Picture 12"/>
          <p:cNvPicPr>
            <a:picLocks noChangeAspect="1" noChangeArrowheads="1"/>
          </p:cNvPicPr>
          <p:nvPr/>
        </p:nvPicPr>
        <p:blipFill>
          <a:blip r:embed="rId3"/>
          <a:srcRect/>
          <a:stretch>
            <a:fillRect/>
          </a:stretch>
        </p:blipFill>
        <p:spPr bwMode="auto">
          <a:xfrm>
            <a:off x="2986088" y="4114800"/>
            <a:ext cx="3040062" cy="1981200"/>
          </a:xfrm>
          <a:prstGeom prst="rect">
            <a:avLst/>
          </a:prstGeom>
          <a:noFill/>
          <a:ln w="9525">
            <a:noFill/>
            <a:miter lim="800000"/>
            <a:headEnd/>
            <a:tailEnd/>
          </a:ln>
        </p:spPr>
      </p:pic>
      <p:pic>
        <p:nvPicPr>
          <p:cNvPr id="22537" name="Picture 13"/>
          <p:cNvPicPr>
            <a:picLocks noChangeAspect="1" noChangeArrowheads="1"/>
          </p:cNvPicPr>
          <p:nvPr/>
        </p:nvPicPr>
        <p:blipFill>
          <a:blip r:embed="rId4"/>
          <a:srcRect/>
          <a:stretch>
            <a:fillRect/>
          </a:stretch>
        </p:blipFill>
        <p:spPr bwMode="auto">
          <a:xfrm>
            <a:off x="6172200" y="4098925"/>
            <a:ext cx="2895600" cy="19970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Slayt Numarası Yer Tutucusu"/>
          <p:cNvSpPr>
            <a:spLocks noGrp="1"/>
          </p:cNvSpPr>
          <p:nvPr>
            <p:ph type="sldNum" sz="quarter" idx="12"/>
          </p:nvPr>
        </p:nvSpPr>
        <p:spPr>
          <a:noFill/>
        </p:spPr>
        <p:txBody>
          <a:bodyPr/>
          <a:lstStyle/>
          <a:p>
            <a:fld id="{FC4ECCF2-D8FA-4906-A0F9-9C86465ECE99}" type="slidenum">
              <a:rPr lang="en-US" smtClean="0"/>
              <a:pPr/>
              <a:t>22</a:t>
            </a:fld>
            <a:endParaRPr lang="en-US" smtClean="0"/>
          </a:p>
        </p:txBody>
      </p:sp>
      <p:sp>
        <p:nvSpPr>
          <p:cNvPr id="23555" name="Rectangle 2"/>
          <p:cNvSpPr>
            <a:spLocks noChangeArrowheads="1"/>
          </p:cNvSpPr>
          <p:nvPr/>
        </p:nvSpPr>
        <p:spPr bwMode="auto">
          <a:xfrm>
            <a:off x="3505200" y="3290888"/>
            <a:ext cx="2716213" cy="519112"/>
          </a:xfrm>
          <a:prstGeom prst="rect">
            <a:avLst/>
          </a:prstGeom>
          <a:noFill/>
          <a:ln w="9525">
            <a:noFill/>
            <a:miter lim="800000"/>
            <a:headEnd/>
            <a:tailEnd/>
          </a:ln>
        </p:spPr>
        <p:txBody>
          <a:bodyPr wrap="none">
            <a:spAutoFit/>
          </a:bodyPr>
          <a:lstStyle/>
          <a:p>
            <a:r>
              <a:rPr lang="en-US" sz="2800" b="1">
                <a:solidFill>
                  <a:srgbClr val="FF3300"/>
                </a:solidFill>
              </a:rPr>
              <a:t>Irreversibilities</a:t>
            </a:r>
          </a:p>
        </p:txBody>
      </p:sp>
      <p:sp>
        <p:nvSpPr>
          <p:cNvPr id="23556" name="Rectangle 6"/>
          <p:cNvSpPr>
            <a:spLocks noChangeArrowheads="1"/>
          </p:cNvSpPr>
          <p:nvPr/>
        </p:nvSpPr>
        <p:spPr bwMode="auto">
          <a:xfrm>
            <a:off x="1676400" y="914400"/>
            <a:ext cx="1371600" cy="1190625"/>
          </a:xfrm>
          <a:prstGeom prst="rect">
            <a:avLst/>
          </a:prstGeom>
          <a:noFill/>
          <a:ln w="9525">
            <a:noFill/>
            <a:miter lim="800000"/>
            <a:headEnd/>
            <a:tailEnd/>
          </a:ln>
        </p:spPr>
        <p:txBody>
          <a:bodyPr>
            <a:spAutoFit/>
          </a:bodyPr>
          <a:lstStyle/>
          <a:p>
            <a:r>
              <a:rPr lang="en-US" sz="1800">
                <a:solidFill>
                  <a:srgbClr val="3333FF"/>
                </a:solidFill>
              </a:rPr>
              <a:t>Friction renders a process irreversible.</a:t>
            </a:r>
          </a:p>
        </p:txBody>
      </p:sp>
      <p:sp>
        <p:nvSpPr>
          <p:cNvPr id="23557" name="Rectangle 7"/>
          <p:cNvSpPr>
            <a:spLocks noChangeArrowheads="1"/>
          </p:cNvSpPr>
          <p:nvPr/>
        </p:nvSpPr>
        <p:spPr bwMode="auto">
          <a:xfrm>
            <a:off x="4953000" y="5257800"/>
            <a:ext cx="1524000" cy="1465263"/>
          </a:xfrm>
          <a:prstGeom prst="rect">
            <a:avLst/>
          </a:prstGeom>
          <a:noFill/>
          <a:ln w="9525">
            <a:noFill/>
            <a:miter lim="800000"/>
            <a:headEnd/>
            <a:tailEnd/>
          </a:ln>
        </p:spPr>
        <p:txBody>
          <a:bodyPr>
            <a:spAutoFit/>
          </a:bodyPr>
          <a:lstStyle/>
          <a:p>
            <a:pPr algn="r"/>
            <a:r>
              <a:rPr lang="en-US" sz="1800">
                <a:solidFill>
                  <a:srgbClr val="3333FF"/>
                </a:solidFill>
              </a:rPr>
              <a:t>Irreversible compression and expansion processes.</a:t>
            </a:r>
          </a:p>
        </p:txBody>
      </p:sp>
      <p:sp>
        <p:nvSpPr>
          <p:cNvPr id="23558" name="Rectangle 8"/>
          <p:cNvSpPr>
            <a:spLocks noChangeArrowheads="1"/>
          </p:cNvSpPr>
          <p:nvPr/>
        </p:nvSpPr>
        <p:spPr bwMode="auto">
          <a:xfrm>
            <a:off x="3048000" y="4264025"/>
            <a:ext cx="1828800" cy="2289175"/>
          </a:xfrm>
          <a:prstGeom prst="rect">
            <a:avLst/>
          </a:prstGeom>
          <a:noFill/>
          <a:ln w="9525">
            <a:noFill/>
            <a:miter lim="800000"/>
            <a:headEnd/>
            <a:tailEnd/>
          </a:ln>
        </p:spPr>
        <p:txBody>
          <a:bodyPr>
            <a:spAutoFit/>
          </a:bodyPr>
          <a:lstStyle/>
          <a:p>
            <a:r>
              <a:rPr lang="en-US" sz="1800">
                <a:solidFill>
                  <a:srgbClr val="3333FF"/>
                </a:solidFill>
              </a:rPr>
              <a:t>(</a:t>
            </a:r>
            <a:r>
              <a:rPr lang="en-US" sz="1800" i="1">
                <a:solidFill>
                  <a:srgbClr val="3333FF"/>
                </a:solidFill>
              </a:rPr>
              <a:t>a</a:t>
            </a:r>
            <a:r>
              <a:rPr lang="en-US" sz="1800">
                <a:solidFill>
                  <a:srgbClr val="3333FF"/>
                </a:solidFill>
              </a:rPr>
              <a:t>) Heat transfer through a temperature difference is irreversible, and (</a:t>
            </a:r>
            <a:r>
              <a:rPr lang="en-US" sz="1800" i="1">
                <a:solidFill>
                  <a:srgbClr val="3333FF"/>
                </a:solidFill>
              </a:rPr>
              <a:t>b</a:t>
            </a:r>
            <a:r>
              <a:rPr lang="en-US" sz="1800">
                <a:solidFill>
                  <a:srgbClr val="3333FF"/>
                </a:solidFill>
              </a:rPr>
              <a:t>) the reverse process is impossible.</a:t>
            </a:r>
          </a:p>
        </p:txBody>
      </p:sp>
      <p:sp>
        <p:nvSpPr>
          <p:cNvPr id="23559" name="Rectangle 9"/>
          <p:cNvSpPr>
            <a:spLocks noChangeArrowheads="1"/>
          </p:cNvSpPr>
          <p:nvPr/>
        </p:nvSpPr>
        <p:spPr bwMode="auto">
          <a:xfrm>
            <a:off x="3124200" y="76200"/>
            <a:ext cx="5486400" cy="2671763"/>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en-US" sz="1800"/>
              <a:t>The factors that cause a process to be irreversible are called </a:t>
            </a:r>
            <a:r>
              <a:rPr lang="en-US" sz="1800" b="1">
                <a:solidFill>
                  <a:srgbClr val="CC00CC"/>
                </a:solidFill>
              </a:rPr>
              <a:t>irreversibilities</a:t>
            </a:r>
            <a:r>
              <a:rPr lang="en-US" sz="1800"/>
              <a:t>.</a:t>
            </a:r>
          </a:p>
          <a:p>
            <a:pPr marL="342900" indent="-342900">
              <a:spcBef>
                <a:spcPct val="10000"/>
              </a:spcBef>
              <a:spcAft>
                <a:spcPct val="10000"/>
              </a:spcAft>
              <a:buClr>
                <a:srgbClr val="FF3300"/>
              </a:buClr>
              <a:buFontTx/>
              <a:buChar char="•"/>
            </a:pPr>
            <a:r>
              <a:rPr lang="en-US" sz="1800"/>
              <a:t>They include </a:t>
            </a:r>
            <a:r>
              <a:rPr lang="en-US" sz="1800">
                <a:solidFill>
                  <a:srgbClr val="CC00CC"/>
                </a:solidFill>
              </a:rPr>
              <a:t>friction, unrestrained expansion, mixing of two fluids, heat transfer across a finite temperature difference, electric resistance, inelastic deformation of solids, and chemical reactions</a:t>
            </a:r>
            <a:r>
              <a:rPr lang="en-US" sz="1800"/>
              <a:t>. </a:t>
            </a:r>
          </a:p>
          <a:p>
            <a:pPr marL="342900" indent="-342900">
              <a:spcBef>
                <a:spcPct val="10000"/>
              </a:spcBef>
              <a:spcAft>
                <a:spcPct val="10000"/>
              </a:spcAft>
              <a:buClr>
                <a:srgbClr val="FF3300"/>
              </a:buClr>
              <a:buFontTx/>
              <a:buChar char="•"/>
            </a:pPr>
            <a:r>
              <a:rPr lang="en-US" sz="1800"/>
              <a:t>The presence of any of these effects renders a process irreversible. </a:t>
            </a:r>
          </a:p>
        </p:txBody>
      </p:sp>
      <p:pic>
        <p:nvPicPr>
          <p:cNvPr id="23560" name="Picture 11"/>
          <p:cNvPicPr>
            <a:picLocks noChangeAspect="1" noChangeArrowheads="1"/>
          </p:cNvPicPr>
          <p:nvPr/>
        </p:nvPicPr>
        <p:blipFill>
          <a:blip r:embed="rId2"/>
          <a:srcRect/>
          <a:stretch>
            <a:fillRect/>
          </a:stretch>
        </p:blipFill>
        <p:spPr bwMode="auto">
          <a:xfrm>
            <a:off x="304800" y="76200"/>
            <a:ext cx="1419225" cy="2038350"/>
          </a:xfrm>
          <a:prstGeom prst="rect">
            <a:avLst/>
          </a:prstGeom>
          <a:noFill/>
          <a:ln w="9525">
            <a:noFill/>
            <a:miter lim="800000"/>
            <a:headEnd/>
            <a:tailEnd/>
          </a:ln>
        </p:spPr>
      </p:pic>
      <p:pic>
        <p:nvPicPr>
          <p:cNvPr id="23561" name="Picture 12"/>
          <p:cNvPicPr>
            <a:picLocks noChangeAspect="1" noChangeArrowheads="1"/>
          </p:cNvPicPr>
          <p:nvPr/>
        </p:nvPicPr>
        <p:blipFill>
          <a:blip r:embed="rId3"/>
          <a:srcRect/>
          <a:stretch>
            <a:fillRect/>
          </a:stretch>
        </p:blipFill>
        <p:spPr bwMode="auto">
          <a:xfrm>
            <a:off x="6410325" y="2495550"/>
            <a:ext cx="2657475" cy="4286250"/>
          </a:xfrm>
          <a:prstGeom prst="rect">
            <a:avLst/>
          </a:prstGeom>
          <a:noFill/>
          <a:ln w="9525">
            <a:noFill/>
            <a:miter lim="800000"/>
            <a:headEnd/>
            <a:tailEnd/>
          </a:ln>
        </p:spPr>
      </p:pic>
      <p:pic>
        <p:nvPicPr>
          <p:cNvPr id="23562" name="Picture 13"/>
          <p:cNvPicPr>
            <a:picLocks noChangeAspect="1" noChangeArrowheads="1"/>
          </p:cNvPicPr>
          <p:nvPr/>
        </p:nvPicPr>
        <p:blipFill>
          <a:blip r:embed="rId4"/>
          <a:srcRect/>
          <a:stretch>
            <a:fillRect/>
          </a:stretch>
        </p:blipFill>
        <p:spPr bwMode="auto">
          <a:xfrm>
            <a:off x="304800" y="2149475"/>
            <a:ext cx="2743200" cy="4632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a:noFill/>
        </p:spPr>
        <p:txBody>
          <a:bodyPr/>
          <a:lstStyle/>
          <a:p>
            <a:fld id="{13867F9E-7008-42FB-B1D1-FE0B6B4D9CA2}" type="slidenum">
              <a:rPr lang="en-US" smtClean="0"/>
              <a:pPr/>
              <a:t>23</a:t>
            </a:fld>
            <a:endParaRPr lang="en-US" smtClean="0"/>
          </a:p>
        </p:txBody>
      </p:sp>
      <p:sp>
        <p:nvSpPr>
          <p:cNvPr id="24579" name="Rectangle 2"/>
          <p:cNvSpPr>
            <a:spLocks noChangeArrowheads="1"/>
          </p:cNvSpPr>
          <p:nvPr/>
        </p:nvSpPr>
        <p:spPr bwMode="auto">
          <a:xfrm>
            <a:off x="457200" y="152400"/>
            <a:ext cx="6943725" cy="457200"/>
          </a:xfrm>
          <a:prstGeom prst="rect">
            <a:avLst/>
          </a:prstGeom>
          <a:noFill/>
          <a:ln w="9525">
            <a:noFill/>
            <a:miter lim="800000"/>
            <a:headEnd/>
            <a:tailEnd/>
          </a:ln>
        </p:spPr>
        <p:txBody>
          <a:bodyPr wrap="none">
            <a:spAutoFit/>
          </a:bodyPr>
          <a:lstStyle/>
          <a:p>
            <a:r>
              <a:rPr lang="en-US" sz="2400" b="1">
                <a:solidFill>
                  <a:srgbClr val="FF3300"/>
                </a:solidFill>
              </a:rPr>
              <a:t>Internally and Externally Reversible Processes</a:t>
            </a:r>
          </a:p>
        </p:txBody>
      </p:sp>
      <p:sp>
        <p:nvSpPr>
          <p:cNvPr id="24580" name="Rectangle 5"/>
          <p:cNvSpPr>
            <a:spLocks noChangeArrowheads="1"/>
          </p:cNvSpPr>
          <p:nvPr/>
        </p:nvSpPr>
        <p:spPr bwMode="auto">
          <a:xfrm>
            <a:off x="152400" y="609600"/>
            <a:ext cx="8686800" cy="2314575"/>
          </a:xfrm>
          <a:prstGeom prst="rect">
            <a:avLst/>
          </a:prstGeom>
          <a:noFill/>
          <a:ln w="9525">
            <a:noFill/>
            <a:miter lim="800000"/>
            <a:headEnd/>
            <a:tailEnd/>
          </a:ln>
        </p:spPr>
        <p:txBody>
          <a:bodyPr>
            <a:spAutoFit/>
          </a:bodyPr>
          <a:lstStyle/>
          <a:p>
            <a:pPr marL="342900" indent="-342900">
              <a:spcBef>
                <a:spcPct val="10000"/>
              </a:spcBef>
              <a:spcAft>
                <a:spcPct val="10000"/>
              </a:spcAft>
              <a:buClr>
                <a:srgbClr val="FF3300"/>
              </a:buClr>
              <a:buFontTx/>
              <a:buChar char="•"/>
            </a:pPr>
            <a:r>
              <a:rPr lang="en-US" sz="1700" b="1">
                <a:solidFill>
                  <a:srgbClr val="CC00CC"/>
                </a:solidFill>
              </a:rPr>
              <a:t>Internally reversible process:</a:t>
            </a:r>
            <a:r>
              <a:rPr lang="en-US" sz="1700" b="1"/>
              <a:t> </a:t>
            </a:r>
            <a:r>
              <a:rPr lang="en-US" sz="1700"/>
              <a:t>If no irreversibilities occur within the boundaries of the system during the process.</a:t>
            </a:r>
          </a:p>
          <a:p>
            <a:pPr marL="342900" indent="-342900">
              <a:spcBef>
                <a:spcPct val="10000"/>
              </a:spcBef>
              <a:spcAft>
                <a:spcPct val="10000"/>
              </a:spcAft>
              <a:buClr>
                <a:srgbClr val="FF3300"/>
              </a:buClr>
              <a:buFontTx/>
              <a:buChar char="•"/>
            </a:pPr>
            <a:r>
              <a:rPr lang="en-US" sz="1700" b="1">
                <a:solidFill>
                  <a:srgbClr val="CC00CC"/>
                </a:solidFill>
              </a:rPr>
              <a:t>Externally reversible:</a:t>
            </a:r>
            <a:r>
              <a:rPr lang="en-US" sz="1700" b="1"/>
              <a:t> </a:t>
            </a:r>
            <a:r>
              <a:rPr lang="en-US" sz="1700"/>
              <a:t>If no irreversibilities occur outside the system boundaries.</a:t>
            </a:r>
          </a:p>
          <a:p>
            <a:pPr marL="342900" indent="-342900">
              <a:spcBef>
                <a:spcPct val="10000"/>
              </a:spcBef>
              <a:spcAft>
                <a:spcPct val="10000"/>
              </a:spcAft>
              <a:buClr>
                <a:srgbClr val="FF3300"/>
              </a:buClr>
              <a:buFontTx/>
              <a:buChar char="•"/>
            </a:pPr>
            <a:r>
              <a:rPr lang="en-US" sz="1700" b="1">
                <a:solidFill>
                  <a:srgbClr val="CC00CC"/>
                </a:solidFill>
              </a:rPr>
              <a:t>Totally reversible process:</a:t>
            </a:r>
            <a:r>
              <a:rPr lang="en-US" sz="1700"/>
              <a:t> It involves no irreversibilities within the system or its surroundings. </a:t>
            </a:r>
          </a:p>
          <a:p>
            <a:pPr marL="342900" indent="-342900">
              <a:spcBef>
                <a:spcPct val="10000"/>
              </a:spcBef>
              <a:spcAft>
                <a:spcPct val="10000"/>
              </a:spcAft>
              <a:buClr>
                <a:srgbClr val="FF3300"/>
              </a:buClr>
              <a:buFontTx/>
              <a:buChar char="•"/>
            </a:pPr>
            <a:r>
              <a:rPr lang="en-US" sz="1700"/>
              <a:t>A totally reversible process involves no heat transfer through a finite temperature difference, no nonquasi-equilibrium changes, and no friction or other dissipative effects.</a:t>
            </a:r>
          </a:p>
        </p:txBody>
      </p:sp>
      <p:pic>
        <p:nvPicPr>
          <p:cNvPr id="24581" name="Picture 13"/>
          <p:cNvPicPr>
            <a:picLocks noChangeAspect="1" noChangeArrowheads="1"/>
          </p:cNvPicPr>
          <p:nvPr/>
        </p:nvPicPr>
        <p:blipFill>
          <a:blip r:embed="rId2"/>
          <a:srcRect/>
          <a:stretch>
            <a:fillRect/>
          </a:stretch>
        </p:blipFill>
        <p:spPr bwMode="auto">
          <a:xfrm>
            <a:off x="4114800" y="2819400"/>
            <a:ext cx="2057400" cy="3048000"/>
          </a:xfrm>
          <a:prstGeom prst="rect">
            <a:avLst/>
          </a:prstGeom>
          <a:noFill/>
          <a:ln w="9525">
            <a:noFill/>
            <a:miter lim="800000"/>
            <a:headEnd/>
            <a:tailEnd/>
          </a:ln>
        </p:spPr>
      </p:pic>
      <p:pic>
        <p:nvPicPr>
          <p:cNvPr id="24582" name="Picture 14"/>
          <p:cNvPicPr>
            <a:picLocks noChangeAspect="1" noChangeArrowheads="1"/>
          </p:cNvPicPr>
          <p:nvPr/>
        </p:nvPicPr>
        <p:blipFill>
          <a:blip r:embed="rId3"/>
          <a:srcRect/>
          <a:stretch>
            <a:fillRect/>
          </a:stretch>
        </p:blipFill>
        <p:spPr bwMode="auto">
          <a:xfrm>
            <a:off x="6305550" y="2819400"/>
            <a:ext cx="2609850" cy="3028950"/>
          </a:xfrm>
          <a:prstGeom prst="rect">
            <a:avLst/>
          </a:prstGeom>
          <a:noFill/>
          <a:ln w="9525">
            <a:noFill/>
            <a:miter lim="800000"/>
            <a:headEnd/>
            <a:tailEnd/>
          </a:ln>
        </p:spPr>
      </p:pic>
      <p:pic>
        <p:nvPicPr>
          <p:cNvPr id="24583" name="Picture 15"/>
          <p:cNvPicPr>
            <a:picLocks noChangeAspect="1" noChangeArrowheads="1"/>
          </p:cNvPicPr>
          <p:nvPr/>
        </p:nvPicPr>
        <p:blipFill>
          <a:blip r:embed="rId4"/>
          <a:srcRect/>
          <a:stretch>
            <a:fillRect/>
          </a:stretch>
        </p:blipFill>
        <p:spPr bwMode="auto">
          <a:xfrm>
            <a:off x="5838825" y="5905500"/>
            <a:ext cx="3076575" cy="876300"/>
          </a:xfrm>
          <a:prstGeom prst="rect">
            <a:avLst/>
          </a:prstGeom>
          <a:noFill/>
          <a:ln w="9525">
            <a:noFill/>
            <a:miter lim="800000"/>
            <a:headEnd/>
            <a:tailEnd/>
          </a:ln>
        </p:spPr>
      </p:pic>
      <p:pic>
        <p:nvPicPr>
          <p:cNvPr id="24584" name="Picture 16"/>
          <p:cNvPicPr>
            <a:picLocks noChangeAspect="1" noChangeArrowheads="1"/>
          </p:cNvPicPr>
          <p:nvPr/>
        </p:nvPicPr>
        <p:blipFill>
          <a:blip r:embed="rId5"/>
          <a:srcRect/>
          <a:stretch>
            <a:fillRect/>
          </a:stretch>
        </p:blipFill>
        <p:spPr bwMode="auto">
          <a:xfrm>
            <a:off x="238125" y="3305175"/>
            <a:ext cx="3571875" cy="3400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a:noFill/>
        </p:spPr>
        <p:txBody>
          <a:bodyPr/>
          <a:lstStyle/>
          <a:p>
            <a:fld id="{2BDD2F21-916D-4C0F-AC24-81871ECAEFB7}" type="slidenum">
              <a:rPr lang="en-US" smtClean="0"/>
              <a:pPr/>
              <a:t>24</a:t>
            </a:fld>
            <a:endParaRPr lang="en-US" smtClean="0"/>
          </a:p>
        </p:txBody>
      </p:sp>
      <p:sp>
        <p:nvSpPr>
          <p:cNvPr id="25603" name="Rectangle 2"/>
          <p:cNvSpPr>
            <a:spLocks noChangeArrowheads="1"/>
          </p:cNvSpPr>
          <p:nvPr/>
        </p:nvSpPr>
        <p:spPr bwMode="auto">
          <a:xfrm>
            <a:off x="2438400" y="152400"/>
            <a:ext cx="39624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THE CARNOT CYCLE</a:t>
            </a:r>
          </a:p>
        </p:txBody>
      </p:sp>
      <p:sp>
        <p:nvSpPr>
          <p:cNvPr id="25604" name="Rectangle 6"/>
          <p:cNvSpPr>
            <a:spLocks noChangeArrowheads="1"/>
          </p:cNvSpPr>
          <p:nvPr/>
        </p:nvSpPr>
        <p:spPr bwMode="auto">
          <a:xfrm>
            <a:off x="304800" y="5257800"/>
            <a:ext cx="8385175" cy="1371600"/>
          </a:xfrm>
          <a:prstGeom prst="rect">
            <a:avLst/>
          </a:prstGeom>
          <a:solidFill>
            <a:srgbClr val="FFCC99"/>
          </a:solidFill>
          <a:ln w="19050">
            <a:solidFill>
              <a:schemeClr val="bg2"/>
            </a:solidFill>
            <a:miter lim="800000"/>
            <a:headEnd/>
            <a:tailEnd/>
          </a:ln>
        </p:spPr>
        <p:txBody>
          <a:bodyPr wrap="none">
            <a:spAutoFit/>
          </a:bodyPr>
          <a:lstStyle/>
          <a:p>
            <a:pPr>
              <a:spcBef>
                <a:spcPct val="10000"/>
              </a:spcBef>
              <a:spcAft>
                <a:spcPct val="10000"/>
              </a:spcAft>
            </a:pPr>
            <a:r>
              <a:rPr lang="en-US" sz="1800"/>
              <a:t>Reversible Isothermal Expansion (process 1-2, </a:t>
            </a:r>
            <a:r>
              <a:rPr lang="en-US" sz="1800" i="1"/>
              <a:t>T</a:t>
            </a:r>
            <a:r>
              <a:rPr lang="en-US" sz="1800" i="1" baseline="-25000"/>
              <a:t>H</a:t>
            </a:r>
            <a:r>
              <a:rPr lang="en-US" sz="1800" i="1"/>
              <a:t> =</a:t>
            </a:r>
            <a:r>
              <a:rPr lang="en-US" sz="1800"/>
              <a:t> constant)</a:t>
            </a:r>
          </a:p>
          <a:p>
            <a:pPr>
              <a:spcBef>
                <a:spcPct val="10000"/>
              </a:spcBef>
              <a:spcAft>
                <a:spcPct val="10000"/>
              </a:spcAft>
            </a:pPr>
            <a:r>
              <a:rPr lang="en-US" sz="1800"/>
              <a:t>Reversible Adiabatic Expansion (process 2-3, temperature drops from </a:t>
            </a:r>
            <a:r>
              <a:rPr lang="en-US" sz="1800" i="1"/>
              <a:t>T</a:t>
            </a:r>
            <a:r>
              <a:rPr lang="en-US" sz="1800" i="1" baseline="-25000"/>
              <a:t>H</a:t>
            </a:r>
            <a:r>
              <a:rPr lang="en-US" sz="1800" i="1"/>
              <a:t> </a:t>
            </a:r>
            <a:r>
              <a:rPr lang="en-US" sz="1800"/>
              <a:t>to </a:t>
            </a:r>
            <a:r>
              <a:rPr lang="en-US" sz="1800" i="1"/>
              <a:t>T</a:t>
            </a:r>
            <a:r>
              <a:rPr lang="en-US" sz="1800" i="1" baseline="-25000"/>
              <a:t>L</a:t>
            </a:r>
            <a:r>
              <a:rPr lang="en-US" sz="1800"/>
              <a:t>)</a:t>
            </a:r>
          </a:p>
          <a:p>
            <a:pPr>
              <a:spcBef>
                <a:spcPct val="10000"/>
              </a:spcBef>
              <a:spcAft>
                <a:spcPct val="10000"/>
              </a:spcAft>
            </a:pPr>
            <a:r>
              <a:rPr lang="en-US" sz="1800"/>
              <a:t>Reversible Isothermal Compression (process 3-4, </a:t>
            </a:r>
            <a:r>
              <a:rPr lang="en-US" sz="1800" i="1"/>
              <a:t>T</a:t>
            </a:r>
            <a:r>
              <a:rPr lang="en-US" sz="1800" i="1" baseline="-25000"/>
              <a:t>L</a:t>
            </a:r>
            <a:r>
              <a:rPr lang="en-US" sz="1800" i="1"/>
              <a:t> =</a:t>
            </a:r>
            <a:r>
              <a:rPr lang="en-US" sz="1800"/>
              <a:t> constant)</a:t>
            </a:r>
          </a:p>
          <a:p>
            <a:pPr>
              <a:spcBef>
                <a:spcPct val="10000"/>
              </a:spcBef>
              <a:spcAft>
                <a:spcPct val="10000"/>
              </a:spcAft>
            </a:pPr>
            <a:r>
              <a:rPr lang="en-US" sz="1800"/>
              <a:t>Reversible Adiabatic Compression (process 4-1, temperature rises from </a:t>
            </a:r>
            <a:r>
              <a:rPr lang="en-US" sz="1800" i="1"/>
              <a:t>T</a:t>
            </a:r>
            <a:r>
              <a:rPr lang="en-US" sz="1800" i="1" baseline="-25000"/>
              <a:t>L</a:t>
            </a:r>
            <a:r>
              <a:rPr lang="en-US" sz="1800" i="1"/>
              <a:t> </a:t>
            </a:r>
            <a:r>
              <a:rPr lang="en-US" sz="1800"/>
              <a:t>to </a:t>
            </a:r>
            <a:r>
              <a:rPr lang="en-US" sz="1800" i="1"/>
              <a:t>T</a:t>
            </a:r>
            <a:r>
              <a:rPr lang="en-US" sz="1800" i="1" baseline="-25000"/>
              <a:t>H</a:t>
            </a:r>
            <a:r>
              <a:rPr lang="en-US" sz="1800"/>
              <a:t>)</a:t>
            </a:r>
          </a:p>
        </p:txBody>
      </p:sp>
      <p:sp>
        <p:nvSpPr>
          <p:cNvPr id="25605" name="Rectangle 10"/>
          <p:cNvSpPr>
            <a:spLocks noChangeArrowheads="1"/>
          </p:cNvSpPr>
          <p:nvPr/>
        </p:nvSpPr>
        <p:spPr bwMode="auto">
          <a:xfrm>
            <a:off x="304800" y="4800600"/>
            <a:ext cx="7315200" cy="396875"/>
          </a:xfrm>
          <a:prstGeom prst="rect">
            <a:avLst/>
          </a:prstGeom>
          <a:noFill/>
          <a:ln w="9525">
            <a:noFill/>
            <a:miter lim="800000"/>
            <a:headEnd/>
            <a:tailEnd/>
          </a:ln>
        </p:spPr>
        <p:txBody>
          <a:bodyPr>
            <a:spAutoFit/>
          </a:bodyPr>
          <a:lstStyle/>
          <a:p>
            <a:r>
              <a:rPr lang="en-US" sz="2000">
                <a:solidFill>
                  <a:srgbClr val="3333FF"/>
                </a:solidFill>
              </a:rPr>
              <a:t>Execution of the Carnot cycle in a closed system.</a:t>
            </a:r>
          </a:p>
        </p:txBody>
      </p:sp>
      <p:pic>
        <p:nvPicPr>
          <p:cNvPr id="25606" name="Picture 9"/>
          <p:cNvPicPr>
            <a:picLocks noChangeAspect="1" noChangeArrowheads="1"/>
          </p:cNvPicPr>
          <p:nvPr/>
        </p:nvPicPr>
        <p:blipFill>
          <a:blip r:embed="rId2"/>
          <a:srcRect/>
          <a:stretch>
            <a:fillRect/>
          </a:stretch>
        </p:blipFill>
        <p:spPr bwMode="auto">
          <a:xfrm>
            <a:off x="304800" y="762000"/>
            <a:ext cx="4019550" cy="4067175"/>
          </a:xfrm>
          <a:prstGeom prst="rect">
            <a:avLst/>
          </a:prstGeom>
          <a:noFill/>
          <a:ln w="9525">
            <a:noFill/>
            <a:miter lim="800000"/>
            <a:headEnd/>
            <a:tailEnd/>
          </a:ln>
        </p:spPr>
      </p:pic>
      <p:pic>
        <p:nvPicPr>
          <p:cNvPr id="25607" name="Picture 10"/>
          <p:cNvPicPr>
            <a:picLocks noChangeAspect="1" noChangeArrowheads="1"/>
          </p:cNvPicPr>
          <p:nvPr/>
        </p:nvPicPr>
        <p:blipFill>
          <a:blip r:embed="rId3"/>
          <a:srcRect/>
          <a:stretch>
            <a:fillRect/>
          </a:stretch>
        </p:blipFill>
        <p:spPr bwMode="auto">
          <a:xfrm>
            <a:off x="4572000" y="762000"/>
            <a:ext cx="4010025" cy="4038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Slayt Numarası Yer Tutucusu"/>
          <p:cNvSpPr>
            <a:spLocks noGrp="1"/>
          </p:cNvSpPr>
          <p:nvPr>
            <p:ph type="sldNum" sz="quarter" idx="12"/>
          </p:nvPr>
        </p:nvSpPr>
        <p:spPr>
          <a:noFill/>
        </p:spPr>
        <p:txBody>
          <a:bodyPr/>
          <a:lstStyle/>
          <a:p>
            <a:fld id="{B89D4103-CB66-4EA4-82BF-D448BF5AA278}" type="slidenum">
              <a:rPr lang="en-US" smtClean="0"/>
              <a:pPr/>
              <a:t>25</a:t>
            </a:fld>
            <a:endParaRPr lang="en-US" smtClean="0"/>
          </a:p>
        </p:txBody>
      </p:sp>
      <p:sp>
        <p:nvSpPr>
          <p:cNvPr id="26627" name="Rectangle 6"/>
          <p:cNvSpPr>
            <a:spLocks noChangeArrowheads="1"/>
          </p:cNvSpPr>
          <p:nvPr/>
        </p:nvSpPr>
        <p:spPr bwMode="auto">
          <a:xfrm>
            <a:off x="381000" y="5140325"/>
            <a:ext cx="7162800" cy="1565275"/>
          </a:xfrm>
          <a:prstGeom prst="rect">
            <a:avLst/>
          </a:prstGeom>
          <a:noFill/>
          <a:ln w="9525">
            <a:noFill/>
            <a:miter lim="800000"/>
            <a:headEnd/>
            <a:tailEnd/>
          </a:ln>
        </p:spPr>
        <p:txBody>
          <a:bodyPr>
            <a:spAutoFit/>
          </a:bodyPr>
          <a:lstStyle/>
          <a:p>
            <a:pPr>
              <a:spcBef>
                <a:spcPct val="15000"/>
              </a:spcBef>
              <a:spcAft>
                <a:spcPct val="15000"/>
              </a:spcAft>
            </a:pPr>
            <a:r>
              <a:rPr lang="en-US" sz="2400" b="1">
                <a:solidFill>
                  <a:srgbClr val="FF3300"/>
                </a:solidFill>
              </a:rPr>
              <a:t>The Reversed Carnot Cycle</a:t>
            </a:r>
          </a:p>
          <a:p>
            <a:pPr>
              <a:spcBef>
                <a:spcPct val="15000"/>
              </a:spcBef>
              <a:spcAft>
                <a:spcPct val="15000"/>
              </a:spcAft>
            </a:pPr>
            <a:r>
              <a:rPr lang="en-US" sz="2000"/>
              <a:t>The Carnot heat-engine cycle is a totally reversible cycle.</a:t>
            </a:r>
          </a:p>
          <a:p>
            <a:pPr>
              <a:spcBef>
                <a:spcPct val="15000"/>
              </a:spcBef>
              <a:spcAft>
                <a:spcPct val="15000"/>
              </a:spcAft>
            </a:pPr>
            <a:r>
              <a:rPr lang="en-US" sz="2000"/>
              <a:t>Therefore, all the processes that comprise it can be </a:t>
            </a:r>
            <a:r>
              <a:rPr lang="en-US" sz="2000" i="1"/>
              <a:t>reversed</a:t>
            </a:r>
            <a:r>
              <a:rPr lang="en-US" sz="2000"/>
              <a:t>, in which case it becomes the </a:t>
            </a:r>
            <a:r>
              <a:rPr lang="en-US" sz="2000" b="1">
                <a:solidFill>
                  <a:srgbClr val="CC00CC"/>
                </a:solidFill>
              </a:rPr>
              <a:t>Carnot refrigeration cycle</a:t>
            </a:r>
            <a:r>
              <a:rPr lang="en-US" sz="2000"/>
              <a:t>.</a:t>
            </a:r>
          </a:p>
        </p:txBody>
      </p:sp>
      <p:pic>
        <p:nvPicPr>
          <p:cNvPr id="26628" name="Picture 8"/>
          <p:cNvPicPr>
            <a:picLocks noChangeAspect="1" noChangeArrowheads="1"/>
          </p:cNvPicPr>
          <p:nvPr/>
        </p:nvPicPr>
        <p:blipFill>
          <a:blip r:embed="rId2"/>
          <a:srcRect/>
          <a:stretch>
            <a:fillRect/>
          </a:stretch>
        </p:blipFill>
        <p:spPr bwMode="auto">
          <a:xfrm>
            <a:off x="304800" y="366713"/>
            <a:ext cx="4038600" cy="4433887"/>
          </a:xfrm>
          <a:prstGeom prst="rect">
            <a:avLst/>
          </a:prstGeom>
          <a:noFill/>
          <a:ln w="9525">
            <a:noFill/>
            <a:miter lim="800000"/>
            <a:headEnd/>
            <a:tailEnd/>
          </a:ln>
        </p:spPr>
      </p:pic>
      <p:pic>
        <p:nvPicPr>
          <p:cNvPr id="26629" name="Picture 9"/>
          <p:cNvPicPr>
            <a:picLocks noChangeAspect="1" noChangeArrowheads="1"/>
          </p:cNvPicPr>
          <p:nvPr/>
        </p:nvPicPr>
        <p:blipFill>
          <a:blip r:embed="rId3"/>
          <a:srcRect/>
          <a:stretch>
            <a:fillRect/>
          </a:stretch>
        </p:blipFill>
        <p:spPr bwMode="auto">
          <a:xfrm>
            <a:off x="4724400" y="339725"/>
            <a:ext cx="4114800" cy="4756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Slayt Numarası Yer Tutucusu"/>
          <p:cNvSpPr>
            <a:spLocks noGrp="1"/>
          </p:cNvSpPr>
          <p:nvPr>
            <p:ph type="sldNum" sz="quarter" idx="12"/>
          </p:nvPr>
        </p:nvSpPr>
        <p:spPr>
          <a:noFill/>
        </p:spPr>
        <p:txBody>
          <a:bodyPr/>
          <a:lstStyle/>
          <a:p>
            <a:fld id="{C09FCFCC-484C-4BD1-9868-08FB85B6E222}" type="slidenum">
              <a:rPr lang="en-US" smtClean="0"/>
              <a:pPr/>
              <a:t>26</a:t>
            </a:fld>
            <a:endParaRPr lang="en-US" smtClean="0"/>
          </a:p>
        </p:txBody>
      </p:sp>
      <p:sp>
        <p:nvSpPr>
          <p:cNvPr id="27651" name="Rectangle 4"/>
          <p:cNvSpPr>
            <a:spLocks noChangeArrowheads="1"/>
          </p:cNvSpPr>
          <p:nvPr/>
        </p:nvSpPr>
        <p:spPr bwMode="auto">
          <a:xfrm>
            <a:off x="457200" y="258763"/>
            <a:ext cx="5486400" cy="579437"/>
          </a:xfrm>
          <a:prstGeom prst="rect">
            <a:avLst/>
          </a:prstGeom>
          <a:solidFill>
            <a:srgbClr val="92D050"/>
          </a:solidFill>
          <a:ln w="9525">
            <a:noFill/>
            <a:miter lim="800000"/>
            <a:headEnd/>
            <a:tailEnd/>
          </a:ln>
        </p:spPr>
        <p:txBody>
          <a:bodyPr>
            <a:spAutoFit/>
          </a:bodyPr>
          <a:lstStyle/>
          <a:p>
            <a:r>
              <a:rPr lang="en-US" b="1">
                <a:solidFill>
                  <a:srgbClr val="C00000"/>
                </a:solidFill>
              </a:rPr>
              <a:t>THE CARNOT PRINCIPLES</a:t>
            </a:r>
          </a:p>
        </p:txBody>
      </p:sp>
      <p:sp>
        <p:nvSpPr>
          <p:cNvPr id="27652" name="Rectangle 5"/>
          <p:cNvSpPr>
            <a:spLocks noChangeArrowheads="1"/>
          </p:cNvSpPr>
          <p:nvPr/>
        </p:nvSpPr>
        <p:spPr bwMode="auto">
          <a:xfrm>
            <a:off x="457200" y="1371600"/>
            <a:ext cx="3962400" cy="3078163"/>
          </a:xfrm>
          <a:prstGeom prst="rect">
            <a:avLst/>
          </a:prstGeom>
          <a:solidFill>
            <a:srgbClr val="FFCC99"/>
          </a:solidFill>
          <a:ln w="15875">
            <a:solidFill>
              <a:schemeClr val="bg2"/>
            </a:solidFill>
            <a:miter lim="800000"/>
            <a:headEnd/>
            <a:tailEnd/>
          </a:ln>
        </p:spPr>
        <p:txBody>
          <a:bodyPr>
            <a:spAutoFit/>
          </a:bodyPr>
          <a:lstStyle/>
          <a:p>
            <a:pPr marL="342900" indent="-342900">
              <a:lnSpc>
                <a:spcPct val="95000"/>
              </a:lnSpc>
              <a:spcBef>
                <a:spcPct val="10000"/>
              </a:spcBef>
              <a:spcAft>
                <a:spcPct val="10000"/>
              </a:spcAft>
              <a:buClr>
                <a:srgbClr val="FF3300"/>
              </a:buClr>
              <a:buFontTx/>
              <a:buAutoNum type="arabicPeriod"/>
            </a:pPr>
            <a:r>
              <a:rPr lang="en-US" sz="2000"/>
              <a:t>The efficiency of an irreversible heat engine is always less than the efficiency of a reversible one operating between the same two reservoirs.</a:t>
            </a:r>
          </a:p>
          <a:p>
            <a:pPr marL="342900" indent="-342900">
              <a:lnSpc>
                <a:spcPct val="95000"/>
              </a:lnSpc>
              <a:spcBef>
                <a:spcPct val="10000"/>
              </a:spcBef>
              <a:spcAft>
                <a:spcPct val="10000"/>
              </a:spcAft>
              <a:buClr>
                <a:srgbClr val="FF3300"/>
              </a:buClr>
              <a:buFontTx/>
              <a:buAutoNum type="arabicPeriod"/>
            </a:pPr>
            <a:r>
              <a:rPr lang="en-US" sz="2000"/>
              <a:t>The efficiencies of all reversible heat engines operating between the same two reservoirs are the same.</a:t>
            </a:r>
          </a:p>
        </p:txBody>
      </p:sp>
      <p:pic>
        <p:nvPicPr>
          <p:cNvPr id="27653" name="Picture 11"/>
          <p:cNvPicPr>
            <a:picLocks noChangeAspect="1" noChangeArrowheads="1"/>
          </p:cNvPicPr>
          <p:nvPr/>
        </p:nvPicPr>
        <p:blipFill>
          <a:blip r:embed="rId2"/>
          <a:srcRect/>
          <a:stretch>
            <a:fillRect/>
          </a:stretch>
        </p:blipFill>
        <p:spPr bwMode="auto">
          <a:xfrm>
            <a:off x="4800600" y="1095375"/>
            <a:ext cx="4057650" cy="55340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Numarası Yer Tutucusu"/>
          <p:cNvSpPr>
            <a:spLocks noGrp="1"/>
          </p:cNvSpPr>
          <p:nvPr>
            <p:ph type="sldNum" sz="quarter" idx="12"/>
          </p:nvPr>
        </p:nvSpPr>
        <p:spPr>
          <a:noFill/>
        </p:spPr>
        <p:txBody>
          <a:bodyPr/>
          <a:lstStyle/>
          <a:p>
            <a:fld id="{F9499994-DB08-4470-9711-B96EDF61F302}" type="slidenum">
              <a:rPr lang="en-US" smtClean="0"/>
              <a:pPr/>
              <a:t>27</a:t>
            </a:fld>
            <a:endParaRPr lang="en-US" smtClean="0"/>
          </a:p>
        </p:txBody>
      </p:sp>
      <p:pic>
        <p:nvPicPr>
          <p:cNvPr id="28675" name="Picture 2"/>
          <p:cNvPicPr>
            <a:picLocks noChangeAspect="1" noChangeArrowheads="1"/>
          </p:cNvPicPr>
          <p:nvPr/>
        </p:nvPicPr>
        <p:blipFill>
          <a:blip r:embed="rId2"/>
          <a:srcRect/>
          <a:stretch>
            <a:fillRect/>
          </a:stretch>
        </p:blipFill>
        <p:spPr bwMode="auto">
          <a:xfrm>
            <a:off x="609600" y="152400"/>
            <a:ext cx="7620000" cy="5756275"/>
          </a:xfrm>
          <a:prstGeom prst="rect">
            <a:avLst/>
          </a:prstGeom>
          <a:noFill/>
          <a:ln w="9525">
            <a:noFill/>
            <a:miter lim="800000"/>
            <a:headEnd/>
            <a:tailEnd/>
          </a:ln>
        </p:spPr>
      </p:pic>
      <p:pic>
        <p:nvPicPr>
          <p:cNvPr id="28676" name="Picture 3"/>
          <p:cNvPicPr>
            <a:picLocks noChangeAspect="1" noChangeArrowheads="1"/>
          </p:cNvPicPr>
          <p:nvPr/>
        </p:nvPicPr>
        <p:blipFill>
          <a:blip r:embed="rId3"/>
          <a:srcRect/>
          <a:stretch>
            <a:fillRect/>
          </a:stretch>
        </p:blipFill>
        <p:spPr bwMode="auto">
          <a:xfrm>
            <a:off x="4648200" y="5981700"/>
            <a:ext cx="3562350" cy="7239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Slayt Numarası Yer Tutucusu"/>
          <p:cNvSpPr>
            <a:spLocks noGrp="1"/>
          </p:cNvSpPr>
          <p:nvPr>
            <p:ph type="sldNum" sz="quarter" idx="12"/>
          </p:nvPr>
        </p:nvSpPr>
        <p:spPr>
          <a:noFill/>
        </p:spPr>
        <p:txBody>
          <a:bodyPr/>
          <a:lstStyle/>
          <a:p>
            <a:fld id="{0F25BB63-613E-446E-9F2E-2282F47B4D78}" type="slidenum">
              <a:rPr lang="en-US" smtClean="0"/>
              <a:pPr/>
              <a:t>28</a:t>
            </a:fld>
            <a:endParaRPr lang="en-US" smtClean="0"/>
          </a:p>
        </p:txBody>
      </p:sp>
      <p:pic>
        <p:nvPicPr>
          <p:cNvPr id="29699" name="Picture 4"/>
          <p:cNvPicPr>
            <a:picLocks noChangeAspect="1" noChangeArrowheads="1"/>
          </p:cNvPicPr>
          <p:nvPr/>
        </p:nvPicPr>
        <p:blipFill>
          <a:blip r:embed="rId2"/>
          <a:srcRect/>
          <a:stretch>
            <a:fillRect/>
          </a:stretch>
        </p:blipFill>
        <p:spPr bwMode="auto">
          <a:xfrm>
            <a:off x="2519363" y="119063"/>
            <a:ext cx="4105275" cy="6619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Slayt Numarası Yer Tutucusu"/>
          <p:cNvSpPr>
            <a:spLocks noGrp="1"/>
          </p:cNvSpPr>
          <p:nvPr>
            <p:ph type="sldNum" sz="quarter" idx="12"/>
          </p:nvPr>
        </p:nvSpPr>
        <p:spPr>
          <a:noFill/>
        </p:spPr>
        <p:txBody>
          <a:bodyPr/>
          <a:lstStyle/>
          <a:p>
            <a:fld id="{5B38C9B4-E8EF-4F0A-B645-77F15FCA78BE}" type="slidenum">
              <a:rPr lang="en-US" smtClean="0"/>
              <a:pPr/>
              <a:t>29</a:t>
            </a:fld>
            <a:endParaRPr lang="en-US" smtClean="0"/>
          </a:p>
        </p:txBody>
      </p:sp>
      <p:sp>
        <p:nvSpPr>
          <p:cNvPr id="30723" name="Rectangle 4"/>
          <p:cNvSpPr>
            <a:spLocks noChangeArrowheads="1"/>
          </p:cNvSpPr>
          <p:nvPr/>
        </p:nvSpPr>
        <p:spPr bwMode="auto">
          <a:xfrm>
            <a:off x="381000" y="304800"/>
            <a:ext cx="4648200" cy="1016000"/>
          </a:xfrm>
          <a:prstGeom prst="rect">
            <a:avLst/>
          </a:prstGeom>
          <a:solidFill>
            <a:srgbClr val="92D050"/>
          </a:solidFill>
          <a:ln w="9525">
            <a:noFill/>
            <a:miter lim="800000"/>
            <a:headEnd/>
            <a:tailEnd/>
          </a:ln>
        </p:spPr>
        <p:txBody>
          <a:bodyPr>
            <a:spAutoFit/>
          </a:bodyPr>
          <a:lstStyle/>
          <a:p>
            <a:r>
              <a:rPr lang="en-US" sz="3000" b="1">
                <a:solidFill>
                  <a:srgbClr val="C00000"/>
                </a:solidFill>
              </a:rPr>
              <a:t>THE THERMODYNAMIC TEMPERATURE SCALE</a:t>
            </a:r>
          </a:p>
        </p:txBody>
      </p:sp>
      <p:sp>
        <p:nvSpPr>
          <p:cNvPr id="30724" name="Rectangle 9"/>
          <p:cNvSpPr>
            <a:spLocks noChangeArrowheads="1"/>
          </p:cNvSpPr>
          <p:nvPr/>
        </p:nvSpPr>
        <p:spPr bwMode="auto">
          <a:xfrm>
            <a:off x="533400" y="1598613"/>
            <a:ext cx="4114800" cy="3016250"/>
          </a:xfrm>
          <a:prstGeom prst="rect">
            <a:avLst/>
          </a:prstGeom>
          <a:noFill/>
          <a:ln w="9525">
            <a:noFill/>
            <a:miter lim="800000"/>
            <a:headEnd/>
            <a:tailEnd/>
          </a:ln>
        </p:spPr>
        <p:txBody>
          <a:bodyPr>
            <a:spAutoFit/>
          </a:bodyPr>
          <a:lstStyle/>
          <a:p>
            <a:pPr>
              <a:spcBef>
                <a:spcPts val="600"/>
              </a:spcBef>
              <a:spcAft>
                <a:spcPts val="600"/>
              </a:spcAft>
            </a:pPr>
            <a:r>
              <a:rPr lang="en-US" sz="2000"/>
              <a:t>A temperature scale that is independent of the properties of the substances that are used to measure temperature is called a </a:t>
            </a:r>
            <a:r>
              <a:rPr lang="en-US" sz="2000" b="1">
                <a:solidFill>
                  <a:srgbClr val="CC00CC"/>
                </a:solidFill>
              </a:rPr>
              <a:t>thermodynamic temperature scale</a:t>
            </a:r>
            <a:r>
              <a:rPr lang="en-US" sz="2000"/>
              <a:t>. </a:t>
            </a:r>
          </a:p>
          <a:p>
            <a:pPr>
              <a:spcBef>
                <a:spcPts val="600"/>
              </a:spcBef>
              <a:spcAft>
                <a:spcPts val="600"/>
              </a:spcAft>
            </a:pPr>
            <a:r>
              <a:rPr lang="en-US" sz="2000"/>
              <a:t>Such a temperature scale offers great conveniences in thermodynamic calculations.</a:t>
            </a:r>
          </a:p>
        </p:txBody>
      </p:sp>
      <p:pic>
        <p:nvPicPr>
          <p:cNvPr id="30725" name="Picture 7"/>
          <p:cNvPicPr>
            <a:picLocks noChangeAspect="1" noChangeArrowheads="1"/>
          </p:cNvPicPr>
          <p:nvPr/>
        </p:nvPicPr>
        <p:blipFill>
          <a:blip r:embed="rId2"/>
          <a:srcRect/>
          <a:stretch>
            <a:fillRect/>
          </a:stretch>
        </p:blipFill>
        <p:spPr bwMode="auto">
          <a:xfrm>
            <a:off x="5562600" y="152400"/>
            <a:ext cx="3279775" cy="6629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Slayt Numarası Yer Tutucusu"/>
          <p:cNvSpPr>
            <a:spLocks noGrp="1"/>
          </p:cNvSpPr>
          <p:nvPr>
            <p:ph type="sldNum" sz="quarter" idx="12"/>
          </p:nvPr>
        </p:nvSpPr>
        <p:spPr>
          <a:noFill/>
        </p:spPr>
        <p:txBody>
          <a:bodyPr/>
          <a:lstStyle/>
          <a:p>
            <a:fld id="{7FD846A1-AFDA-4AD5-9182-84FA1AA2D3A6}" type="slidenum">
              <a:rPr lang="en-US" smtClean="0"/>
              <a:pPr/>
              <a:t>3</a:t>
            </a:fld>
            <a:endParaRPr lang="en-US" smtClean="0"/>
          </a:p>
        </p:txBody>
      </p:sp>
      <p:sp>
        <p:nvSpPr>
          <p:cNvPr id="4099" name="Rectangle 2"/>
          <p:cNvSpPr>
            <a:spLocks noGrp="1" noChangeArrowheads="1"/>
          </p:cNvSpPr>
          <p:nvPr>
            <p:ph type="title"/>
          </p:nvPr>
        </p:nvSpPr>
        <p:spPr>
          <a:xfrm>
            <a:off x="304800" y="228600"/>
            <a:ext cx="7924800" cy="639763"/>
          </a:xfrm>
          <a:solidFill>
            <a:srgbClr val="92D050"/>
          </a:solidFill>
        </p:spPr>
        <p:txBody>
          <a:bodyPr/>
          <a:lstStyle/>
          <a:p>
            <a:pPr eaLnBrk="1" hangingPunct="1"/>
            <a:r>
              <a:rPr lang="en-US" smtClean="0">
                <a:solidFill>
                  <a:srgbClr val="C00000"/>
                </a:solidFill>
              </a:rPr>
              <a:t>INTRODUCTION TO THE SECOND LAW</a:t>
            </a:r>
          </a:p>
        </p:txBody>
      </p:sp>
      <p:sp>
        <p:nvSpPr>
          <p:cNvPr id="4100" name="Text Box 16"/>
          <p:cNvSpPr txBox="1">
            <a:spLocks noChangeArrowheads="1"/>
          </p:cNvSpPr>
          <p:nvPr/>
        </p:nvSpPr>
        <p:spPr bwMode="auto">
          <a:xfrm>
            <a:off x="685800" y="5259388"/>
            <a:ext cx="3200400" cy="1446212"/>
          </a:xfrm>
          <a:prstGeom prst="rect">
            <a:avLst/>
          </a:prstGeom>
          <a:noFill/>
          <a:ln w="9525">
            <a:noFill/>
            <a:miter lim="800000"/>
            <a:headEnd/>
            <a:tailEnd/>
          </a:ln>
        </p:spPr>
        <p:txBody>
          <a:bodyPr>
            <a:spAutoFit/>
          </a:bodyPr>
          <a:lstStyle/>
          <a:p>
            <a:pPr>
              <a:spcBef>
                <a:spcPct val="50000"/>
              </a:spcBef>
            </a:pPr>
            <a:r>
              <a:rPr lang="en-US" sz="2200">
                <a:solidFill>
                  <a:srgbClr val="CC00CC"/>
                </a:solidFill>
              </a:rPr>
              <a:t>These processes cannot occur even though they are not in violation of the first law.</a:t>
            </a:r>
          </a:p>
        </p:txBody>
      </p:sp>
      <p:pic>
        <p:nvPicPr>
          <p:cNvPr id="4101" name="Picture 23"/>
          <p:cNvPicPr>
            <a:picLocks noChangeAspect="1" noChangeArrowheads="1"/>
          </p:cNvPicPr>
          <p:nvPr/>
        </p:nvPicPr>
        <p:blipFill>
          <a:blip r:embed="rId2"/>
          <a:srcRect/>
          <a:stretch>
            <a:fillRect/>
          </a:stretch>
        </p:blipFill>
        <p:spPr bwMode="auto">
          <a:xfrm>
            <a:off x="4314825" y="1066800"/>
            <a:ext cx="3457575" cy="5562600"/>
          </a:xfrm>
          <a:prstGeom prst="rect">
            <a:avLst/>
          </a:prstGeom>
          <a:noFill/>
          <a:ln w="9525">
            <a:noFill/>
            <a:miter lim="800000"/>
            <a:headEnd/>
            <a:tailEnd/>
          </a:ln>
        </p:spPr>
      </p:pic>
      <p:pic>
        <p:nvPicPr>
          <p:cNvPr id="4102" name="Picture 24"/>
          <p:cNvPicPr>
            <a:picLocks noChangeAspect="1" noChangeArrowheads="1"/>
          </p:cNvPicPr>
          <p:nvPr/>
        </p:nvPicPr>
        <p:blipFill>
          <a:blip r:embed="rId3"/>
          <a:srcRect/>
          <a:stretch>
            <a:fillRect/>
          </a:stretch>
        </p:blipFill>
        <p:spPr bwMode="auto">
          <a:xfrm>
            <a:off x="304800" y="1066800"/>
            <a:ext cx="3600450" cy="40862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Slayt Numarası Yer Tutucusu"/>
          <p:cNvSpPr>
            <a:spLocks noGrp="1"/>
          </p:cNvSpPr>
          <p:nvPr>
            <p:ph type="sldNum" sz="quarter" idx="12"/>
          </p:nvPr>
        </p:nvSpPr>
        <p:spPr>
          <a:noFill/>
        </p:spPr>
        <p:txBody>
          <a:bodyPr/>
          <a:lstStyle/>
          <a:p>
            <a:fld id="{728AF216-64FA-4836-AD27-03A9F30E384F}" type="slidenum">
              <a:rPr lang="en-US" smtClean="0"/>
              <a:pPr/>
              <a:t>30</a:t>
            </a:fld>
            <a:endParaRPr lang="en-US" smtClean="0"/>
          </a:p>
        </p:txBody>
      </p:sp>
      <p:pic>
        <p:nvPicPr>
          <p:cNvPr id="31747" name="Picture 10"/>
          <p:cNvPicPr>
            <a:picLocks noChangeAspect="1" noChangeArrowheads="1"/>
          </p:cNvPicPr>
          <p:nvPr/>
        </p:nvPicPr>
        <p:blipFill>
          <a:blip r:embed="rId2"/>
          <a:srcRect/>
          <a:stretch>
            <a:fillRect/>
          </a:stretch>
        </p:blipFill>
        <p:spPr bwMode="auto">
          <a:xfrm>
            <a:off x="152400" y="304800"/>
            <a:ext cx="3429000" cy="5772150"/>
          </a:xfrm>
          <a:prstGeom prst="rect">
            <a:avLst/>
          </a:prstGeom>
          <a:noFill/>
          <a:ln w="9525">
            <a:noFill/>
            <a:miter lim="800000"/>
            <a:headEnd/>
            <a:tailEnd/>
          </a:ln>
        </p:spPr>
      </p:pic>
      <p:pic>
        <p:nvPicPr>
          <p:cNvPr id="31748" name="Picture 11"/>
          <p:cNvPicPr>
            <a:picLocks noChangeAspect="1" noChangeArrowheads="1"/>
          </p:cNvPicPr>
          <p:nvPr/>
        </p:nvPicPr>
        <p:blipFill>
          <a:blip r:embed="rId3"/>
          <a:srcRect/>
          <a:stretch>
            <a:fillRect/>
          </a:stretch>
        </p:blipFill>
        <p:spPr bwMode="auto">
          <a:xfrm>
            <a:off x="3657600" y="357188"/>
            <a:ext cx="3257550" cy="6143625"/>
          </a:xfrm>
          <a:prstGeom prst="rect">
            <a:avLst/>
          </a:prstGeom>
          <a:noFill/>
          <a:ln w="9525">
            <a:noFill/>
            <a:miter lim="800000"/>
            <a:headEnd/>
            <a:tailEnd/>
          </a:ln>
        </p:spPr>
      </p:pic>
      <p:sp>
        <p:nvSpPr>
          <p:cNvPr id="31749" name="Rectangle 13"/>
          <p:cNvSpPr>
            <a:spLocks noChangeArrowheads="1"/>
          </p:cNvSpPr>
          <p:nvPr/>
        </p:nvSpPr>
        <p:spPr bwMode="auto">
          <a:xfrm>
            <a:off x="6248400" y="2971800"/>
            <a:ext cx="2819400" cy="1465263"/>
          </a:xfrm>
          <a:prstGeom prst="rect">
            <a:avLst/>
          </a:prstGeom>
          <a:noFill/>
          <a:ln w="9525">
            <a:solidFill>
              <a:schemeClr val="accent1"/>
            </a:solidFill>
            <a:miter lim="800000"/>
            <a:headEnd/>
            <a:tailEnd/>
          </a:ln>
        </p:spPr>
        <p:txBody>
          <a:bodyPr>
            <a:spAutoFit/>
          </a:bodyPr>
          <a:lstStyle/>
          <a:p>
            <a:r>
              <a:rPr lang="en-US" sz="1800"/>
              <a:t>This temperature scale is called the </a:t>
            </a:r>
            <a:r>
              <a:rPr lang="en-US" sz="1800" b="1">
                <a:solidFill>
                  <a:srgbClr val="CC00CC"/>
                </a:solidFill>
              </a:rPr>
              <a:t>Kelvin scale</a:t>
            </a:r>
            <a:r>
              <a:rPr lang="en-US" sz="1800"/>
              <a:t>, and the temperatures on this scale are called </a:t>
            </a:r>
            <a:r>
              <a:rPr lang="en-US" sz="1800" b="1">
                <a:solidFill>
                  <a:srgbClr val="CC00CC"/>
                </a:solidFill>
              </a:rPr>
              <a:t>absolute temperatures</a:t>
            </a:r>
            <a:r>
              <a:rPr lang="en-US" sz="1800"/>
              <a:t>.</a:t>
            </a:r>
          </a:p>
        </p:txBody>
      </p:sp>
      <p:pic>
        <p:nvPicPr>
          <p:cNvPr id="31750" name="Picture 12"/>
          <p:cNvPicPr>
            <a:picLocks noChangeAspect="1" noChangeArrowheads="1"/>
          </p:cNvPicPr>
          <p:nvPr/>
        </p:nvPicPr>
        <p:blipFill>
          <a:blip r:embed="rId4"/>
          <a:srcRect/>
          <a:stretch>
            <a:fillRect/>
          </a:stretch>
        </p:blipFill>
        <p:spPr bwMode="auto">
          <a:xfrm>
            <a:off x="7048500" y="1905000"/>
            <a:ext cx="1866900" cy="857250"/>
          </a:xfrm>
          <a:prstGeom prst="rect">
            <a:avLst/>
          </a:prstGeom>
          <a:noFill/>
          <a:ln w="9525">
            <a:noFill/>
            <a:miter lim="800000"/>
            <a:headEnd/>
            <a:tailEnd/>
          </a:ln>
        </p:spPr>
      </p:pic>
      <p:pic>
        <p:nvPicPr>
          <p:cNvPr id="31751" name="Picture 13"/>
          <p:cNvPicPr>
            <a:picLocks noChangeAspect="1" noChangeArrowheads="1"/>
          </p:cNvPicPr>
          <p:nvPr/>
        </p:nvPicPr>
        <p:blipFill>
          <a:blip r:embed="rId5"/>
          <a:srcRect/>
          <a:stretch>
            <a:fillRect/>
          </a:stretch>
        </p:blipFill>
        <p:spPr bwMode="auto">
          <a:xfrm>
            <a:off x="6115050" y="4629150"/>
            <a:ext cx="2876550" cy="400050"/>
          </a:xfrm>
          <a:prstGeom prst="rect">
            <a:avLst/>
          </a:prstGeom>
          <a:noFill/>
          <a:ln w="9525">
            <a:solidFill>
              <a:schemeClr val="accent1"/>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Slayt Numarası Yer Tutucusu"/>
          <p:cNvSpPr>
            <a:spLocks noGrp="1"/>
          </p:cNvSpPr>
          <p:nvPr>
            <p:ph type="sldNum" sz="quarter" idx="12"/>
          </p:nvPr>
        </p:nvSpPr>
        <p:spPr>
          <a:noFill/>
        </p:spPr>
        <p:txBody>
          <a:bodyPr/>
          <a:lstStyle/>
          <a:p>
            <a:fld id="{DD86CFD3-6D15-4298-A8BA-526A628C4E2F}" type="slidenum">
              <a:rPr lang="en-US" smtClean="0"/>
              <a:pPr/>
              <a:t>31</a:t>
            </a:fld>
            <a:endParaRPr lang="en-US" smtClean="0"/>
          </a:p>
        </p:txBody>
      </p:sp>
      <p:sp>
        <p:nvSpPr>
          <p:cNvPr id="32771" name="Rectangle 2"/>
          <p:cNvSpPr>
            <a:spLocks noChangeArrowheads="1"/>
          </p:cNvSpPr>
          <p:nvPr/>
        </p:nvSpPr>
        <p:spPr bwMode="auto">
          <a:xfrm>
            <a:off x="357188" y="152400"/>
            <a:ext cx="5815012" cy="579438"/>
          </a:xfrm>
          <a:prstGeom prst="rect">
            <a:avLst/>
          </a:prstGeom>
          <a:solidFill>
            <a:srgbClr val="92D050"/>
          </a:solidFill>
          <a:ln w="9525">
            <a:noFill/>
            <a:miter lim="800000"/>
            <a:headEnd/>
            <a:tailEnd/>
          </a:ln>
        </p:spPr>
        <p:txBody>
          <a:bodyPr>
            <a:spAutoFit/>
          </a:bodyPr>
          <a:lstStyle/>
          <a:p>
            <a:r>
              <a:rPr lang="en-US" b="1">
                <a:solidFill>
                  <a:srgbClr val="C00000"/>
                </a:solidFill>
              </a:rPr>
              <a:t>THE CARNOT HEAT ENGINE</a:t>
            </a:r>
          </a:p>
        </p:txBody>
      </p:sp>
      <p:sp>
        <p:nvSpPr>
          <p:cNvPr id="32772" name="Text Box 10"/>
          <p:cNvSpPr txBox="1">
            <a:spLocks noChangeArrowheads="1"/>
          </p:cNvSpPr>
          <p:nvPr/>
        </p:nvSpPr>
        <p:spPr bwMode="auto">
          <a:xfrm>
            <a:off x="2209800" y="1339850"/>
            <a:ext cx="1371600" cy="641350"/>
          </a:xfrm>
          <a:prstGeom prst="rect">
            <a:avLst/>
          </a:prstGeom>
          <a:noFill/>
          <a:ln w="9525">
            <a:noFill/>
            <a:miter lim="800000"/>
            <a:headEnd/>
            <a:tailEnd/>
          </a:ln>
        </p:spPr>
        <p:txBody>
          <a:bodyPr>
            <a:spAutoFit/>
          </a:bodyPr>
          <a:lstStyle/>
          <a:p>
            <a:pPr>
              <a:spcBef>
                <a:spcPct val="50000"/>
              </a:spcBef>
            </a:pPr>
            <a:r>
              <a:rPr lang="en-US" sz="1800">
                <a:solidFill>
                  <a:srgbClr val="CC00CC"/>
                </a:solidFill>
              </a:rPr>
              <a:t>Any heat engine</a:t>
            </a:r>
          </a:p>
        </p:txBody>
      </p:sp>
      <p:sp>
        <p:nvSpPr>
          <p:cNvPr id="32773" name="Text Box 11"/>
          <p:cNvSpPr txBox="1">
            <a:spLocks noChangeArrowheads="1"/>
          </p:cNvSpPr>
          <p:nvPr/>
        </p:nvSpPr>
        <p:spPr bwMode="auto">
          <a:xfrm>
            <a:off x="2514600" y="2667000"/>
            <a:ext cx="1447800" cy="641350"/>
          </a:xfrm>
          <a:prstGeom prst="rect">
            <a:avLst/>
          </a:prstGeom>
          <a:noFill/>
          <a:ln w="9525">
            <a:noFill/>
            <a:miter lim="800000"/>
            <a:headEnd/>
            <a:tailEnd/>
          </a:ln>
        </p:spPr>
        <p:txBody>
          <a:bodyPr>
            <a:spAutoFit/>
          </a:bodyPr>
          <a:lstStyle/>
          <a:p>
            <a:pPr>
              <a:spcBef>
                <a:spcPct val="50000"/>
              </a:spcBef>
            </a:pPr>
            <a:r>
              <a:rPr lang="en-US" sz="1800">
                <a:solidFill>
                  <a:srgbClr val="CC00CC"/>
                </a:solidFill>
              </a:rPr>
              <a:t>Carnot heat engine</a:t>
            </a:r>
          </a:p>
        </p:txBody>
      </p:sp>
      <p:pic>
        <p:nvPicPr>
          <p:cNvPr id="32774" name="Picture 14"/>
          <p:cNvPicPr>
            <a:picLocks noChangeAspect="1" noChangeArrowheads="1"/>
          </p:cNvPicPr>
          <p:nvPr/>
        </p:nvPicPr>
        <p:blipFill>
          <a:blip r:embed="rId2"/>
          <a:srcRect/>
          <a:stretch>
            <a:fillRect/>
          </a:stretch>
        </p:blipFill>
        <p:spPr bwMode="auto">
          <a:xfrm>
            <a:off x="5457825" y="838200"/>
            <a:ext cx="3381375" cy="5915025"/>
          </a:xfrm>
          <a:prstGeom prst="rect">
            <a:avLst/>
          </a:prstGeom>
          <a:noFill/>
          <a:ln w="9525">
            <a:noFill/>
            <a:miter lim="800000"/>
            <a:headEnd/>
            <a:tailEnd/>
          </a:ln>
        </p:spPr>
      </p:pic>
      <p:pic>
        <p:nvPicPr>
          <p:cNvPr id="32775" name="Picture 15"/>
          <p:cNvPicPr>
            <a:picLocks noChangeAspect="1" noChangeArrowheads="1"/>
          </p:cNvPicPr>
          <p:nvPr/>
        </p:nvPicPr>
        <p:blipFill>
          <a:blip r:embed="rId3"/>
          <a:srcRect/>
          <a:stretch>
            <a:fillRect/>
          </a:stretch>
        </p:blipFill>
        <p:spPr bwMode="auto">
          <a:xfrm>
            <a:off x="381000" y="1219200"/>
            <a:ext cx="1752600" cy="828675"/>
          </a:xfrm>
          <a:prstGeom prst="rect">
            <a:avLst/>
          </a:prstGeom>
          <a:noFill/>
          <a:ln w="9525">
            <a:noFill/>
            <a:miter lim="800000"/>
            <a:headEnd/>
            <a:tailEnd/>
          </a:ln>
        </p:spPr>
      </p:pic>
      <p:pic>
        <p:nvPicPr>
          <p:cNvPr id="32776" name="Picture 16"/>
          <p:cNvPicPr>
            <a:picLocks noChangeAspect="1" noChangeArrowheads="1"/>
          </p:cNvPicPr>
          <p:nvPr/>
        </p:nvPicPr>
        <p:blipFill>
          <a:blip r:embed="rId4"/>
          <a:srcRect/>
          <a:stretch>
            <a:fillRect/>
          </a:stretch>
        </p:blipFill>
        <p:spPr bwMode="auto">
          <a:xfrm>
            <a:off x="381000" y="2514600"/>
            <a:ext cx="2009775" cy="923925"/>
          </a:xfrm>
          <a:prstGeom prst="rect">
            <a:avLst/>
          </a:prstGeom>
          <a:noFill/>
          <a:ln w="9525">
            <a:noFill/>
            <a:miter lim="800000"/>
            <a:headEnd/>
            <a:tailEnd/>
          </a:ln>
        </p:spPr>
      </p:pic>
      <p:pic>
        <p:nvPicPr>
          <p:cNvPr id="32777" name="Picture 17"/>
          <p:cNvPicPr>
            <a:picLocks noChangeAspect="1" noChangeArrowheads="1"/>
          </p:cNvPicPr>
          <p:nvPr/>
        </p:nvPicPr>
        <p:blipFill>
          <a:blip r:embed="rId5"/>
          <a:srcRect/>
          <a:stretch>
            <a:fillRect/>
          </a:stretch>
        </p:blipFill>
        <p:spPr bwMode="auto">
          <a:xfrm>
            <a:off x="371475" y="3886200"/>
            <a:ext cx="4657725" cy="12477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Numarası Yer Tutucusu"/>
          <p:cNvSpPr>
            <a:spLocks noGrp="1"/>
          </p:cNvSpPr>
          <p:nvPr>
            <p:ph type="sldNum" sz="quarter" idx="12"/>
          </p:nvPr>
        </p:nvSpPr>
        <p:spPr>
          <a:noFill/>
        </p:spPr>
        <p:txBody>
          <a:bodyPr/>
          <a:lstStyle/>
          <a:p>
            <a:fld id="{39ED9946-C93F-465B-83DE-55230A6F828F}" type="slidenum">
              <a:rPr lang="en-US" smtClean="0"/>
              <a:pPr/>
              <a:t>32</a:t>
            </a:fld>
            <a:endParaRPr lang="en-US" smtClean="0"/>
          </a:p>
        </p:txBody>
      </p:sp>
      <p:pic>
        <p:nvPicPr>
          <p:cNvPr id="33795" name="Picture 2"/>
          <p:cNvPicPr>
            <a:picLocks noChangeAspect="1" noChangeArrowheads="1"/>
          </p:cNvPicPr>
          <p:nvPr/>
        </p:nvPicPr>
        <p:blipFill>
          <a:blip r:embed="rId2"/>
          <a:srcRect/>
          <a:stretch>
            <a:fillRect/>
          </a:stretch>
        </p:blipFill>
        <p:spPr bwMode="auto">
          <a:xfrm>
            <a:off x="2519363" y="319088"/>
            <a:ext cx="4105275" cy="62198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Numarası Yer Tutucusu"/>
          <p:cNvSpPr>
            <a:spLocks noGrp="1"/>
          </p:cNvSpPr>
          <p:nvPr>
            <p:ph type="sldNum" sz="quarter" idx="12"/>
          </p:nvPr>
        </p:nvSpPr>
        <p:spPr>
          <a:noFill/>
        </p:spPr>
        <p:txBody>
          <a:bodyPr/>
          <a:lstStyle/>
          <a:p>
            <a:fld id="{491B4B48-17AD-4D07-9792-1CC3E79C5202}" type="slidenum">
              <a:rPr lang="en-US" smtClean="0"/>
              <a:pPr/>
              <a:t>33</a:t>
            </a:fld>
            <a:endParaRPr lang="en-US" smtClean="0"/>
          </a:p>
        </p:txBody>
      </p:sp>
      <p:sp>
        <p:nvSpPr>
          <p:cNvPr id="34819" name="2 Dikdörtgen"/>
          <p:cNvSpPr>
            <a:spLocks noChangeArrowheads="1"/>
          </p:cNvSpPr>
          <p:nvPr/>
        </p:nvSpPr>
        <p:spPr bwMode="auto">
          <a:xfrm>
            <a:off x="1828800" y="304800"/>
            <a:ext cx="5410200" cy="461963"/>
          </a:xfrm>
          <a:prstGeom prst="rect">
            <a:avLst/>
          </a:prstGeom>
          <a:noFill/>
          <a:ln w="9525">
            <a:noFill/>
            <a:miter lim="800000"/>
            <a:headEnd/>
            <a:tailEnd/>
          </a:ln>
        </p:spPr>
        <p:txBody>
          <a:bodyPr>
            <a:spAutoFit/>
          </a:bodyPr>
          <a:lstStyle/>
          <a:p>
            <a:r>
              <a:rPr lang="en-US" sz="2400" b="1"/>
              <a:t>Analysis of a Carnot Heat Engine</a:t>
            </a:r>
            <a:endParaRPr lang="tr-TR" sz="2400"/>
          </a:p>
        </p:txBody>
      </p:sp>
      <p:pic>
        <p:nvPicPr>
          <p:cNvPr id="34820" name="Picture 3"/>
          <p:cNvPicPr>
            <a:picLocks noChangeAspect="1" noChangeArrowheads="1"/>
          </p:cNvPicPr>
          <p:nvPr/>
        </p:nvPicPr>
        <p:blipFill>
          <a:blip r:embed="rId2"/>
          <a:srcRect/>
          <a:stretch>
            <a:fillRect/>
          </a:stretch>
        </p:blipFill>
        <p:spPr bwMode="auto">
          <a:xfrm>
            <a:off x="228600" y="1047750"/>
            <a:ext cx="2971800" cy="5124450"/>
          </a:xfrm>
          <a:prstGeom prst="rect">
            <a:avLst/>
          </a:prstGeom>
          <a:noFill/>
          <a:ln w="9525">
            <a:noFill/>
            <a:miter lim="800000"/>
            <a:headEnd/>
            <a:tailEnd/>
          </a:ln>
        </p:spPr>
      </p:pic>
      <p:pic>
        <p:nvPicPr>
          <p:cNvPr id="34821" name="Picture 4"/>
          <p:cNvPicPr>
            <a:picLocks noChangeAspect="1" noChangeArrowheads="1"/>
          </p:cNvPicPr>
          <p:nvPr/>
        </p:nvPicPr>
        <p:blipFill>
          <a:blip r:embed="rId3"/>
          <a:srcRect/>
          <a:stretch>
            <a:fillRect/>
          </a:stretch>
        </p:blipFill>
        <p:spPr bwMode="auto">
          <a:xfrm>
            <a:off x="3552825" y="1676400"/>
            <a:ext cx="5133975" cy="723900"/>
          </a:xfrm>
          <a:prstGeom prst="rect">
            <a:avLst/>
          </a:prstGeom>
          <a:noFill/>
          <a:ln w="9525">
            <a:noFill/>
            <a:miter lim="800000"/>
            <a:headEnd/>
            <a:tailEnd/>
          </a:ln>
        </p:spPr>
      </p:pic>
      <p:pic>
        <p:nvPicPr>
          <p:cNvPr id="34822" name="Picture 5"/>
          <p:cNvPicPr>
            <a:picLocks noChangeAspect="1" noChangeArrowheads="1"/>
          </p:cNvPicPr>
          <p:nvPr/>
        </p:nvPicPr>
        <p:blipFill>
          <a:blip r:embed="rId4"/>
          <a:srcRect/>
          <a:stretch>
            <a:fillRect/>
          </a:stretch>
        </p:blipFill>
        <p:spPr bwMode="auto">
          <a:xfrm>
            <a:off x="3276600" y="2667000"/>
            <a:ext cx="5705475" cy="7810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Slayt Numarası Yer Tutucusu"/>
          <p:cNvSpPr>
            <a:spLocks noGrp="1"/>
          </p:cNvSpPr>
          <p:nvPr>
            <p:ph type="sldNum" sz="quarter" idx="12"/>
          </p:nvPr>
        </p:nvSpPr>
        <p:spPr>
          <a:noFill/>
        </p:spPr>
        <p:txBody>
          <a:bodyPr/>
          <a:lstStyle/>
          <a:p>
            <a:fld id="{7AB3E2F3-5C4B-4A22-86D3-4EB30B6BFCA7}" type="slidenum">
              <a:rPr lang="en-US" smtClean="0"/>
              <a:pPr/>
              <a:t>34</a:t>
            </a:fld>
            <a:endParaRPr lang="en-US" smtClean="0"/>
          </a:p>
        </p:txBody>
      </p:sp>
      <p:sp>
        <p:nvSpPr>
          <p:cNvPr id="35843" name="Rectangle 3"/>
          <p:cNvSpPr>
            <a:spLocks noChangeArrowheads="1"/>
          </p:cNvSpPr>
          <p:nvPr/>
        </p:nvSpPr>
        <p:spPr bwMode="auto">
          <a:xfrm>
            <a:off x="1143000" y="228600"/>
            <a:ext cx="3862388" cy="519113"/>
          </a:xfrm>
          <a:prstGeom prst="rect">
            <a:avLst/>
          </a:prstGeom>
          <a:noFill/>
          <a:ln w="9525">
            <a:noFill/>
            <a:miter lim="800000"/>
            <a:headEnd/>
            <a:tailEnd/>
          </a:ln>
        </p:spPr>
        <p:txBody>
          <a:bodyPr wrap="none">
            <a:spAutoFit/>
          </a:bodyPr>
          <a:lstStyle/>
          <a:p>
            <a:r>
              <a:rPr lang="en-US" sz="2800" b="1">
                <a:solidFill>
                  <a:srgbClr val="FF3300"/>
                </a:solidFill>
              </a:rPr>
              <a:t>The Quality of Energy</a:t>
            </a:r>
          </a:p>
        </p:txBody>
      </p:sp>
      <p:sp>
        <p:nvSpPr>
          <p:cNvPr id="35844" name="Text Box 8"/>
          <p:cNvSpPr txBox="1">
            <a:spLocks noChangeArrowheads="1"/>
          </p:cNvSpPr>
          <p:nvPr/>
        </p:nvSpPr>
        <p:spPr bwMode="auto">
          <a:xfrm>
            <a:off x="3886200" y="5632450"/>
            <a:ext cx="3886200" cy="1000125"/>
          </a:xfrm>
          <a:prstGeom prst="rect">
            <a:avLst/>
          </a:prstGeom>
          <a:solidFill>
            <a:srgbClr val="FFCC99"/>
          </a:solidFill>
          <a:ln w="19050">
            <a:solidFill>
              <a:schemeClr val="bg2"/>
            </a:solidFill>
            <a:miter lim="800000"/>
            <a:headEnd/>
            <a:tailEnd/>
          </a:ln>
        </p:spPr>
        <p:txBody>
          <a:bodyPr>
            <a:spAutoFit/>
          </a:bodyPr>
          <a:lstStyle/>
          <a:p>
            <a:pPr>
              <a:spcBef>
                <a:spcPts val="600"/>
              </a:spcBef>
            </a:pPr>
            <a:r>
              <a:rPr lang="en-US" sz="1800"/>
              <a:t>How do you increase the thermal efficiency of a Carnot heat engine? </a:t>
            </a:r>
            <a:endParaRPr lang="tr-TR" sz="1800"/>
          </a:p>
          <a:p>
            <a:pPr>
              <a:spcBef>
                <a:spcPts val="600"/>
              </a:spcBef>
            </a:pPr>
            <a:r>
              <a:rPr lang="en-US" sz="1800"/>
              <a:t>How about for actual heat engines? </a:t>
            </a:r>
          </a:p>
        </p:txBody>
      </p:sp>
      <p:sp>
        <p:nvSpPr>
          <p:cNvPr id="35845" name="Text Box 9"/>
          <p:cNvSpPr txBox="1">
            <a:spLocks noChangeArrowheads="1"/>
          </p:cNvSpPr>
          <p:nvPr/>
        </p:nvSpPr>
        <p:spPr bwMode="auto">
          <a:xfrm>
            <a:off x="5943600" y="4486275"/>
            <a:ext cx="2286000" cy="923925"/>
          </a:xfrm>
          <a:prstGeom prst="rect">
            <a:avLst/>
          </a:prstGeom>
          <a:solidFill>
            <a:srgbClr val="FFCC99"/>
          </a:solidFill>
          <a:ln w="19050" cmpd="dbl">
            <a:solidFill>
              <a:schemeClr val="bg2"/>
            </a:solidFill>
            <a:miter lim="800000"/>
            <a:headEnd/>
            <a:tailEnd/>
          </a:ln>
        </p:spPr>
        <p:txBody>
          <a:bodyPr>
            <a:spAutoFit/>
          </a:bodyPr>
          <a:lstStyle/>
          <a:p>
            <a:pPr>
              <a:spcBef>
                <a:spcPct val="50000"/>
              </a:spcBef>
            </a:pPr>
            <a:r>
              <a:rPr lang="en-US" sz="1800"/>
              <a:t>Can we use </a:t>
            </a:r>
            <a:r>
              <a:rPr lang="en-US" sz="1800">
                <a:sym typeface="Symbol" pitchFamily="18" charset="2"/>
              </a:rPr>
              <a:t></a:t>
            </a:r>
            <a:r>
              <a:rPr lang="en-US" sz="1800"/>
              <a:t>C unit for temperature here?</a:t>
            </a:r>
          </a:p>
        </p:txBody>
      </p:sp>
      <p:pic>
        <p:nvPicPr>
          <p:cNvPr id="35846" name="Picture 11"/>
          <p:cNvPicPr>
            <a:picLocks noChangeAspect="1" noChangeArrowheads="1"/>
          </p:cNvPicPr>
          <p:nvPr/>
        </p:nvPicPr>
        <p:blipFill>
          <a:blip r:embed="rId2"/>
          <a:srcRect/>
          <a:stretch>
            <a:fillRect/>
          </a:stretch>
        </p:blipFill>
        <p:spPr bwMode="auto">
          <a:xfrm>
            <a:off x="219075" y="923925"/>
            <a:ext cx="3438525" cy="5705475"/>
          </a:xfrm>
          <a:prstGeom prst="rect">
            <a:avLst/>
          </a:prstGeom>
          <a:noFill/>
          <a:ln w="9525">
            <a:noFill/>
            <a:miter lim="800000"/>
            <a:headEnd/>
            <a:tailEnd/>
          </a:ln>
        </p:spPr>
      </p:pic>
      <p:pic>
        <p:nvPicPr>
          <p:cNvPr id="35847" name="Picture 12"/>
          <p:cNvPicPr>
            <a:picLocks noChangeAspect="1" noChangeArrowheads="1"/>
          </p:cNvPicPr>
          <p:nvPr/>
        </p:nvPicPr>
        <p:blipFill>
          <a:blip r:embed="rId3"/>
          <a:srcRect/>
          <a:stretch>
            <a:fillRect/>
          </a:stretch>
        </p:blipFill>
        <p:spPr bwMode="auto">
          <a:xfrm>
            <a:off x="5514975" y="152400"/>
            <a:ext cx="3400425" cy="4000500"/>
          </a:xfrm>
          <a:prstGeom prst="rect">
            <a:avLst/>
          </a:prstGeom>
          <a:noFill/>
          <a:ln w="9525">
            <a:noFill/>
            <a:miter lim="800000"/>
            <a:headEnd/>
            <a:tailEnd/>
          </a:ln>
        </p:spPr>
      </p:pic>
      <p:pic>
        <p:nvPicPr>
          <p:cNvPr id="35848" name="Picture 16"/>
          <p:cNvPicPr>
            <a:picLocks noChangeAspect="1" noChangeArrowheads="1"/>
          </p:cNvPicPr>
          <p:nvPr/>
        </p:nvPicPr>
        <p:blipFill>
          <a:blip r:embed="rId4"/>
          <a:srcRect/>
          <a:stretch>
            <a:fillRect/>
          </a:stretch>
        </p:blipFill>
        <p:spPr bwMode="auto">
          <a:xfrm>
            <a:off x="3810000" y="4486275"/>
            <a:ext cx="2009775" cy="9239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Slayt Numarası Yer Tutucusu"/>
          <p:cNvSpPr>
            <a:spLocks noGrp="1"/>
          </p:cNvSpPr>
          <p:nvPr>
            <p:ph type="sldNum" sz="quarter" idx="12"/>
          </p:nvPr>
        </p:nvSpPr>
        <p:spPr>
          <a:noFill/>
        </p:spPr>
        <p:txBody>
          <a:bodyPr/>
          <a:lstStyle/>
          <a:p>
            <a:fld id="{4E2F525F-D8F0-46A9-B036-FD43773947DA}" type="slidenum">
              <a:rPr lang="en-US" smtClean="0"/>
              <a:pPr/>
              <a:t>35</a:t>
            </a:fld>
            <a:endParaRPr lang="en-US" smtClean="0"/>
          </a:p>
        </p:txBody>
      </p:sp>
      <p:sp>
        <p:nvSpPr>
          <p:cNvPr id="36867" name="Rectangle 2"/>
          <p:cNvSpPr>
            <a:spLocks noChangeArrowheads="1"/>
          </p:cNvSpPr>
          <p:nvPr/>
        </p:nvSpPr>
        <p:spPr bwMode="auto">
          <a:xfrm>
            <a:off x="304800" y="152400"/>
            <a:ext cx="8458200" cy="523875"/>
          </a:xfrm>
          <a:prstGeom prst="rect">
            <a:avLst/>
          </a:prstGeom>
          <a:solidFill>
            <a:srgbClr val="92D050"/>
          </a:solidFill>
          <a:ln w="9525">
            <a:noFill/>
            <a:miter lim="800000"/>
            <a:headEnd/>
            <a:tailEnd/>
          </a:ln>
        </p:spPr>
        <p:txBody>
          <a:bodyPr>
            <a:spAutoFit/>
          </a:bodyPr>
          <a:lstStyle/>
          <a:p>
            <a:r>
              <a:rPr lang="en-US" sz="2800" b="1">
                <a:solidFill>
                  <a:srgbClr val="C00000"/>
                </a:solidFill>
              </a:rPr>
              <a:t>THE CARNOT REFRIGERATOR</a:t>
            </a:r>
            <a:r>
              <a:rPr lang="tr-TR" sz="2800" b="1">
                <a:solidFill>
                  <a:srgbClr val="C00000"/>
                </a:solidFill>
              </a:rPr>
              <a:t> </a:t>
            </a:r>
            <a:r>
              <a:rPr lang="en-US" sz="2800" b="1">
                <a:solidFill>
                  <a:srgbClr val="C00000"/>
                </a:solidFill>
              </a:rPr>
              <a:t>AND HEAT PUMP</a:t>
            </a:r>
          </a:p>
        </p:txBody>
      </p:sp>
      <p:pic>
        <p:nvPicPr>
          <p:cNvPr id="36868" name="Picture 5"/>
          <p:cNvPicPr>
            <a:picLocks noChangeAspect="1" noChangeArrowheads="1"/>
          </p:cNvPicPr>
          <p:nvPr/>
        </p:nvPicPr>
        <p:blipFill>
          <a:blip r:embed="rId2"/>
          <a:srcRect/>
          <a:stretch>
            <a:fillRect/>
          </a:stretch>
        </p:blipFill>
        <p:spPr bwMode="auto">
          <a:xfrm>
            <a:off x="5934075" y="1731963"/>
            <a:ext cx="2066925" cy="630237"/>
          </a:xfrm>
          <a:prstGeom prst="rect">
            <a:avLst/>
          </a:prstGeom>
          <a:noFill/>
          <a:ln w="9525">
            <a:noFill/>
            <a:miter lim="800000"/>
            <a:headEnd/>
            <a:tailEnd/>
          </a:ln>
        </p:spPr>
      </p:pic>
      <p:pic>
        <p:nvPicPr>
          <p:cNvPr id="36869" name="Picture 6"/>
          <p:cNvPicPr>
            <a:picLocks noChangeAspect="1" noChangeArrowheads="1"/>
          </p:cNvPicPr>
          <p:nvPr/>
        </p:nvPicPr>
        <p:blipFill>
          <a:blip r:embed="rId3"/>
          <a:srcRect/>
          <a:stretch>
            <a:fillRect/>
          </a:stretch>
        </p:blipFill>
        <p:spPr bwMode="auto">
          <a:xfrm>
            <a:off x="5943600" y="2455863"/>
            <a:ext cx="2190750" cy="592137"/>
          </a:xfrm>
          <a:prstGeom prst="rect">
            <a:avLst/>
          </a:prstGeom>
          <a:noFill/>
          <a:ln w="9525">
            <a:noFill/>
            <a:miter lim="800000"/>
            <a:headEnd/>
            <a:tailEnd/>
          </a:ln>
        </p:spPr>
      </p:pic>
      <p:sp>
        <p:nvSpPr>
          <p:cNvPr id="36870" name="Text Box 12"/>
          <p:cNvSpPr txBox="1">
            <a:spLocks noChangeArrowheads="1"/>
          </p:cNvSpPr>
          <p:nvPr/>
        </p:nvSpPr>
        <p:spPr bwMode="auto">
          <a:xfrm>
            <a:off x="5867400" y="5495925"/>
            <a:ext cx="3048000" cy="1209675"/>
          </a:xfrm>
          <a:prstGeom prst="rect">
            <a:avLst/>
          </a:prstGeom>
          <a:solidFill>
            <a:srgbClr val="FFCC99"/>
          </a:solidFill>
          <a:ln w="19050">
            <a:solidFill>
              <a:schemeClr val="bg2"/>
            </a:solidFill>
            <a:miter lim="800000"/>
            <a:headEnd/>
            <a:tailEnd/>
          </a:ln>
        </p:spPr>
        <p:txBody>
          <a:bodyPr>
            <a:spAutoFit/>
          </a:bodyPr>
          <a:lstStyle/>
          <a:p>
            <a:pPr>
              <a:spcBef>
                <a:spcPct val="50000"/>
              </a:spcBef>
            </a:pPr>
            <a:r>
              <a:rPr lang="en-US" sz="1800"/>
              <a:t>How do you increase the COP of a Carnot refrigerator or heat pump? How about for actual ones? </a:t>
            </a:r>
          </a:p>
        </p:txBody>
      </p:sp>
      <p:sp>
        <p:nvSpPr>
          <p:cNvPr id="36871" name="Text Box 11"/>
          <p:cNvSpPr txBox="1">
            <a:spLocks noChangeArrowheads="1"/>
          </p:cNvSpPr>
          <p:nvPr/>
        </p:nvSpPr>
        <p:spPr bwMode="auto">
          <a:xfrm>
            <a:off x="5943600" y="3168650"/>
            <a:ext cx="2209800" cy="641350"/>
          </a:xfrm>
          <a:prstGeom prst="rect">
            <a:avLst/>
          </a:prstGeom>
          <a:noFill/>
          <a:ln w="9525">
            <a:noFill/>
            <a:miter lim="800000"/>
            <a:headEnd/>
            <a:tailEnd/>
          </a:ln>
        </p:spPr>
        <p:txBody>
          <a:bodyPr>
            <a:spAutoFit/>
          </a:bodyPr>
          <a:lstStyle/>
          <a:p>
            <a:pPr>
              <a:spcBef>
                <a:spcPct val="50000"/>
              </a:spcBef>
            </a:pPr>
            <a:r>
              <a:rPr lang="en-US" sz="1800">
                <a:solidFill>
                  <a:srgbClr val="CC00CC"/>
                </a:solidFill>
              </a:rPr>
              <a:t>Carnot refrigerator or heat pump</a:t>
            </a:r>
          </a:p>
        </p:txBody>
      </p:sp>
      <p:sp>
        <p:nvSpPr>
          <p:cNvPr id="36872" name="Text Box 10"/>
          <p:cNvSpPr txBox="1">
            <a:spLocks noChangeArrowheads="1"/>
          </p:cNvSpPr>
          <p:nvPr/>
        </p:nvSpPr>
        <p:spPr bwMode="auto">
          <a:xfrm>
            <a:off x="6019800" y="1106488"/>
            <a:ext cx="1828800" cy="646112"/>
          </a:xfrm>
          <a:prstGeom prst="rect">
            <a:avLst/>
          </a:prstGeom>
          <a:noFill/>
          <a:ln w="9525">
            <a:noFill/>
            <a:miter lim="800000"/>
            <a:headEnd/>
            <a:tailEnd/>
          </a:ln>
        </p:spPr>
        <p:txBody>
          <a:bodyPr>
            <a:spAutoFit/>
          </a:bodyPr>
          <a:lstStyle/>
          <a:p>
            <a:pPr>
              <a:spcBef>
                <a:spcPct val="50000"/>
              </a:spcBef>
            </a:pPr>
            <a:r>
              <a:rPr lang="en-US" sz="1800">
                <a:solidFill>
                  <a:srgbClr val="CC00CC"/>
                </a:solidFill>
              </a:rPr>
              <a:t>Any refrigerator or heat pump</a:t>
            </a:r>
          </a:p>
        </p:txBody>
      </p:sp>
      <p:pic>
        <p:nvPicPr>
          <p:cNvPr id="36873" name="Picture 13"/>
          <p:cNvPicPr>
            <a:picLocks noChangeAspect="1" noChangeArrowheads="1"/>
          </p:cNvPicPr>
          <p:nvPr/>
        </p:nvPicPr>
        <p:blipFill>
          <a:blip r:embed="rId4"/>
          <a:srcRect/>
          <a:stretch>
            <a:fillRect/>
          </a:stretch>
        </p:blipFill>
        <p:spPr bwMode="auto">
          <a:xfrm>
            <a:off x="304800" y="838200"/>
            <a:ext cx="5467350" cy="4591050"/>
          </a:xfrm>
          <a:prstGeom prst="rect">
            <a:avLst/>
          </a:prstGeom>
          <a:noFill/>
          <a:ln w="9525">
            <a:noFill/>
            <a:miter lim="800000"/>
            <a:headEnd/>
            <a:tailEnd/>
          </a:ln>
        </p:spPr>
      </p:pic>
      <p:pic>
        <p:nvPicPr>
          <p:cNvPr id="36874" name="Picture 14"/>
          <p:cNvPicPr>
            <a:picLocks noChangeAspect="1" noChangeArrowheads="1"/>
          </p:cNvPicPr>
          <p:nvPr/>
        </p:nvPicPr>
        <p:blipFill>
          <a:blip r:embed="rId5"/>
          <a:srcRect/>
          <a:stretch>
            <a:fillRect/>
          </a:stretch>
        </p:blipFill>
        <p:spPr bwMode="auto">
          <a:xfrm>
            <a:off x="304800" y="5514975"/>
            <a:ext cx="3810000" cy="1192213"/>
          </a:xfrm>
          <a:prstGeom prst="rect">
            <a:avLst/>
          </a:prstGeom>
          <a:noFill/>
          <a:ln w="9525">
            <a:noFill/>
            <a:miter lim="800000"/>
            <a:headEnd/>
            <a:tailEnd/>
          </a:ln>
        </p:spPr>
      </p:pic>
      <p:pic>
        <p:nvPicPr>
          <p:cNvPr id="36875" name="Picture 15"/>
          <p:cNvPicPr>
            <a:picLocks noChangeAspect="1" noChangeArrowheads="1"/>
          </p:cNvPicPr>
          <p:nvPr/>
        </p:nvPicPr>
        <p:blipFill>
          <a:blip r:embed="rId6"/>
          <a:srcRect/>
          <a:stretch>
            <a:fillRect/>
          </a:stretch>
        </p:blipFill>
        <p:spPr bwMode="auto">
          <a:xfrm>
            <a:off x="5972175" y="3819525"/>
            <a:ext cx="2409825" cy="752475"/>
          </a:xfrm>
          <a:prstGeom prst="rect">
            <a:avLst/>
          </a:prstGeom>
          <a:noFill/>
          <a:ln w="9525">
            <a:noFill/>
            <a:miter lim="800000"/>
            <a:headEnd/>
            <a:tailEnd/>
          </a:ln>
        </p:spPr>
      </p:pic>
      <p:pic>
        <p:nvPicPr>
          <p:cNvPr id="36876" name="Picture 16"/>
          <p:cNvPicPr>
            <a:picLocks noChangeAspect="1" noChangeArrowheads="1"/>
          </p:cNvPicPr>
          <p:nvPr/>
        </p:nvPicPr>
        <p:blipFill>
          <a:blip r:embed="rId7"/>
          <a:srcRect/>
          <a:stretch>
            <a:fillRect/>
          </a:stretch>
        </p:blipFill>
        <p:spPr bwMode="auto">
          <a:xfrm>
            <a:off x="5962650" y="4695825"/>
            <a:ext cx="2495550" cy="7143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Slayt Numarası Yer Tutucusu"/>
          <p:cNvSpPr>
            <a:spLocks noGrp="1"/>
          </p:cNvSpPr>
          <p:nvPr>
            <p:ph type="sldNum" sz="quarter" idx="12"/>
          </p:nvPr>
        </p:nvSpPr>
        <p:spPr>
          <a:noFill/>
        </p:spPr>
        <p:txBody>
          <a:bodyPr/>
          <a:lstStyle/>
          <a:p>
            <a:fld id="{4F1142B0-34F5-4B99-A39E-48CE04F7E42B}" type="slidenum">
              <a:rPr lang="en-US" smtClean="0"/>
              <a:pPr/>
              <a:t>36</a:t>
            </a:fld>
            <a:endParaRPr lang="en-US" smtClean="0"/>
          </a:p>
        </p:txBody>
      </p:sp>
      <p:sp>
        <p:nvSpPr>
          <p:cNvPr id="37891" name="Rectangle 5"/>
          <p:cNvSpPr>
            <a:spLocks noChangeArrowheads="1"/>
          </p:cNvSpPr>
          <p:nvPr/>
        </p:nvSpPr>
        <p:spPr bwMode="auto">
          <a:xfrm>
            <a:off x="762000" y="2289175"/>
            <a:ext cx="6705600" cy="3502025"/>
          </a:xfrm>
          <a:prstGeom prst="rect">
            <a:avLst/>
          </a:prstGeom>
          <a:noFill/>
          <a:ln w="9525">
            <a:noFill/>
            <a:miter lim="800000"/>
            <a:headEnd/>
            <a:tailEnd/>
          </a:ln>
        </p:spPr>
        <p:txBody>
          <a:bodyPr>
            <a:spAutoFit/>
          </a:bodyPr>
          <a:lstStyle/>
          <a:p>
            <a:pPr>
              <a:spcBef>
                <a:spcPct val="20000"/>
              </a:spcBef>
              <a:spcAft>
                <a:spcPct val="20000"/>
              </a:spcAft>
            </a:pPr>
            <a:r>
              <a:rPr lang="en-US" sz="2000"/>
              <a:t>The COP of a reversible refrigerator or heat pump is the maximum theoretical</a:t>
            </a:r>
            <a:r>
              <a:rPr lang="tr-TR" sz="2000"/>
              <a:t> </a:t>
            </a:r>
            <a:r>
              <a:rPr lang="en-US" sz="2000"/>
              <a:t>value for the specified temperature limits. </a:t>
            </a:r>
            <a:endParaRPr lang="tr-TR" sz="2000"/>
          </a:p>
          <a:p>
            <a:pPr>
              <a:spcBef>
                <a:spcPct val="20000"/>
              </a:spcBef>
              <a:spcAft>
                <a:spcPct val="20000"/>
              </a:spcAft>
            </a:pPr>
            <a:r>
              <a:rPr lang="en-US" sz="2000">
                <a:solidFill>
                  <a:srgbClr val="3333FF"/>
                </a:solidFill>
              </a:rPr>
              <a:t>Actual refrigerators or heat</a:t>
            </a:r>
            <a:r>
              <a:rPr lang="tr-TR" sz="2000">
                <a:solidFill>
                  <a:srgbClr val="3333FF"/>
                </a:solidFill>
              </a:rPr>
              <a:t> </a:t>
            </a:r>
            <a:r>
              <a:rPr lang="en-US" sz="2000">
                <a:solidFill>
                  <a:srgbClr val="3333FF"/>
                </a:solidFill>
              </a:rPr>
              <a:t>pumps may approach these values as their designs are improved, but they</a:t>
            </a:r>
            <a:r>
              <a:rPr lang="tr-TR" sz="2000">
                <a:solidFill>
                  <a:srgbClr val="3333FF"/>
                </a:solidFill>
              </a:rPr>
              <a:t> </a:t>
            </a:r>
            <a:r>
              <a:rPr lang="en-US" sz="2000">
                <a:solidFill>
                  <a:srgbClr val="3333FF"/>
                </a:solidFill>
              </a:rPr>
              <a:t>can never reach them.</a:t>
            </a:r>
          </a:p>
          <a:p>
            <a:pPr>
              <a:spcBef>
                <a:spcPct val="20000"/>
              </a:spcBef>
              <a:spcAft>
                <a:spcPct val="20000"/>
              </a:spcAft>
            </a:pPr>
            <a:r>
              <a:rPr lang="tr-TR" sz="2000"/>
              <a:t>T</a:t>
            </a:r>
            <a:r>
              <a:rPr lang="en-US" sz="2000"/>
              <a:t>he COPs of both the refrigerators and the heat pumps</a:t>
            </a:r>
            <a:r>
              <a:rPr lang="tr-TR" sz="2000"/>
              <a:t> </a:t>
            </a:r>
            <a:r>
              <a:rPr lang="en-US" sz="2000"/>
              <a:t>decrease as </a:t>
            </a:r>
            <a:r>
              <a:rPr lang="en-US" sz="2000" i="1"/>
              <a:t>T</a:t>
            </a:r>
            <a:r>
              <a:rPr lang="en-US" sz="2000" i="1" baseline="-25000"/>
              <a:t>L</a:t>
            </a:r>
            <a:r>
              <a:rPr lang="en-US" sz="2000" i="1"/>
              <a:t> </a:t>
            </a:r>
            <a:r>
              <a:rPr lang="en-US" sz="2000"/>
              <a:t>decreases. </a:t>
            </a:r>
            <a:endParaRPr lang="tr-TR" sz="2000"/>
          </a:p>
          <a:p>
            <a:pPr>
              <a:spcBef>
                <a:spcPct val="20000"/>
              </a:spcBef>
              <a:spcAft>
                <a:spcPct val="20000"/>
              </a:spcAft>
            </a:pPr>
            <a:r>
              <a:rPr lang="en-US" sz="2000">
                <a:solidFill>
                  <a:srgbClr val="3333FF"/>
                </a:solidFill>
              </a:rPr>
              <a:t>That is, it requires more work to absorb heat from</a:t>
            </a:r>
            <a:r>
              <a:rPr lang="tr-TR" sz="2000">
                <a:solidFill>
                  <a:srgbClr val="3333FF"/>
                </a:solidFill>
              </a:rPr>
              <a:t> </a:t>
            </a:r>
            <a:r>
              <a:rPr lang="en-US" sz="2000">
                <a:solidFill>
                  <a:srgbClr val="3333FF"/>
                </a:solidFill>
              </a:rPr>
              <a:t>lower-temperature media.</a:t>
            </a:r>
          </a:p>
        </p:txBody>
      </p:sp>
      <p:pic>
        <p:nvPicPr>
          <p:cNvPr id="37892" name="Picture 6"/>
          <p:cNvPicPr>
            <a:picLocks noChangeAspect="1" noChangeArrowheads="1"/>
          </p:cNvPicPr>
          <p:nvPr/>
        </p:nvPicPr>
        <p:blipFill>
          <a:blip r:embed="rId2"/>
          <a:srcRect/>
          <a:stretch>
            <a:fillRect/>
          </a:stretch>
        </p:blipFill>
        <p:spPr bwMode="auto">
          <a:xfrm>
            <a:off x="838200" y="533400"/>
            <a:ext cx="6286500" cy="14001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Numarası Yer Tutucusu"/>
          <p:cNvSpPr>
            <a:spLocks noGrp="1"/>
          </p:cNvSpPr>
          <p:nvPr>
            <p:ph type="sldNum" sz="quarter" idx="12"/>
          </p:nvPr>
        </p:nvSpPr>
        <p:spPr>
          <a:noFill/>
        </p:spPr>
        <p:txBody>
          <a:bodyPr/>
          <a:lstStyle/>
          <a:p>
            <a:fld id="{53C9A08D-3AFB-4EB9-9CC4-A11D8013AE1A}" type="slidenum">
              <a:rPr lang="en-US" smtClean="0"/>
              <a:pPr/>
              <a:t>37</a:t>
            </a:fld>
            <a:endParaRPr lang="en-US" smtClean="0"/>
          </a:p>
        </p:txBody>
      </p:sp>
      <p:sp>
        <p:nvSpPr>
          <p:cNvPr id="38915" name="2 Dikdörtgen"/>
          <p:cNvSpPr>
            <a:spLocks noChangeArrowheads="1"/>
          </p:cNvSpPr>
          <p:nvPr/>
        </p:nvSpPr>
        <p:spPr bwMode="auto">
          <a:xfrm>
            <a:off x="4038600" y="846138"/>
            <a:ext cx="3810000" cy="830262"/>
          </a:xfrm>
          <a:prstGeom prst="rect">
            <a:avLst/>
          </a:prstGeom>
          <a:noFill/>
          <a:ln w="9525">
            <a:noFill/>
            <a:miter lim="800000"/>
            <a:headEnd/>
            <a:tailEnd/>
          </a:ln>
        </p:spPr>
        <p:txBody>
          <a:bodyPr>
            <a:spAutoFit/>
          </a:bodyPr>
          <a:lstStyle/>
          <a:p>
            <a:r>
              <a:rPr lang="en-US" sz="2400" b="1"/>
              <a:t>Heating a House by a Carnot Heat Pump</a:t>
            </a:r>
            <a:endParaRPr lang="tr-TR" sz="2400"/>
          </a:p>
        </p:txBody>
      </p:sp>
      <p:pic>
        <p:nvPicPr>
          <p:cNvPr id="38916" name="Picture 2"/>
          <p:cNvPicPr>
            <a:picLocks noChangeAspect="1" noChangeArrowheads="1"/>
          </p:cNvPicPr>
          <p:nvPr/>
        </p:nvPicPr>
        <p:blipFill>
          <a:blip r:embed="rId2"/>
          <a:srcRect/>
          <a:stretch>
            <a:fillRect/>
          </a:stretch>
        </p:blipFill>
        <p:spPr bwMode="auto">
          <a:xfrm>
            <a:off x="304800" y="685800"/>
            <a:ext cx="3162300" cy="4800600"/>
          </a:xfrm>
          <a:prstGeom prst="rect">
            <a:avLst/>
          </a:prstGeom>
          <a:noFill/>
          <a:ln w="9525">
            <a:noFill/>
            <a:miter lim="800000"/>
            <a:headEnd/>
            <a:tailEnd/>
          </a:ln>
        </p:spPr>
      </p:pic>
      <p:pic>
        <p:nvPicPr>
          <p:cNvPr id="38917" name="Picture 3"/>
          <p:cNvPicPr>
            <a:picLocks noChangeAspect="1" noChangeArrowheads="1"/>
          </p:cNvPicPr>
          <p:nvPr/>
        </p:nvPicPr>
        <p:blipFill>
          <a:blip r:embed="rId3"/>
          <a:srcRect/>
          <a:stretch>
            <a:fillRect/>
          </a:stretch>
        </p:blipFill>
        <p:spPr bwMode="auto">
          <a:xfrm>
            <a:off x="1905000" y="3895725"/>
            <a:ext cx="7038975" cy="676275"/>
          </a:xfrm>
          <a:prstGeom prst="rect">
            <a:avLst/>
          </a:prstGeom>
          <a:noFill/>
          <a:ln w="9525">
            <a:noFill/>
            <a:miter lim="800000"/>
            <a:headEnd/>
            <a:tailEnd/>
          </a:ln>
        </p:spPr>
      </p:pic>
      <p:pic>
        <p:nvPicPr>
          <p:cNvPr id="38918" name="Picture 4"/>
          <p:cNvPicPr>
            <a:picLocks noChangeAspect="1" noChangeArrowheads="1"/>
          </p:cNvPicPr>
          <p:nvPr/>
        </p:nvPicPr>
        <p:blipFill>
          <a:blip r:embed="rId4"/>
          <a:srcRect/>
          <a:stretch>
            <a:fillRect/>
          </a:stretch>
        </p:blipFill>
        <p:spPr bwMode="auto">
          <a:xfrm>
            <a:off x="4343400" y="4962525"/>
            <a:ext cx="4191000" cy="8286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Slayt Numarası Yer Tutucusu"/>
          <p:cNvSpPr>
            <a:spLocks noGrp="1"/>
          </p:cNvSpPr>
          <p:nvPr>
            <p:ph type="sldNum" sz="quarter" idx="12"/>
          </p:nvPr>
        </p:nvSpPr>
        <p:spPr>
          <a:noFill/>
        </p:spPr>
        <p:txBody>
          <a:bodyPr/>
          <a:lstStyle/>
          <a:p>
            <a:fld id="{A6C541EF-A8AF-4550-975C-8F6E3323BC89}" type="slidenum">
              <a:rPr lang="en-US" smtClean="0"/>
              <a:pPr/>
              <a:t>38</a:t>
            </a:fld>
            <a:endParaRPr lang="en-US" smtClean="0"/>
          </a:p>
        </p:txBody>
      </p:sp>
      <p:sp>
        <p:nvSpPr>
          <p:cNvPr id="39939" name="Rectangle 2"/>
          <p:cNvSpPr>
            <a:spLocks noGrp="1" noChangeArrowheads="1"/>
          </p:cNvSpPr>
          <p:nvPr>
            <p:ph type="title"/>
          </p:nvPr>
        </p:nvSpPr>
        <p:spPr>
          <a:xfrm>
            <a:off x="838200" y="152400"/>
            <a:ext cx="6477000" cy="487363"/>
          </a:xfrm>
        </p:spPr>
        <p:txBody>
          <a:bodyPr/>
          <a:lstStyle/>
          <a:p>
            <a:pPr eaLnBrk="1" hangingPunct="1"/>
            <a:r>
              <a:rPr lang="en-US" smtClean="0">
                <a:solidFill>
                  <a:srgbClr val="C00000"/>
                </a:solidFill>
              </a:rPr>
              <a:t>Summary</a:t>
            </a:r>
          </a:p>
        </p:txBody>
      </p:sp>
      <p:sp>
        <p:nvSpPr>
          <p:cNvPr id="39940" name="Rectangle 3"/>
          <p:cNvSpPr>
            <a:spLocks noGrp="1" noChangeArrowheads="1"/>
          </p:cNvSpPr>
          <p:nvPr>
            <p:ph type="body" idx="1"/>
          </p:nvPr>
        </p:nvSpPr>
        <p:spPr>
          <a:xfrm>
            <a:off x="533400" y="685800"/>
            <a:ext cx="7543800" cy="5943600"/>
          </a:xfrm>
        </p:spPr>
        <p:txBody>
          <a:bodyPr/>
          <a:lstStyle/>
          <a:p>
            <a:pPr eaLnBrk="1" hangingPunct="1">
              <a:lnSpc>
                <a:spcPct val="80000"/>
              </a:lnSpc>
            </a:pPr>
            <a:r>
              <a:rPr lang="en-US" sz="1800" smtClean="0"/>
              <a:t>Introduction to the second law</a:t>
            </a:r>
          </a:p>
          <a:p>
            <a:pPr eaLnBrk="1" hangingPunct="1">
              <a:lnSpc>
                <a:spcPct val="80000"/>
              </a:lnSpc>
            </a:pPr>
            <a:r>
              <a:rPr lang="en-US" sz="1800" smtClean="0"/>
              <a:t>Thermal energy reservoirs</a:t>
            </a:r>
          </a:p>
          <a:p>
            <a:pPr eaLnBrk="1" hangingPunct="1">
              <a:lnSpc>
                <a:spcPct val="80000"/>
              </a:lnSpc>
            </a:pPr>
            <a:r>
              <a:rPr lang="en-US" sz="1800" smtClean="0"/>
              <a:t>Heat engines</a:t>
            </a:r>
          </a:p>
          <a:p>
            <a:pPr lvl="1" eaLnBrk="1" hangingPunct="1">
              <a:lnSpc>
                <a:spcPct val="80000"/>
              </a:lnSpc>
            </a:pPr>
            <a:r>
              <a:rPr lang="en-US" sz="1800" smtClean="0">
                <a:solidFill>
                  <a:srgbClr val="CC00CC"/>
                </a:solidFill>
              </a:rPr>
              <a:t>Thermal efficiency</a:t>
            </a:r>
          </a:p>
          <a:p>
            <a:pPr lvl="1" eaLnBrk="1" hangingPunct="1">
              <a:lnSpc>
                <a:spcPct val="80000"/>
              </a:lnSpc>
            </a:pPr>
            <a:r>
              <a:rPr lang="en-US" sz="1800" smtClean="0">
                <a:solidFill>
                  <a:srgbClr val="CC00CC"/>
                </a:solidFill>
              </a:rPr>
              <a:t>The 2</a:t>
            </a:r>
            <a:r>
              <a:rPr lang="en-US" sz="1800" baseline="30000" smtClean="0">
                <a:solidFill>
                  <a:srgbClr val="CC00CC"/>
                </a:solidFill>
              </a:rPr>
              <a:t>nd</a:t>
            </a:r>
            <a:r>
              <a:rPr lang="en-US" sz="1800" smtClean="0">
                <a:solidFill>
                  <a:srgbClr val="CC00CC"/>
                </a:solidFill>
              </a:rPr>
              <a:t> law: Kelvin-Planck statement</a:t>
            </a:r>
          </a:p>
          <a:p>
            <a:pPr eaLnBrk="1" hangingPunct="1">
              <a:lnSpc>
                <a:spcPct val="80000"/>
              </a:lnSpc>
            </a:pPr>
            <a:r>
              <a:rPr lang="en-US" sz="1800" smtClean="0"/>
              <a:t>Refrigerators and heat pumps</a:t>
            </a:r>
          </a:p>
          <a:p>
            <a:pPr lvl="1" eaLnBrk="1" hangingPunct="1">
              <a:lnSpc>
                <a:spcPct val="80000"/>
              </a:lnSpc>
            </a:pPr>
            <a:r>
              <a:rPr lang="en-US" sz="1800" smtClean="0">
                <a:solidFill>
                  <a:srgbClr val="CC00CC"/>
                </a:solidFill>
              </a:rPr>
              <a:t>Coefficient of performance (COP)</a:t>
            </a:r>
          </a:p>
          <a:p>
            <a:pPr lvl="1" eaLnBrk="1" hangingPunct="1">
              <a:lnSpc>
                <a:spcPct val="80000"/>
              </a:lnSpc>
            </a:pPr>
            <a:r>
              <a:rPr lang="en-US" sz="1800" smtClean="0">
                <a:solidFill>
                  <a:srgbClr val="CC00CC"/>
                </a:solidFill>
              </a:rPr>
              <a:t>The 2</a:t>
            </a:r>
            <a:r>
              <a:rPr lang="en-US" sz="1800" baseline="30000" smtClean="0">
                <a:solidFill>
                  <a:srgbClr val="CC00CC"/>
                </a:solidFill>
              </a:rPr>
              <a:t>nd</a:t>
            </a:r>
            <a:r>
              <a:rPr lang="en-US" sz="1800" smtClean="0">
                <a:solidFill>
                  <a:srgbClr val="CC00CC"/>
                </a:solidFill>
              </a:rPr>
              <a:t> law: Clasius statement</a:t>
            </a:r>
          </a:p>
          <a:p>
            <a:pPr eaLnBrk="1" hangingPunct="1">
              <a:lnSpc>
                <a:spcPct val="80000"/>
              </a:lnSpc>
            </a:pPr>
            <a:r>
              <a:rPr lang="en-US" sz="1800" smtClean="0"/>
              <a:t>Perpetual motion machines</a:t>
            </a:r>
          </a:p>
          <a:p>
            <a:pPr eaLnBrk="1" hangingPunct="1">
              <a:lnSpc>
                <a:spcPct val="80000"/>
              </a:lnSpc>
            </a:pPr>
            <a:r>
              <a:rPr lang="en-US" sz="1800" smtClean="0"/>
              <a:t>Reversible and irreversible processes</a:t>
            </a:r>
          </a:p>
          <a:p>
            <a:pPr lvl="1" eaLnBrk="1" hangingPunct="1">
              <a:lnSpc>
                <a:spcPct val="80000"/>
              </a:lnSpc>
            </a:pPr>
            <a:r>
              <a:rPr lang="en-US" sz="1800" smtClean="0">
                <a:solidFill>
                  <a:srgbClr val="CC00CC"/>
                </a:solidFill>
              </a:rPr>
              <a:t>Irreversibilities, Internally and externally reversible processes</a:t>
            </a:r>
          </a:p>
          <a:p>
            <a:pPr eaLnBrk="1" hangingPunct="1">
              <a:lnSpc>
                <a:spcPct val="80000"/>
              </a:lnSpc>
            </a:pPr>
            <a:r>
              <a:rPr lang="en-US" sz="1800" smtClean="0"/>
              <a:t>The Carnot cycle</a:t>
            </a:r>
          </a:p>
          <a:p>
            <a:pPr lvl="1" eaLnBrk="1" hangingPunct="1">
              <a:lnSpc>
                <a:spcPct val="80000"/>
              </a:lnSpc>
            </a:pPr>
            <a:r>
              <a:rPr lang="en-US" sz="1800" smtClean="0">
                <a:solidFill>
                  <a:srgbClr val="CC00CC"/>
                </a:solidFill>
              </a:rPr>
              <a:t>The reversed Carnot cycle</a:t>
            </a:r>
          </a:p>
          <a:p>
            <a:pPr eaLnBrk="1" hangingPunct="1">
              <a:lnSpc>
                <a:spcPct val="80000"/>
              </a:lnSpc>
            </a:pPr>
            <a:r>
              <a:rPr lang="en-US" sz="1800" smtClean="0"/>
              <a:t>The Carnot principles</a:t>
            </a:r>
          </a:p>
          <a:p>
            <a:pPr eaLnBrk="1" hangingPunct="1">
              <a:lnSpc>
                <a:spcPct val="80000"/>
              </a:lnSpc>
            </a:pPr>
            <a:r>
              <a:rPr lang="en-US" sz="1800" smtClean="0"/>
              <a:t>The thermodynamic temperature scale</a:t>
            </a:r>
          </a:p>
          <a:p>
            <a:pPr eaLnBrk="1" hangingPunct="1">
              <a:lnSpc>
                <a:spcPct val="80000"/>
              </a:lnSpc>
            </a:pPr>
            <a:r>
              <a:rPr lang="en-US" sz="1800" smtClean="0"/>
              <a:t>The Carnot heat engine</a:t>
            </a:r>
          </a:p>
          <a:p>
            <a:pPr lvl="1" eaLnBrk="1" hangingPunct="1">
              <a:lnSpc>
                <a:spcPct val="80000"/>
              </a:lnSpc>
            </a:pPr>
            <a:r>
              <a:rPr lang="en-US" sz="1800" smtClean="0">
                <a:solidFill>
                  <a:srgbClr val="CC00CC"/>
                </a:solidFill>
              </a:rPr>
              <a:t>The quality of energy</a:t>
            </a:r>
          </a:p>
          <a:p>
            <a:pPr eaLnBrk="1" hangingPunct="1">
              <a:lnSpc>
                <a:spcPct val="80000"/>
              </a:lnSpc>
            </a:pPr>
            <a:r>
              <a:rPr lang="en-US" sz="1800" smtClean="0"/>
              <a:t>The Carnot refrigerator and heat pump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Slayt Numarası Yer Tutucusu"/>
          <p:cNvSpPr>
            <a:spLocks noGrp="1"/>
          </p:cNvSpPr>
          <p:nvPr>
            <p:ph type="sldNum" sz="quarter" idx="12"/>
          </p:nvPr>
        </p:nvSpPr>
        <p:spPr>
          <a:noFill/>
        </p:spPr>
        <p:txBody>
          <a:bodyPr/>
          <a:lstStyle/>
          <a:p>
            <a:fld id="{6DB09FA7-C0F2-46AA-9E9C-2E1112370E37}" type="slidenum">
              <a:rPr lang="en-US" smtClean="0"/>
              <a:pPr/>
              <a:t>4</a:t>
            </a:fld>
            <a:endParaRPr lang="en-US" smtClean="0"/>
          </a:p>
        </p:txBody>
      </p:sp>
      <p:sp>
        <p:nvSpPr>
          <p:cNvPr id="5123" name="Text Box 15"/>
          <p:cNvSpPr txBox="1">
            <a:spLocks noChangeArrowheads="1"/>
          </p:cNvSpPr>
          <p:nvPr/>
        </p:nvSpPr>
        <p:spPr bwMode="auto">
          <a:xfrm>
            <a:off x="228600" y="304800"/>
            <a:ext cx="4648200" cy="6356350"/>
          </a:xfrm>
          <a:prstGeom prst="rect">
            <a:avLst/>
          </a:prstGeom>
          <a:solidFill>
            <a:srgbClr val="FFCC99"/>
          </a:solidFill>
          <a:ln w="57150" cmpd="thinThick">
            <a:solidFill>
              <a:schemeClr val="tx1"/>
            </a:solidFill>
            <a:miter lim="800000"/>
            <a:headEnd/>
            <a:tailEnd/>
          </a:ln>
        </p:spPr>
        <p:txBody>
          <a:bodyPr>
            <a:spAutoFit/>
          </a:bodyPr>
          <a:lstStyle/>
          <a:p>
            <a:pPr marL="342900" indent="-342900">
              <a:spcBef>
                <a:spcPct val="15000"/>
              </a:spcBef>
              <a:spcAft>
                <a:spcPct val="15000"/>
              </a:spcAft>
              <a:buClr>
                <a:srgbClr val="FF3300"/>
              </a:buClr>
            </a:pPr>
            <a:r>
              <a:rPr lang="en-US" sz="1800" b="1">
                <a:solidFill>
                  <a:srgbClr val="CC00CC"/>
                </a:solidFill>
              </a:rPr>
              <a:t>     </a:t>
            </a:r>
            <a:r>
              <a:rPr lang="en-US" sz="2400" b="1">
                <a:solidFill>
                  <a:srgbClr val="3333FF"/>
                </a:solidFill>
              </a:rPr>
              <a:t>MAJOR USES OF THE SECOND LAW</a:t>
            </a:r>
          </a:p>
          <a:p>
            <a:pPr marL="342900" indent="-342900">
              <a:spcBef>
                <a:spcPct val="15000"/>
              </a:spcBef>
              <a:spcAft>
                <a:spcPct val="15000"/>
              </a:spcAft>
              <a:buClr>
                <a:srgbClr val="3333FF"/>
              </a:buClr>
              <a:buFontTx/>
              <a:buAutoNum type="arabicPeriod"/>
            </a:pPr>
            <a:r>
              <a:rPr lang="en-US" sz="1800"/>
              <a:t>The second law may be used to identify the </a:t>
            </a:r>
            <a:r>
              <a:rPr lang="en-US" sz="1800">
                <a:solidFill>
                  <a:srgbClr val="3333FF"/>
                </a:solidFill>
              </a:rPr>
              <a:t>direction</a:t>
            </a:r>
            <a:r>
              <a:rPr lang="en-US" sz="1800">
                <a:solidFill>
                  <a:srgbClr val="CC00CC"/>
                </a:solidFill>
              </a:rPr>
              <a:t> </a:t>
            </a:r>
            <a:r>
              <a:rPr lang="en-US" sz="1800"/>
              <a:t>of processes. </a:t>
            </a:r>
          </a:p>
          <a:p>
            <a:pPr marL="342900" indent="-342900">
              <a:spcBef>
                <a:spcPct val="15000"/>
              </a:spcBef>
              <a:spcAft>
                <a:spcPct val="15000"/>
              </a:spcAft>
              <a:buClr>
                <a:srgbClr val="3333FF"/>
              </a:buClr>
              <a:buFontTx/>
              <a:buAutoNum type="arabicPeriod"/>
            </a:pPr>
            <a:r>
              <a:rPr lang="en-US" sz="1800"/>
              <a:t>The second law also asserts that energy has </a:t>
            </a:r>
            <a:r>
              <a:rPr lang="en-US" sz="1800" i="1">
                <a:solidFill>
                  <a:srgbClr val="3333FF"/>
                </a:solidFill>
              </a:rPr>
              <a:t>quality</a:t>
            </a:r>
            <a:r>
              <a:rPr lang="en-US" sz="1800" i="1"/>
              <a:t> </a:t>
            </a:r>
            <a:r>
              <a:rPr lang="en-US" sz="1800"/>
              <a:t>as well as quantity. The first law is concerned with the quantity of energy and the transformations of energy from one form to another with no regard to its quality. The second law provides the necessary means to determine the quality as well as the degree of degradation of energy during a process.</a:t>
            </a:r>
          </a:p>
          <a:p>
            <a:pPr marL="342900" indent="-342900">
              <a:spcBef>
                <a:spcPct val="15000"/>
              </a:spcBef>
              <a:spcAft>
                <a:spcPct val="15000"/>
              </a:spcAft>
              <a:buClr>
                <a:srgbClr val="3333FF"/>
              </a:buClr>
              <a:buFontTx/>
              <a:buAutoNum type="arabicPeriod"/>
            </a:pPr>
            <a:r>
              <a:rPr lang="en-US" sz="1800"/>
              <a:t>The second law of thermodynamics is also used in determining the </a:t>
            </a:r>
            <a:r>
              <a:rPr lang="en-US" sz="1800" i="1">
                <a:solidFill>
                  <a:srgbClr val="3333FF"/>
                </a:solidFill>
              </a:rPr>
              <a:t>theoretical limits</a:t>
            </a:r>
            <a:r>
              <a:rPr lang="en-US" sz="1800" i="1"/>
              <a:t> </a:t>
            </a:r>
            <a:r>
              <a:rPr lang="en-US" sz="1800"/>
              <a:t>for the performance of commonly used engineering systems, such as heat engines and refrigerators, as well as predicting the </a:t>
            </a:r>
            <a:r>
              <a:rPr lang="en-US" sz="1800" i="1">
                <a:solidFill>
                  <a:srgbClr val="3333FF"/>
                </a:solidFill>
              </a:rPr>
              <a:t>degree of completion</a:t>
            </a:r>
            <a:r>
              <a:rPr lang="en-US" sz="1800" i="1"/>
              <a:t> </a:t>
            </a:r>
            <a:r>
              <a:rPr lang="en-US" sz="1800"/>
              <a:t>of chemical reactions.</a:t>
            </a:r>
          </a:p>
        </p:txBody>
      </p:sp>
      <p:pic>
        <p:nvPicPr>
          <p:cNvPr id="5124" name="Picture 18"/>
          <p:cNvPicPr>
            <a:picLocks noChangeAspect="1" noChangeArrowheads="1"/>
          </p:cNvPicPr>
          <p:nvPr/>
        </p:nvPicPr>
        <p:blipFill>
          <a:blip r:embed="rId2"/>
          <a:srcRect/>
          <a:stretch>
            <a:fillRect/>
          </a:stretch>
        </p:blipFill>
        <p:spPr bwMode="auto">
          <a:xfrm>
            <a:off x="5105400" y="638175"/>
            <a:ext cx="3886200" cy="4271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Slayt Numarası Yer Tutucusu"/>
          <p:cNvSpPr>
            <a:spLocks noGrp="1"/>
          </p:cNvSpPr>
          <p:nvPr>
            <p:ph type="sldNum" sz="quarter" idx="12"/>
          </p:nvPr>
        </p:nvSpPr>
        <p:spPr>
          <a:noFill/>
        </p:spPr>
        <p:txBody>
          <a:bodyPr/>
          <a:lstStyle/>
          <a:p>
            <a:fld id="{3480DF2B-4ED0-4F70-A92A-50A0320969E4}" type="slidenum">
              <a:rPr lang="en-US" smtClean="0"/>
              <a:pPr/>
              <a:t>5</a:t>
            </a:fld>
            <a:endParaRPr lang="en-US" smtClean="0"/>
          </a:p>
        </p:txBody>
      </p:sp>
      <p:sp>
        <p:nvSpPr>
          <p:cNvPr id="6147" name="Rectangle 2"/>
          <p:cNvSpPr>
            <a:spLocks noGrp="1" noChangeArrowheads="1"/>
          </p:cNvSpPr>
          <p:nvPr>
            <p:ph type="title"/>
          </p:nvPr>
        </p:nvSpPr>
        <p:spPr>
          <a:xfrm>
            <a:off x="381000" y="198438"/>
            <a:ext cx="6934200" cy="639762"/>
          </a:xfrm>
          <a:solidFill>
            <a:srgbClr val="92D050"/>
          </a:solidFill>
        </p:spPr>
        <p:txBody>
          <a:bodyPr/>
          <a:lstStyle/>
          <a:p>
            <a:pPr eaLnBrk="1" hangingPunct="1"/>
            <a:r>
              <a:rPr lang="en-US" smtClean="0">
                <a:solidFill>
                  <a:srgbClr val="C00000"/>
                </a:solidFill>
              </a:rPr>
              <a:t>THERMAL ENERGY RESERVOIRS</a:t>
            </a:r>
            <a:endParaRPr lang="en-US" b="0" smtClean="0">
              <a:solidFill>
                <a:srgbClr val="C00000"/>
              </a:solidFill>
            </a:endParaRPr>
          </a:p>
        </p:txBody>
      </p:sp>
      <p:sp>
        <p:nvSpPr>
          <p:cNvPr id="6148" name="Rectangle 7"/>
          <p:cNvSpPr>
            <a:spLocks noChangeArrowheads="1"/>
          </p:cNvSpPr>
          <p:nvPr/>
        </p:nvSpPr>
        <p:spPr bwMode="auto">
          <a:xfrm>
            <a:off x="228600" y="4622800"/>
            <a:ext cx="8458200" cy="2082800"/>
          </a:xfrm>
          <a:prstGeom prst="rect">
            <a:avLst/>
          </a:prstGeom>
          <a:noFill/>
          <a:ln w="9525">
            <a:noFill/>
            <a:miter lim="800000"/>
            <a:headEnd/>
            <a:tailEnd/>
          </a:ln>
        </p:spPr>
        <p:txBody>
          <a:bodyPr>
            <a:spAutoFit/>
          </a:bodyPr>
          <a:lstStyle/>
          <a:p>
            <a:pPr marL="342900" indent="-342900">
              <a:spcBef>
                <a:spcPct val="10000"/>
              </a:spcBef>
              <a:spcAft>
                <a:spcPct val="15000"/>
              </a:spcAft>
              <a:buClr>
                <a:srgbClr val="FF3300"/>
              </a:buClr>
              <a:buFontTx/>
              <a:buChar char="•"/>
            </a:pPr>
            <a:r>
              <a:rPr lang="en-US" sz="1800"/>
              <a:t>A hypothetical body with a relatively large </a:t>
            </a:r>
            <a:r>
              <a:rPr lang="en-US" sz="1800" i="1"/>
              <a:t>thermal energy capacity </a:t>
            </a:r>
            <a:r>
              <a:rPr lang="en-US" sz="1800"/>
              <a:t>(mass x specific heat) that can supply or absorb finite amounts of heat without undergoing any change in temperature is called a </a:t>
            </a:r>
            <a:r>
              <a:rPr lang="en-US" sz="1800" b="1">
                <a:solidFill>
                  <a:srgbClr val="CC00CC"/>
                </a:solidFill>
              </a:rPr>
              <a:t>thermal energy reservoir</a:t>
            </a:r>
            <a:r>
              <a:rPr lang="en-US" sz="1800"/>
              <a:t>, or just a </a:t>
            </a:r>
            <a:r>
              <a:rPr lang="en-US" sz="1800" b="1">
                <a:solidFill>
                  <a:srgbClr val="CC00CC"/>
                </a:solidFill>
              </a:rPr>
              <a:t>reservoir</a:t>
            </a:r>
            <a:r>
              <a:rPr lang="en-US" sz="1800"/>
              <a:t>. </a:t>
            </a:r>
          </a:p>
          <a:p>
            <a:pPr marL="342900" indent="-342900">
              <a:spcBef>
                <a:spcPct val="10000"/>
              </a:spcBef>
              <a:spcAft>
                <a:spcPct val="15000"/>
              </a:spcAft>
              <a:buClr>
                <a:srgbClr val="FF3300"/>
              </a:buClr>
              <a:buFontTx/>
              <a:buChar char="•"/>
            </a:pPr>
            <a:r>
              <a:rPr lang="en-US" sz="1800"/>
              <a:t>In practice, large bodies of water such as oceans, lakes, and rivers as well as the atmospheric air can be modeled accurately as thermal energy reservoirs because of their large thermal energy storage capabilities or thermal masses.</a:t>
            </a:r>
          </a:p>
        </p:txBody>
      </p:sp>
      <p:pic>
        <p:nvPicPr>
          <p:cNvPr id="6149" name="Picture 10"/>
          <p:cNvPicPr>
            <a:picLocks noChangeAspect="1" noChangeArrowheads="1"/>
          </p:cNvPicPr>
          <p:nvPr/>
        </p:nvPicPr>
        <p:blipFill>
          <a:blip r:embed="rId2"/>
          <a:srcRect/>
          <a:stretch>
            <a:fillRect/>
          </a:stretch>
        </p:blipFill>
        <p:spPr bwMode="auto">
          <a:xfrm>
            <a:off x="381000" y="990600"/>
            <a:ext cx="3362325" cy="3505200"/>
          </a:xfrm>
          <a:prstGeom prst="rect">
            <a:avLst/>
          </a:prstGeom>
          <a:noFill/>
          <a:ln w="9525">
            <a:noFill/>
            <a:miter lim="800000"/>
            <a:headEnd/>
            <a:tailEnd/>
          </a:ln>
        </p:spPr>
      </p:pic>
      <p:pic>
        <p:nvPicPr>
          <p:cNvPr id="6150" name="Picture 11"/>
          <p:cNvPicPr>
            <a:picLocks noChangeAspect="1" noChangeArrowheads="1"/>
          </p:cNvPicPr>
          <p:nvPr/>
        </p:nvPicPr>
        <p:blipFill>
          <a:blip r:embed="rId3"/>
          <a:srcRect/>
          <a:stretch>
            <a:fillRect/>
          </a:stretch>
        </p:blipFill>
        <p:spPr bwMode="auto">
          <a:xfrm>
            <a:off x="4248150" y="971550"/>
            <a:ext cx="3371850" cy="34480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5 Slayt Numarası Yer Tutucusu"/>
          <p:cNvSpPr>
            <a:spLocks noGrp="1"/>
          </p:cNvSpPr>
          <p:nvPr>
            <p:ph type="sldNum" sz="quarter" idx="12"/>
          </p:nvPr>
        </p:nvSpPr>
        <p:spPr>
          <a:noFill/>
        </p:spPr>
        <p:txBody>
          <a:bodyPr/>
          <a:lstStyle/>
          <a:p>
            <a:fld id="{0BD19EBD-FF35-452B-B3BB-C0E6567EB2AE}" type="slidenum">
              <a:rPr lang="en-US" smtClean="0"/>
              <a:pPr/>
              <a:t>6</a:t>
            </a:fld>
            <a:endParaRPr lang="en-US" smtClean="0"/>
          </a:p>
        </p:txBody>
      </p:sp>
      <p:sp>
        <p:nvSpPr>
          <p:cNvPr id="7171" name="Rectangle 2"/>
          <p:cNvSpPr>
            <a:spLocks noChangeArrowheads="1"/>
          </p:cNvSpPr>
          <p:nvPr/>
        </p:nvSpPr>
        <p:spPr bwMode="auto">
          <a:xfrm>
            <a:off x="228600" y="141288"/>
            <a:ext cx="2133600" cy="1077912"/>
          </a:xfrm>
          <a:prstGeom prst="rect">
            <a:avLst/>
          </a:prstGeom>
          <a:solidFill>
            <a:srgbClr val="92D050"/>
          </a:solidFill>
          <a:ln w="9525">
            <a:noFill/>
            <a:miter lim="800000"/>
            <a:headEnd/>
            <a:tailEnd/>
          </a:ln>
        </p:spPr>
        <p:txBody>
          <a:bodyPr>
            <a:spAutoFit/>
          </a:bodyPr>
          <a:lstStyle/>
          <a:p>
            <a:r>
              <a:rPr lang="en-US" b="1">
                <a:solidFill>
                  <a:srgbClr val="C00000"/>
                </a:solidFill>
              </a:rPr>
              <a:t>HEAT ENGINES</a:t>
            </a:r>
          </a:p>
        </p:txBody>
      </p:sp>
      <p:pic>
        <p:nvPicPr>
          <p:cNvPr id="7172" name="Picture 11"/>
          <p:cNvPicPr>
            <a:picLocks noChangeAspect="1" noChangeArrowheads="1"/>
          </p:cNvPicPr>
          <p:nvPr/>
        </p:nvPicPr>
        <p:blipFill>
          <a:blip r:embed="rId2"/>
          <a:srcRect/>
          <a:stretch>
            <a:fillRect/>
          </a:stretch>
        </p:blipFill>
        <p:spPr bwMode="auto">
          <a:xfrm>
            <a:off x="5486400" y="3200400"/>
            <a:ext cx="3495675" cy="3495675"/>
          </a:xfrm>
          <a:prstGeom prst="rect">
            <a:avLst/>
          </a:prstGeom>
          <a:noFill/>
          <a:ln w="9525">
            <a:noFill/>
            <a:miter lim="800000"/>
            <a:headEnd/>
            <a:tailEnd/>
          </a:ln>
        </p:spPr>
      </p:pic>
      <p:pic>
        <p:nvPicPr>
          <p:cNvPr id="7173" name="Picture 12"/>
          <p:cNvPicPr>
            <a:picLocks noChangeAspect="1" noChangeArrowheads="1"/>
          </p:cNvPicPr>
          <p:nvPr/>
        </p:nvPicPr>
        <p:blipFill>
          <a:blip r:embed="rId3"/>
          <a:srcRect/>
          <a:stretch>
            <a:fillRect/>
          </a:stretch>
        </p:blipFill>
        <p:spPr bwMode="auto">
          <a:xfrm>
            <a:off x="152400" y="1381125"/>
            <a:ext cx="3467100" cy="5400675"/>
          </a:xfrm>
          <a:prstGeom prst="rect">
            <a:avLst/>
          </a:prstGeom>
          <a:noFill/>
          <a:ln w="9525">
            <a:noFill/>
            <a:miter lim="800000"/>
            <a:headEnd/>
            <a:tailEnd/>
          </a:ln>
        </p:spPr>
      </p:pic>
      <p:sp>
        <p:nvSpPr>
          <p:cNvPr id="7174" name="11 Dikdörtgen"/>
          <p:cNvSpPr>
            <a:spLocks noChangeArrowheads="1"/>
          </p:cNvSpPr>
          <p:nvPr/>
        </p:nvSpPr>
        <p:spPr bwMode="auto">
          <a:xfrm>
            <a:off x="2514600" y="3810000"/>
            <a:ext cx="2895600" cy="1924050"/>
          </a:xfrm>
          <a:prstGeom prst="rect">
            <a:avLst/>
          </a:prstGeom>
          <a:solidFill>
            <a:srgbClr val="FFC000"/>
          </a:solidFill>
          <a:ln w="9525">
            <a:noFill/>
            <a:miter lim="800000"/>
            <a:headEnd/>
            <a:tailEnd/>
          </a:ln>
        </p:spPr>
        <p:txBody>
          <a:bodyPr>
            <a:spAutoFit/>
          </a:bodyPr>
          <a:lstStyle/>
          <a:p>
            <a:r>
              <a:rPr lang="en-US" sz="1700"/>
              <a:t>Heat eng</a:t>
            </a:r>
            <a:r>
              <a:rPr lang="tr-TR" sz="1700"/>
              <a:t>i</a:t>
            </a:r>
            <a:r>
              <a:rPr lang="en-US" sz="1700"/>
              <a:t>nes and other cyclic devices usually involve a fluid to and from which heat is transferred while undergoing a cycle. This fluid is called the </a:t>
            </a:r>
            <a:r>
              <a:rPr lang="en-US" sz="1700" b="1">
                <a:solidFill>
                  <a:srgbClr val="CC00CC"/>
                </a:solidFill>
              </a:rPr>
              <a:t>working fluid</a:t>
            </a:r>
            <a:r>
              <a:rPr lang="en-US" sz="1700"/>
              <a:t>.</a:t>
            </a:r>
            <a:endParaRPr lang="tr-TR" sz="1700"/>
          </a:p>
        </p:txBody>
      </p:sp>
      <p:sp>
        <p:nvSpPr>
          <p:cNvPr id="152583" name="Rectangle 7"/>
          <p:cNvSpPr>
            <a:spLocks noChangeArrowheads="1"/>
          </p:cNvSpPr>
          <p:nvPr/>
        </p:nvSpPr>
        <p:spPr bwMode="auto">
          <a:xfrm>
            <a:off x="3048000" y="217488"/>
            <a:ext cx="5867400" cy="2678112"/>
          </a:xfrm>
          <a:prstGeom prst="rect">
            <a:avLst/>
          </a:prstGeom>
          <a:solidFill>
            <a:srgbClr val="FFCC99"/>
          </a:solidFill>
          <a:ln w="25400">
            <a:solidFill>
              <a:schemeClr val="bg2"/>
            </a:solidFill>
            <a:miter lim="800000"/>
            <a:headEnd/>
            <a:tailEnd/>
          </a:ln>
          <a:effectLst/>
        </p:spPr>
        <p:txBody>
          <a:bodyPr>
            <a:spAutoFit/>
          </a:bodyPr>
          <a:lstStyle/>
          <a:p>
            <a:pPr indent="-342900">
              <a:spcBef>
                <a:spcPct val="10000"/>
              </a:spcBef>
              <a:spcAft>
                <a:spcPct val="10000"/>
              </a:spcAft>
              <a:defRPr/>
            </a:pPr>
            <a:r>
              <a:rPr lang="tr-TR" sz="1800" dirty="0"/>
              <a:t>HEAT ENGINES: </a:t>
            </a:r>
            <a:r>
              <a:rPr lang="en-US" sz="1800" dirty="0"/>
              <a:t>The devices that convert heat to work.</a:t>
            </a:r>
            <a:endParaRPr lang="tr-TR" sz="1800" dirty="0"/>
          </a:p>
          <a:p>
            <a:pPr indent="-342900">
              <a:spcBef>
                <a:spcPct val="10000"/>
              </a:spcBef>
              <a:spcAft>
                <a:spcPct val="10000"/>
              </a:spcAft>
              <a:defRPr/>
            </a:pPr>
            <a:endParaRPr lang="en-US" sz="800" dirty="0"/>
          </a:p>
          <a:p>
            <a:pPr marL="342900" indent="-342900">
              <a:spcBef>
                <a:spcPct val="10000"/>
              </a:spcBef>
              <a:spcAft>
                <a:spcPct val="10000"/>
              </a:spcAft>
              <a:buClr>
                <a:srgbClr val="FF3300"/>
              </a:buClr>
              <a:buFontTx/>
              <a:buAutoNum type="arabicPeriod"/>
              <a:defRPr/>
            </a:pPr>
            <a:r>
              <a:rPr lang="en-US" sz="1800" dirty="0"/>
              <a:t>They receive heat from a high-temperature source (solar energy, oil furnace, nuclear reactor, etc.).</a:t>
            </a:r>
          </a:p>
          <a:p>
            <a:pPr marL="342900" indent="-342900">
              <a:spcBef>
                <a:spcPct val="10000"/>
              </a:spcBef>
              <a:spcAft>
                <a:spcPct val="10000"/>
              </a:spcAft>
              <a:buClr>
                <a:srgbClr val="FF3300"/>
              </a:buClr>
              <a:buFontTx/>
              <a:buAutoNum type="arabicPeriod"/>
              <a:defRPr/>
            </a:pPr>
            <a:r>
              <a:rPr lang="en-US" sz="1800" dirty="0"/>
              <a:t>They convert part of this heat to work (usually in the form of a rotating shaft.)</a:t>
            </a:r>
          </a:p>
          <a:p>
            <a:pPr marL="342900" indent="-342900">
              <a:spcBef>
                <a:spcPct val="10000"/>
              </a:spcBef>
              <a:spcAft>
                <a:spcPct val="10000"/>
              </a:spcAft>
              <a:buClr>
                <a:srgbClr val="FF3300"/>
              </a:buClr>
              <a:buFontTx/>
              <a:buAutoNum type="arabicPeriod"/>
              <a:defRPr/>
            </a:pPr>
            <a:r>
              <a:rPr lang="en-US" sz="1800" dirty="0"/>
              <a:t>They reject the remaining waste heat to a low-temperature sink (the atmosphere, rivers, etc.).</a:t>
            </a:r>
          </a:p>
          <a:p>
            <a:pPr marL="342900" indent="-342900">
              <a:spcBef>
                <a:spcPct val="10000"/>
              </a:spcBef>
              <a:spcAft>
                <a:spcPct val="10000"/>
              </a:spcAft>
              <a:buClr>
                <a:srgbClr val="FF3300"/>
              </a:buClr>
              <a:buFontTx/>
              <a:buAutoNum type="arabicPeriod"/>
              <a:defRPr/>
            </a:pPr>
            <a:r>
              <a:rPr lang="en-US" sz="1800" dirty="0"/>
              <a:t>They operate on a cycle.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5 Slayt Numarası Yer Tutucusu"/>
          <p:cNvSpPr>
            <a:spLocks noGrp="1"/>
          </p:cNvSpPr>
          <p:nvPr>
            <p:ph type="sldNum" sz="quarter" idx="12"/>
          </p:nvPr>
        </p:nvSpPr>
        <p:spPr>
          <a:noFill/>
        </p:spPr>
        <p:txBody>
          <a:bodyPr/>
          <a:lstStyle/>
          <a:p>
            <a:fld id="{7DD92E69-1D9C-45B1-89EE-03A454896077}" type="slidenum">
              <a:rPr lang="en-US" smtClean="0"/>
              <a:pPr/>
              <a:t>7</a:t>
            </a:fld>
            <a:endParaRPr lang="en-US" smtClean="0"/>
          </a:p>
        </p:txBody>
      </p:sp>
      <p:sp>
        <p:nvSpPr>
          <p:cNvPr id="8195" name="Rectangle 3"/>
          <p:cNvSpPr>
            <a:spLocks noChangeArrowheads="1"/>
          </p:cNvSpPr>
          <p:nvPr/>
        </p:nvSpPr>
        <p:spPr bwMode="auto">
          <a:xfrm>
            <a:off x="5326063" y="166688"/>
            <a:ext cx="3665537" cy="519112"/>
          </a:xfrm>
          <a:prstGeom prst="rect">
            <a:avLst/>
          </a:prstGeom>
          <a:noFill/>
          <a:ln w="9525">
            <a:noFill/>
            <a:miter lim="800000"/>
            <a:headEnd/>
            <a:tailEnd/>
          </a:ln>
        </p:spPr>
        <p:txBody>
          <a:bodyPr wrap="none">
            <a:spAutoFit/>
          </a:bodyPr>
          <a:lstStyle/>
          <a:p>
            <a:r>
              <a:rPr lang="en-US" sz="2800" b="1">
                <a:solidFill>
                  <a:srgbClr val="FF3300"/>
                </a:solidFill>
              </a:rPr>
              <a:t>A steam power plant</a:t>
            </a:r>
          </a:p>
        </p:txBody>
      </p:sp>
      <p:pic>
        <p:nvPicPr>
          <p:cNvPr id="8196" name="Picture 10"/>
          <p:cNvPicPr>
            <a:picLocks noChangeAspect="1" noChangeArrowheads="1"/>
          </p:cNvPicPr>
          <p:nvPr/>
        </p:nvPicPr>
        <p:blipFill>
          <a:blip r:embed="rId2"/>
          <a:srcRect/>
          <a:stretch>
            <a:fillRect/>
          </a:stretch>
        </p:blipFill>
        <p:spPr bwMode="auto">
          <a:xfrm>
            <a:off x="5410200" y="3886200"/>
            <a:ext cx="3498850" cy="376238"/>
          </a:xfrm>
          <a:prstGeom prst="rect">
            <a:avLst/>
          </a:prstGeom>
          <a:noFill/>
          <a:ln w="9525">
            <a:noFill/>
            <a:miter lim="800000"/>
            <a:headEnd/>
            <a:tailEnd/>
          </a:ln>
        </p:spPr>
      </p:pic>
      <p:pic>
        <p:nvPicPr>
          <p:cNvPr id="8197" name="Picture 11"/>
          <p:cNvPicPr>
            <a:picLocks noChangeAspect="1" noChangeArrowheads="1"/>
          </p:cNvPicPr>
          <p:nvPr/>
        </p:nvPicPr>
        <p:blipFill>
          <a:blip r:embed="rId3"/>
          <a:srcRect/>
          <a:stretch>
            <a:fillRect/>
          </a:stretch>
        </p:blipFill>
        <p:spPr bwMode="auto">
          <a:xfrm>
            <a:off x="5440363" y="4419600"/>
            <a:ext cx="3475037" cy="395288"/>
          </a:xfrm>
          <a:prstGeom prst="rect">
            <a:avLst/>
          </a:prstGeom>
          <a:noFill/>
          <a:ln w="9525">
            <a:noFill/>
            <a:miter lim="800000"/>
            <a:headEnd/>
            <a:tailEnd/>
          </a:ln>
        </p:spPr>
      </p:pic>
      <p:pic>
        <p:nvPicPr>
          <p:cNvPr id="8198" name="Picture 14"/>
          <p:cNvPicPr>
            <a:picLocks noChangeAspect="1" noChangeArrowheads="1"/>
          </p:cNvPicPr>
          <p:nvPr/>
        </p:nvPicPr>
        <p:blipFill>
          <a:blip r:embed="rId4"/>
          <a:srcRect/>
          <a:stretch>
            <a:fillRect/>
          </a:stretch>
        </p:blipFill>
        <p:spPr bwMode="auto">
          <a:xfrm>
            <a:off x="152400" y="5105400"/>
            <a:ext cx="6981825" cy="1638300"/>
          </a:xfrm>
          <a:prstGeom prst="rect">
            <a:avLst/>
          </a:prstGeom>
          <a:noFill/>
          <a:ln w="9525">
            <a:noFill/>
            <a:miter lim="800000"/>
            <a:headEnd/>
            <a:tailEnd/>
          </a:ln>
        </p:spPr>
      </p:pic>
      <p:pic>
        <p:nvPicPr>
          <p:cNvPr id="8199" name="Picture 15"/>
          <p:cNvPicPr>
            <a:picLocks noChangeAspect="1" noChangeArrowheads="1"/>
          </p:cNvPicPr>
          <p:nvPr/>
        </p:nvPicPr>
        <p:blipFill>
          <a:blip r:embed="rId5"/>
          <a:srcRect/>
          <a:stretch>
            <a:fillRect/>
          </a:stretch>
        </p:blipFill>
        <p:spPr bwMode="auto">
          <a:xfrm>
            <a:off x="176213" y="76200"/>
            <a:ext cx="5005387" cy="4953000"/>
          </a:xfrm>
          <a:prstGeom prst="rect">
            <a:avLst/>
          </a:prstGeom>
          <a:noFill/>
          <a:ln w="9525">
            <a:noFill/>
            <a:miter lim="800000"/>
            <a:headEnd/>
            <a:tailEnd/>
          </a:ln>
        </p:spPr>
      </p:pic>
      <p:pic>
        <p:nvPicPr>
          <p:cNvPr id="8200" name="Picture 16"/>
          <p:cNvPicPr>
            <a:picLocks noChangeAspect="1" noChangeArrowheads="1"/>
          </p:cNvPicPr>
          <p:nvPr/>
        </p:nvPicPr>
        <p:blipFill>
          <a:blip r:embed="rId6"/>
          <a:srcRect/>
          <a:stretch>
            <a:fillRect/>
          </a:stretch>
        </p:blipFill>
        <p:spPr bwMode="auto">
          <a:xfrm>
            <a:off x="5410200" y="762000"/>
            <a:ext cx="3505200" cy="2819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Slayt Numarası Yer Tutucusu"/>
          <p:cNvSpPr>
            <a:spLocks noGrp="1"/>
          </p:cNvSpPr>
          <p:nvPr>
            <p:ph type="sldNum" sz="quarter" idx="12"/>
          </p:nvPr>
        </p:nvSpPr>
        <p:spPr>
          <a:noFill/>
        </p:spPr>
        <p:txBody>
          <a:bodyPr/>
          <a:lstStyle/>
          <a:p>
            <a:fld id="{A4FF2E5B-CBB8-4FDB-BB7C-A529CA5A6CB2}" type="slidenum">
              <a:rPr lang="en-US" smtClean="0"/>
              <a:pPr/>
              <a:t>8</a:t>
            </a:fld>
            <a:endParaRPr lang="en-US" smtClean="0"/>
          </a:p>
        </p:txBody>
      </p:sp>
      <p:sp>
        <p:nvSpPr>
          <p:cNvPr id="9219" name="Rectangle 4"/>
          <p:cNvSpPr>
            <a:spLocks noChangeArrowheads="1"/>
          </p:cNvSpPr>
          <p:nvPr/>
        </p:nvSpPr>
        <p:spPr bwMode="auto">
          <a:xfrm>
            <a:off x="76200" y="112713"/>
            <a:ext cx="1905000" cy="954087"/>
          </a:xfrm>
          <a:prstGeom prst="rect">
            <a:avLst/>
          </a:prstGeom>
          <a:noFill/>
          <a:ln w="9525">
            <a:noFill/>
            <a:miter lim="800000"/>
            <a:headEnd/>
            <a:tailEnd/>
          </a:ln>
        </p:spPr>
        <p:txBody>
          <a:bodyPr>
            <a:spAutoFit/>
          </a:bodyPr>
          <a:lstStyle/>
          <a:p>
            <a:r>
              <a:rPr lang="en-US" sz="2800" b="1">
                <a:solidFill>
                  <a:srgbClr val="FF3300"/>
                </a:solidFill>
              </a:rPr>
              <a:t>Thermal efficiency</a:t>
            </a:r>
          </a:p>
        </p:txBody>
      </p:sp>
      <p:pic>
        <p:nvPicPr>
          <p:cNvPr id="9220" name="Picture 14"/>
          <p:cNvPicPr>
            <a:picLocks noChangeAspect="1" noChangeArrowheads="1"/>
          </p:cNvPicPr>
          <p:nvPr/>
        </p:nvPicPr>
        <p:blipFill>
          <a:blip r:embed="rId2"/>
          <a:srcRect/>
          <a:stretch>
            <a:fillRect/>
          </a:stretch>
        </p:blipFill>
        <p:spPr bwMode="auto">
          <a:xfrm>
            <a:off x="2819400" y="2362200"/>
            <a:ext cx="2190750" cy="301625"/>
          </a:xfrm>
          <a:prstGeom prst="rect">
            <a:avLst/>
          </a:prstGeom>
          <a:noFill/>
          <a:ln w="9525">
            <a:noFill/>
            <a:miter lim="800000"/>
            <a:headEnd/>
            <a:tailEnd/>
          </a:ln>
        </p:spPr>
      </p:pic>
      <p:pic>
        <p:nvPicPr>
          <p:cNvPr id="9221" name="Picture 19"/>
          <p:cNvPicPr>
            <a:picLocks noChangeAspect="1" noChangeArrowheads="1"/>
          </p:cNvPicPr>
          <p:nvPr/>
        </p:nvPicPr>
        <p:blipFill>
          <a:blip r:embed="rId3"/>
          <a:srcRect/>
          <a:stretch>
            <a:fillRect/>
          </a:stretch>
        </p:blipFill>
        <p:spPr bwMode="auto">
          <a:xfrm>
            <a:off x="3200400" y="1447800"/>
            <a:ext cx="1549400" cy="790575"/>
          </a:xfrm>
          <a:prstGeom prst="rect">
            <a:avLst/>
          </a:prstGeom>
          <a:noFill/>
          <a:ln w="9525">
            <a:noFill/>
            <a:miter lim="800000"/>
            <a:headEnd/>
            <a:tailEnd/>
          </a:ln>
        </p:spPr>
      </p:pic>
      <p:pic>
        <p:nvPicPr>
          <p:cNvPr id="9222" name="Picture 20"/>
          <p:cNvPicPr>
            <a:picLocks noChangeAspect="1" noChangeArrowheads="1"/>
          </p:cNvPicPr>
          <p:nvPr/>
        </p:nvPicPr>
        <p:blipFill>
          <a:blip r:embed="rId4"/>
          <a:srcRect/>
          <a:stretch>
            <a:fillRect/>
          </a:stretch>
        </p:blipFill>
        <p:spPr bwMode="auto">
          <a:xfrm>
            <a:off x="3200400" y="2743200"/>
            <a:ext cx="1820863" cy="728663"/>
          </a:xfrm>
          <a:prstGeom prst="rect">
            <a:avLst/>
          </a:prstGeom>
          <a:noFill/>
          <a:ln w="9525">
            <a:noFill/>
            <a:miter lim="800000"/>
            <a:headEnd/>
            <a:tailEnd/>
          </a:ln>
        </p:spPr>
      </p:pic>
      <p:pic>
        <p:nvPicPr>
          <p:cNvPr id="9223" name="Picture 25"/>
          <p:cNvPicPr>
            <a:picLocks noChangeAspect="1" noChangeArrowheads="1"/>
          </p:cNvPicPr>
          <p:nvPr/>
        </p:nvPicPr>
        <p:blipFill>
          <a:blip r:embed="rId5"/>
          <a:srcRect/>
          <a:stretch>
            <a:fillRect/>
          </a:stretch>
        </p:blipFill>
        <p:spPr bwMode="auto">
          <a:xfrm>
            <a:off x="5476875" y="962025"/>
            <a:ext cx="3514725" cy="5819775"/>
          </a:xfrm>
          <a:prstGeom prst="rect">
            <a:avLst/>
          </a:prstGeom>
          <a:noFill/>
          <a:ln w="9525">
            <a:noFill/>
            <a:miter lim="800000"/>
            <a:headEnd/>
            <a:tailEnd/>
          </a:ln>
        </p:spPr>
      </p:pic>
      <p:pic>
        <p:nvPicPr>
          <p:cNvPr id="9224" name="Picture 26"/>
          <p:cNvPicPr>
            <a:picLocks noChangeAspect="1" noChangeArrowheads="1"/>
          </p:cNvPicPr>
          <p:nvPr/>
        </p:nvPicPr>
        <p:blipFill>
          <a:blip r:embed="rId6"/>
          <a:srcRect/>
          <a:stretch>
            <a:fillRect/>
          </a:stretch>
        </p:blipFill>
        <p:spPr bwMode="auto">
          <a:xfrm>
            <a:off x="152400" y="1390650"/>
            <a:ext cx="2495550" cy="5314950"/>
          </a:xfrm>
          <a:prstGeom prst="rect">
            <a:avLst/>
          </a:prstGeom>
          <a:noFill/>
          <a:ln w="9525">
            <a:noFill/>
            <a:miter lim="800000"/>
            <a:headEnd/>
            <a:tailEnd/>
          </a:ln>
        </p:spPr>
      </p:pic>
      <p:pic>
        <p:nvPicPr>
          <p:cNvPr id="9225" name="Picture 28"/>
          <p:cNvPicPr>
            <a:picLocks noChangeAspect="1" noChangeArrowheads="1"/>
          </p:cNvPicPr>
          <p:nvPr/>
        </p:nvPicPr>
        <p:blipFill>
          <a:blip r:embed="rId7"/>
          <a:srcRect/>
          <a:stretch>
            <a:fillRect/>
          </a:stretch>
        </p:blipFill>
        <p:spPr bwMode="auto">
          <a:xfrm>
            <a:off x="2943225" y="4076700"/>
            <a:ext cx="2009775" cy="419100"/>
          </a:xfrm>
          <a:prstGeom prst="rect">
            <a:avLst/>
          </a:prstGeom>
          <a:noFill/>
          <a:ln w="9525">
            <a:noFill/>
            <a:miter lim="800000"/>
            <a:headEnd/>
            <a:tailEnd/>
          </a:ln>
        </p:spPr>
      </p:pic>
      <p:pic>
        <p:nvPicPr>
          <p:cNvPr id="9226" name="Picture 29"/>
          <p:cNvPicPr>
            <a:picLocks noChangeAspect="1" noChangeArrowheads="1"/>
          </p:cNvPicPr>
          <p:nvPr/>
        </p:nvPicPr>
        <p:blipFill>
          <a:blip r:embed="rId8"/>
          <a:srcRect/>
          <a:stretch>
            <a:fillRect/>
          </a:stretch>
        </p:blipFill>
        <p:spPr bwMode="auto">
          <a:xfrm>
            <a:off x="3276600" y="4572000"/>
            <a:ext cx="1438275" cy="838200"/>
          </a:xfrm>
          <a:prstGeom prst="rect">
            <a:avLst/>
          </a:prstGeom>
          <a:noFill/>
          <a:ln w="9525">
            <a:noFill/>
            <a:miter lim="800000"/>
            <a:headEnd/>
            <a:tailEnd/>
          </a:ln>
        </p:spPr>
      </p:pic>
      <p:pic>
        <p:nvPicPr>
          <p:cNvPr id="9227" name="Picture 30"/>
          <p:cNvPicPr>
            <a:picLocks noChangeAspect="1" noChangeArrowheads="1"/>
          </p:cNvPicPr>
          <p:nvPr/>
        </p:nvPicPr>
        <p:blipFill>
          <a:blip r:embed="rId9"/>
          <a:srcRect/>
          <a:stretch>
            <a:fillRect/>
          </a:stretch>
        </p:blipFill>
        <p:spPr bwMode="auto">
          <a:xfrm>
            <a:off x="3276600" y="5505450"/>
            <a:ext cx="1571625" cy="742950"/>
          </a:xfrm>
          <a:prstGeom prst="rect">
            <a:avLst/>
          </a:prstGeom>
          <a:noFill/>
          <a:ln w="9525">
            <a:noFill/>
            <a:miter lim="800000"/>
            <a:headEnd/>
            <a:tailEnd/>
          </a:ln>
        </p:spPr>
      </p:pic>
      <p:pic>
        <p:nvPicPr>
          <p:cNvPr id="9228" name="Picture 31"/>
          <p:cNvPicPr>
            <a:picLocks noChangeAspect="1" noChangeArrowheads="1"/>
          </p:cNvPicPr>
          <p:nvPr/>
        </p:nvPicPr>
        <p:blipFill>
          <a:blip r:embed="rId10"/>
          <a:srcRect/>
          <a:stretch>
            <a:fillRect/>
          </a:stretch>
        </p:blipFill>
        <p:spPr bwMode="auto">
          <a:xfrm>
            <a:off x="2133600" y="152400"/>
            <a:ext cx="3952875" cy="6953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Slayt Numarası Yer Tutucusu"/>
          <p:cNvSpPr>
            <a:spLocks noGrp="1"/>
          </p:cNvSpPr>
          <p:nvPr>
            <p:ph type="sldNum" sz="quarter" idx="12"/>
          </p:nvPr>
        </p:nvSpPr>
        <p:spPr>
          <a:noFill/>
        </p:spPr>
        <p:txBody>
          <a:bodyPr/>
          <a:lstStyle/>
          <a:p>
            <a:fld id="{0FFEFB99-6138-4E39-98B1-091C3EA49781}" type="slidenum">
              <a:rPr lang="en-US" smtClean="0"/>
              <a:pPr/>
              <a:t>9</a:t>
            </a:fld>
            <a:endParaRPr lang="en-US" smtClean="0"/>
          </a:p>
        </p:txBody>
      </p:sp>
      <p:pic>
        <p:nvPicPr>
          <p:cNvPr id="10243" name="Picture 2"/>
          <p:cNvPicPr>
            <a:picLocks noChangeAspect="1" noChangeArrowheads="1"/>
          </p:cNvPicPr>
          <p:nvPr/>
        </p:nvPicPr>
        <p:blipFill>
          <a:blip r:embed="rId2"/>
          <a:srcRect/>
          <a:stretch>
            <a:fillRect/>
          </a:stretch>
        </p:blipFill>
        <p:spPr bwMode="auto">
          <a:xfrm>
            <a:off x="4295775" y="290513"/>
            <a:ext cx="3857625" cy="6276975"/>
          </a:xfrm>
          <a:prstGeom prst="rect">
            <a:avLst/>
          </a:prstGeom>
          <a:noFill/>
          <a:ln w="9525">
            <a:noFill/>
            <a:miter lim="800000"/>
            <a:headEnd/>
            <a:tailEnd/>
          </a:ln>
        </p:spPr>
      </p:pic>
      <p:pic>
        <p:nvPicPr>
          <p:cNvPr id="10244" name="Picture 3"/>
          <p:cNvPicPr>
            <a:picLocks noChangeAspect="1" noChangeArrowheads="1"/>
          </p:cNvPicPr>
          <p:nvPr/>
        </p:nvPicPr>
        <p:blipFill>
          <a:blip r:embed="rId3"/>
          <a:srcRect/>
          <a:stretch>
            <a:fillRect/>
          </a:stretch>
        </p:blipFill>
        <p:spPr bwMode="auto">
          <a:xfrm>
            <a:off x="476250" y="2519363"/>
            <a:ext cx="3562350" cy="18192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2315</TotalTime>
  <Words>2071</Words>
  <Application>Microsoft Office PowerPoint</Application>
  <PresentationFormat>Ekran Gösterisi (4:3)</PresentationFormat>
  <Paragraphs>197</Paragraphs>
  <Slides>38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Wingdings</vt:lpstr>
      <vt:lpstr>Times New Roman</vt:lpstr>
      <vt:lpstr>Symbol</vt:lpstr>
      <vt:lpstr>Default Design</vt:lpstr>
      <vt:lpstr>CHAPTER 6  THE SECOND LAW OF THERMODYNAMICS</vt:lpstr>
      <vt:lpstr>Slayt 2</vt:lpstr>
      <vt:lpstr>INTRODUCTION TO THE SECOND LAW</vt:lpstr>
      <vt:lpstr>Slayt 4</vt:lpstr>
      <vt:lpstr>THERMAL ENERGY RESERVOIRS</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Summary</vt:lpstr>
    </vt:vector>
  </TitlesOfParts>
  <Company>DC-UOIT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AND BASIC CONCEPTS</dc:title>
  <dc:creator>WinXP Tablet</dc:creator>
  <cp:lastModifiedBy>Toshiba</cp:lastModifiedBy>
  <cp:revision>713</cp:revision>
  <dcterms:created xsi:type="dcterms:W3CDTF">2007-03-22T19:44:56Z</dcterms:created>
  <dcterms:modified xsi:type="dcterms:W3CDTF">2014-01-28T18:44:32Z</dcterms:modified>
</cp:coreProperties>
</file>