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420" r:id="rId2"/>
    <p:sldId id="357" r:id="rId3"/>
    <p:sldId id="381" r:id="rId4"/>
    <p:sldId id="375" r:id="rId5"/>
    <p:sldId id="380" r:id="rId6"/>
    <p:sldId id="379" r:id="rId7"/>
    <p:sldId id="378" r:id="rId8"/>
    <p:sldId id="377" r:id="rId9"/>
    <p:sldId id="382" r:id="rId10"/>
    <p:sldId id="388" r:id="rId11"/>
    <p:sldId id="412" r:id="rId12"/>
    <p:sldId id="387" r:id="rId13"/>
    <p:sldId id="413" r:id="rId14"/>
    <p:sldId id="414" r:id="rId15"/>
    <p:sldId id="408" r:id="rId16"/>
    <p:sldId id="385" r:id="rId17"/>
    <p:sldId id="384" r:id="rId18"/>
    <p:sldId id="383" r:id="rId19"/>
    <p:sldId id="391" r:id="rId20"/>
    <p:sldId id="390" r:id="rId21"/>
    <p:sldId id="409" r:id="rId22"/>
    <p:sldId id="389" r:id="rId23"/>
    <p:sldId id="376" r:id="rId24"/>
    <p:sldId id="396" r:id="rId25"/>
    <p:sldId id="415" r:id="rId26"/>
    <p:sldId id="395" r:id="rId27"/>
    <p:sldId id="394" r:id="rId28"/>
    <p:sldId id="393" r:id="rId29"/>
    <p:sldId id="397" r:id="rId30"/>
    <p:sldId id="417" r:id="rId31"/>
    <p:sldId id="401" r:id="rId32"/>
    <p:sldId id="418" r:id="rId33"/>
    <p:sldId id="400" r:id="rId34"/>
    <p:sldId id="416" r:id="rId35"/>
    <p:sldId id="399" r:id="rId36"/>
    <p:sldId id="402" r:id="rId37"/>
    <p:sldId id="403" r:id="rId38"/>
    <p:sldId id="404" r:id="rId39"/>
    <p:sldId id="398" r:id="rId40"/>
    <p:sldId id="406" r:id="rId41"/>
    <p:sldId id="405" r:id="rId42"/>
    <p:sldId id="410" r:id="rId43"/>
    <p:sldId id="419" r:id="rId44"/>
    <p:sldId id="407" r:id="rId45"/>
    <p:sldId id="37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FF3300"/>
    <a:srgbClr val="B2B2B2"/>
    <a:srgbClr val="006600"/>
    <a:srgbClr val="33CC33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06" autoAdjust="0"/>
    <p:restoredTop sz="94660"/>
  </p:normalViewPr>
  <p:slideViewPr>
    <p:cSldViewPr>
      <p:cViewPr varScale="1">
        <p:scale>
          <a:sx n="68" d="100"/>
          <a:sy n="68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1A80CE-EF73-4F04-A0D7-D22DDF42D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07C5-A231-445E-A8A0-23E23C26A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AA98-DB66-41A2-9E4D-F3EA7AC0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7636F-BBDC-4D9A-BF7F-4164CBBBA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603C-23AC-4D60-9F0C-EB5542915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7E5-2E49-4280-B4E8-8AA6392D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485E-AE61-4234-B684-CF7097CEF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C804-B30C-467F-93AB-570B2FED9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D0C9-4C85-41A5-B7BF-05D8AE306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369C-B754-46F6-98C0-8200F3D98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B090-0E4E-45F5-84D4-79DEEE901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EA405-6E49-47E2-BE3C-59743ED9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760B9E-0EF8-4D39-955F-27CF1C96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60.png"/><Relationship Id="rId7" Type="http://schemas.openxmlformats.org/officeDocument/2006/relationships/image" Target="../media/image61.wmf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image" Target="../media/image79.png"/><Relationship Id="rId5" Type="http://schemas.openxmlformats.org/officeDocument/2006/relationships/image" Target="../media/image74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78.wmf"/><Relationship Id="rId7" Type="http://schemas.openxmlformats.org/officeDocument/2006/relationships/image" Target="../media/image84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image" Target="../media/image87.png"/><Relationship Id="rId4" Type="http://schemas.openxmlformats.org/officeDocument/2006/relationships/image" Target="../media/image81.wmf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wmf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png"/><Relationship Id="rId7" Type="http://schemas.openxmlformats.org/officeDocument/2006/relationships/image" Target="../media/image99.wmf"/><Relationship Id="rId12" Type="http://schemas.openxmlformats.org/officeDocument/2006/relationships/image" Target="../media/image104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wmf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wmf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wmf"/><Relationship Id="rId11" Type="http://schemas.openxmlformats.org/officeDocument/2006/relationships/image" Target="../media/image123.png"/><Relationship Id="rId5" Type="http://schemas.openxmlformats.org/officeDocument/2006/relationships/image" Target="../media/image11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wmf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7" Type="http://schemas.openxmlformats.org/officeDocument/2006/relationships/image" Target="../media/image159.png"/><Relationship Id="rId2" Type="http://schemas.openxmlformats.org/officeDocument/2006/relationships/image" Target="../media/image1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wmf"/><Relationship Id="rId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png"/><Relationship Id="rId4" Type="http://schemas.openxmlformats.org/officeDocument/2006/relationships/image" Target="../media/image1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438400"/>
            <a:ext cx="5943600" cy="2057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C00000"/>
                </a:solidFill>
              </a:rPr>
              <a:t>C</a:t>
            </a:r>
            <a:r>
              <a:rPr lang="tr-TR" sz="2800" smtClean="0">
                <a:solidFill>
                  <a:srgbClr val="C00000"/>
                </a:solidFill>
              </a:rPr>
              <a:t>HAPTER</a:t>
            </a:r>
            <a:r>
              <a:rPr lang="en-US" sz="2800" smtClean="0">
                <a:solidFill>
                  <a:srgbClr val="C00000"/>
                </a:solidFill>
              </a:rPr>
              <a:t> </a:t>
            </a:r>
            <a:r>
              <a:rPr lang="tr-TR" sz="2800" smtClean="0">
                <a:solidFill>
                  <a:srgbClr val="C00000"/>
                </a:solidFill>
              </a:rPr>
              <a:t>7</a:t>
            </a:r>
            <a:r>
              <a:rPr lang="en-US" b="0" smtClean="0"/>
              <a:t/>
            </a:r>
            <a:br>
              <a:rPr lang="en-US" b="0" smtClean="0"/>
            </a:br>
            <a:r>
              <a:rPr lang="tr-TR" smtClean="0">
                <a:solidFill>
                  <a:srgbClr val="0000FF"/>
                </a:solidFill>
              </a:rPr>
              <a:t>ENT</a:t>
            </a:r>
            <a:r>
              <a:rPr lang="en-US" smtClean="0">
                <a:solidFill>
                  <a:srgbClr val="0000FF"/>
                </a:solidFill>
              </a:rPr>
              <a:t>RO</a:t>
            </a:r>
            <a:r>
              <a:rPr lang="tr-TR" smtClean="0">
                <a:solidFill>
                  <a:srgbClr val="0000FF"/>
                </a:solidFill>
              </a:rPr>
              <a:t>PY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solidFill>
                  <a:srgbClr val="996633"/>
                </a:solidFill>
              </a:rPr>
              <a:t>Lecture slides by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tr-TR" b="1" dirty="0" smtClean="0">
                <a:solidFill>
                  <a:srgbClr val="996633"/>
                </a:solidFill>
              </a:rPr>
              <a:t>Mehmet </a:t>
            </a:r>
            <a:r>
              <a:rPr lang="tr-TR" b="1" dirty="0" err="1" smtClean="0">
                <a:solidFill>
                  <a:srgbClr val="996633"/>
                </a:solidFill>
              </a:rPr>
              <a:t>Kanoglu</a:t>
            </a:r>
            <a:endParaRPr lang="tr-TR" sz="1800" b="1" dirty="0" smtClean="0">
              <a:solidFill>
                <a:srgbClr val="996633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17638" y="6353175"/>
            <a:ext cx="620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Copyright © The McGraw-Hill Education. Permission required for reproduction or display.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403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800" b="1">
              <a:solidFill>
                <a:schemeClr val="bg2"/>
              </a:solidFill>
            </a:endParaRPr>
          </a:p>
          <a:p>
            <a:pPr algn="ctr"/>
            <a:r>
              <a:rPr lang="en-US" sz="2200" b="1">
                <a:solidFill>
                  <a:schemeClr val="bg2"/>
                </a:solidFill>
              </a:rPr>
              <a:t>Thermodynamics: An Engineering Approach </a:t>
            </a:r>
            <a:endParaRPr lang="tr-TR" sz="2200" b="1">
              <a:solidFill>
                <a:schemeClr val="bg2"/>
              </a:solidFill>
            </a:endParaRPr>
          </a:p>
          <a:p>
            <a:pPr algn="ctr"/>
            <a:r>
              <a:rPr lang="tr-TR" sz="2000" b="1">
                <a:solidFill>
                  <a:schemeClr val="bg2"/>
                </a:solidFill>
              </a:rPr>
              <a:t>8th </a:t>
            </a:r>
            <a:r>
              <a:rPr lang="en-US" sz="2000" b="1">
                <a:solidFill>
                  <a:schemeClr val="bg2"/>
                </a:solidFill>
              </a:rPr>
              <a:t>Edition</a:t>
            </a:r>
            <a:r>
              <a:rPr lang="en-US" sz="2400" b="1">
                <a:solidFill>
                  <a:schemeClr val="bg2"/>
                </a:solidFill>
              </a:rPr>
              <a:t/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b="1">
                <a:solidFill>
                  <a:schemeClr val="bg2"/>
                </a:solidFill>
              </a:rPr>
              <a:t>Yunus A. </a:t>
            </a:r>
            <a:r>
              <a:rPr lang="tr-TR" b="1">
                <a:solidFill>
                  <a:schemeClr val="bg2"/>
                </a:solidFill>
              </a:rPr>
              <a:t>Ç</a:t>
            </a:r>
            <a:r>
              <a:rPr lang="en-US" b="1">
                <a:solidFill>
                  <a:schemeClr val="bg2"/>
                </a:solidFill>
              </a:rPr>
              <a:t>engel, Michael A. Boles</a:t>
            </a:r>
          </a:p>
          <a:p>
            <a:pPr algn="ctr"/>
            <a:r>
              <a:rPr lang="en-US" b="1">
                <a:solidFill>
                  <a:schemeClr val="bg2"/>
                </a:solidFill>
              </a:rPr>
              <a:t>McGraw-Hill, 20</a:t>
            </a:r>
            <a:r>
              <a:rPr lang="tr-TR" b="1">
                <a:solidFill>
                  <a:schemeClr val="bg2"/>
                </a:solidFill>
              </a:rPr>
              <a:t>15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2EFC63-5398-492C-B547-D27320BF62B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28600" y="219075"/>
            <a:ext cx="8610600" cy="5492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</a:rPr>
              <a:t>PROPERTY DIAGRAMS INVOLVING ENTROPY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352800" y="1474788"/>
            <a:ext cx="18288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On a </a:t>
            </a:r>
            <a:r>
              <a:rPr lang="en-US" i="1">
                <a:solidFill>
                  <a:srgbClr val="3333FF"/>
                </a:solidFill>
              </a:rPr>
              <a:t>T-S </a:t>
            </a:r>
            <a:r>
              <a:rPr lang="en-US">
                <a:solidFill>
                  <a:srgbClr val="3333FF"/>
                </a:solidFill>
              </a:rPr>
              <a:t>diagram, the area under the process curve represents the heat transfer for internally reversible processes.</a:t>
            </a:r>
          </a:p>
        </p:txBody>
      </p: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381000" y="4267200"/>
            <a:ext cx="3497263" cy="2097088"/>
            <a:chOff x="384" y="2554"/>
            <a:chExt cx="2203" cy="1321"/>
          </a:xfrm>
        </p:grpSpPr>
        <p:pic>
          <p:nvPicPr>
            <p:cNvPr id="1127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688"/>
              <a:ext cx="9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0" y="2554"/>
              <a:ext cx="114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0" y="3264"/>
              <a:ext cx="9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3120"/>
              <a:ext cx="106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" y="3696"/>
              <a:ext cx="97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3696"/>
              <a:ext cx="88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181600" y="5943600"/>
            <a:ext cx="37338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CC"/>
                </a:solidFill>
              </a:rPr>
              <a:t>Mollier diagram</a:t>
            </a:r>
            <a:r>
              <a:rPr lang="en-US">
                <a:solidFill>
                  <a:srgbClr val="CC00CC"/>
                </a:solidFill>
              </a:rPr>
              <a:t>:</a:t>
            </a:r>
            <a:r>
              <a:rPr lang="en-US"/>
              <a:t> The </a:t>
            </a:r>
            <a:r>
              <a:rPr lang="en-US" i="1"/>
              <a:t>h-s</a:t>
            </a:r>
            <a:r>
              <a:rPr lang="en-US"/>
              <a:t> diagram</a:t>
            </a:r>
          </a:p>
        </p:txBody>
      </p:sp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876300"/>
            <a:ext cx="3114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38750" y="914400"/>
            <a:ext cx="3676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F0B88-A9E1-4501-A0C8-05F51BA4FE79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1143000"/>
            <a:ext cx="45624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9100"/>
            <a:ext cx="2343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066800"/>
            <a:ext cx="36766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6A2A5-BB4E-4C1A-969C-92DDFE1EEB7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04800" y="207963"/>
            <a:ext cx="4267200" cy="5794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WHAT IS ENTROPY?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810000" y="5027613"/>
            <a:ext cx="2895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333FF"/>
                </a:solidFill>
              </a:rPr>
              <a:t>A pure crystalline substance at absolute zero temperature is in perfect order, and its entropy is zero (</a:t>
            </a:r>
            <a:r>
              <a:rPr lang="en-US" b="1">
                <a:solidFill>
                  <a:srgbClr val="CC00CC"/>
                </a:solidFill>
              </a:rPr>
              <a:t>the third law of thermodynamics</a:t>
            </a:r>
            <a:r>
              <a:rPr lang="en-US">
                <a:solidFill>
                  <a:srgbClr val="3333FF"/>
                </a:solidFill>
              </a:rPr>
              <a:t>).</a:t>
            </a:r>
          </a:p>
        </p:txBody>
      </p:sp>
      <p:pic>
        <p:nvPicPr>
          <p:cNvPr id="1331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120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15 Dikdörtgen"/>
          <p:cNvSpPr>
            <a:spLocks noChangeArrowheads="1"/>
          </p:cNvSpPr>
          <p:nvPr/>
        </p:nvSpPr>
        <p:spPr bwMode="auto">
          <a:xfrm>
            <a:off x="3962400" y="9906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Boltzmann relation</a:t>
            </a:r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438400"/>
            <a:ext cx="2124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17 Dikdörtgen"/>
          <p:cNvSpPr>
            <a:spLocks noChangeArrowheads="1"/>
          </p:cNvSpPr>
          <p:nvPr/>
        </p:nvSpPr>
        <p:spPr bwMode="auto">
          <a:xfrm>
            <a:off x="3962400" y="2068513"/>
            <a:ext cx="203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CC00CC"/>
                </a:solidFill>
              </a:rPr>
              <a:t>Gibbs’ formulation</a:t>
            </a:r>
            <a:endParaRPr lang="en-US">
              <a:solidFill>
                <a:srgbClr val="CC00CC"/>
              </a:solidFill>
            </a:endParaRPr>
          </a:p>
        </p:txBody>
      </p:sp>
      <p:sp>
        <p:nvSpPr>
          <p:cNvPr id="13322" name="18 Dikdörtgen"/>
          <p:cNvSpPr>
            <a:spLocks noChangeArrowheads="1"/>
          </p:cNvSpPr>
          <p:nvPr/>
        </p:nvSpPr>
        <p:spPr bwMode="auto">
          <a:xfrm>
            <a:off x="6172200" y="9906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i="1">
                <a:solidFill>
                  <a:srgbClr val="FF3300"/>
                </a:solidFill>
              </a:rPr>
              <a:t>W</a:t>
            </a:r>
            <a:r>
              <a:rPr lang="tr-TR">
                <a:solidFill>
                  <a:srgbClr val="FF3300"/>
                </a:solidFill>
              </a:rPr>
              <a:t> </a:t>
            </a:r>
            <a:r>
              <a:rPr lang="tr-TR"/>
              <a:t> </a:t>
            </a:r>
            <a:r>
              <a:rPr lang="en-US"/>
              <a:t>the total number of possible relevant</a:t>
            </a:r>
            <a:r>
              <a:rPr lang="tr-TR"/>
              <a:t> </a:t>
            </a:r>
            <a:r>
              <a:rPr lang="en-US"/>
              <a:t>microstates of</a:t>
            </a:r>
            <a:r>
              <a:rPr lang="tr-TR"/>
              <a:t> the system</a:t>
            </a:r>
          </a:p>
        </p:txBody>
      </p:sp>
      <p:sp>
        <p:nvSpPr>
          <p:cNvPr id="13323" name="19 Dikdörtgen"/>
          <p:cNvSpPr>
            <a:spLocks noChangeArrowheads="1"/>
          </p:cNvSpPr>
          <p:nvPr/>
        </p:nvSpPr>
        <p:spPr bwMode="auto">
          <a:xfrm>
            <a:off x="4038600" y="2895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i="1">
                <a:solidFill>
                  <a:srgbClr val="FF3300"/>
                </a:solidFill>
              </a:rPr>
              <a:t>p</a:t>
            </a:r>
            <a:r>
              <a:rPr lang="tr-TR" i="1" baseline="-25000">
                <a:solidFill>
                  <a:srgbClr val="FF3300"/>
                </a:solidFill>
              </a:rPr>
              <a:t>i</a:t>
            </a:r>
            <a:r>
              <a:rPr lang="tr-TR">
                <a:solidFill>
                  <a:srgbClr val="FF3300"/>
                </a:solidFill>
              </a:rPr>
              <a:t> </a:t>
            </a:r>
            <a:r>
              <a:rPr lang="tr-TR"/>
              <a:t> </a:t>
            </a:r>
            <a:r>
              <a:rPr lang="en-US"/>
              <a:t>sum of all microstates’ uncertainties, i.e., probabilities</a:t>
            </a:r>
            <a:endParaRPr lang="tr-TR"/>
          </a:p>
        </p:txBody>
      </p:sp>
      <p:pic>
        <p:nvPicPr>
          <p:cNvPr id="1332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752850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21 Dikdörtgen"/>
          <p:cNvSpPr>
            <a:spLocks noChangeArrowheads="1"/>
          </p:cNvSpPr>
          <p:nvPr/>
        </p:nvSpPr>
        <p:spPr bwMode="auto">
          <a:xfrm>
            <a:off x="4114800" y="4202113"/>
            <a:ext cx="221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Boltzmann </a:t>
            </a:r>
            <a:r>
              <a:rPr lang="tr-TR">
                <a:solidFill>
                  <a:srgbClr val="CC00CC"/>
                </a:solidFill>
              </a:rPr>
              <a:t>constant</a:t>
            </a:r>
            <a:endParaRPr lang="en-US">
              <a:solidFill>
                <a:srgbClr val="CC00CC"/>
              </a:solidFill>
            </a:endParaRPr>
          </a:p>
        </p:txBody>
      </p:sp>
      <p:pic>
        <p:nvPicPr>
          <p:cNvPr id="13326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4175" y="3848100"/>
            <a:ext cx="2257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58B16-DFD4-46CE-A7DD-182FBF7335A5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38175"/>
            <a:ext cx="4152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633413"/>
            <a:ext cx="40576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C3653-1DB0-467B-98F1-550930483CBA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095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1400175"/>
            <a:ext cx="40671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1861A-7E5B-4EB8-B232-0797BFE297FC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80988"/>
            <a:ext cx="4191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7F8CD-80B0-421A-9D1B-741D13A5712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1000" y="228600"/>
            <a:ext cx="449580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THE </a:t>
            </a:r>
            <a:r>
              <a:rPr lang="en-US" sz="3200" b="1" i="1">
                <a:solidFill>
                  <a:srgbClr val="C00000"/>
                </a:solidFill>
              </a:rPr>
              <a:t>T ds </a:t>
            </a:r>
            <a:r>
              <a:rPr lang="en-US" sz="3200" b="1">
                <a:solidFill>
                  <a:srgbClr val="C00000"/>
                </a:solidFill>
              </a:rPr>
              <a:t>RELATIONS</a:t>
            </a: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049713"/>
            <a:ext cx="453548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27450"/>
            <a:ext cx="12287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181600"/>
            <a:ext cx="1697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832475"/>
            <a:ext cx="16970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oup 16"/>
          <p:cNvGrpSpPr>
            <a:grpSpLocks/>
          </p:cNvGrpSpPr>
          <p:nvPr/>
        </p:nvGrpSpPr>
        <p:grpSpPr bwMode="auto">
          <a:xfrm>
            <a:off x="4724400" y="1120775"/>
            <a:ext cx="3371850" cy="2536825"/>
            <a:chOff x="2976" y="409"/>
            <a:chExt cx="2124" cy="1598"/>
          </a:xfrm>
        </p:grpSpPr>
        <p:pic>
          <p:nvPicPr>
            <p:cNvPr id="1742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4" y="409"/>
              <a:ext cx="167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4" y="672"/>
              <a:ext cx="116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24" y="1248"/>
              <a:ext cx="181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21" y="1584"/>
              <a:ext cx="197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Rectangle 13"/>
            <p:cNvSpPr>
              <a:spLocks noChangeArrowheads="1"/>
            </p:cNvSpPr>
            <p:nvPr/>
          </p:nvSpPr>
          <p:spPr bwMode="auto">
            <a:xfrm>
              <a:off x="2976" y="1776"/>
              <a:ext cx="2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CC"/>
                  </a:solidFill>
                </a:rPr>
                <a:t>the first </a:t>
              </a:r>
              <a:r>
                <a:rPr lang="en-US" i="1">
                  <a:solidFill>
                    <a:srgbClr val="CC00CC"/>
                  </a:solidFill>
                </a:rPr>
                <a:t>T ds</a:t>
              </a:r>
              <a:r>
                <a:rPr lang="en-US">
                  <a:solidFill>
                    <a:srgbClr val="CC00CC"/>
                  </a:solidFill>
                </a:rPr>
                <a:t>, or </a:t>
              </a:r>
              <a:r>
                <a:rPr lang="en-US" i="1">
                  <a:solidFill>
                    <a:srgbClr val="CC00CC"/>
                  </a:solidFill>
                </a:rPr>
                <a:t>Gibbs</a:t>
              </a:r>
              <a:r>
                <a:rPr lang="en-US">
                  <a:solidFill>
                    <a:srgbClr val="CC00CC"/>
                  </a:solidFill>
                </a:rPr>
                <a:t> </a:t>
              </a:r>
              <a:r>
                <a:rPr lang="en-US" i="1">
                  <a:solidFill>
                    <a:srgbClr val="CC00CC"/>
                  </a:solidFill>
                </a:rPr>
                <a:t>equation</a:t>
              </a:r>
            </a:p>
          </p:txBody>
        </p:sp>
      </p:grp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6248400" y="4662488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the second </a:t>
            </a:r>
            <a:r>
              <a:rPr lang="en-US" i="1">
                <a:solidFill>
                  <a:srgbClr val="CC00CC"/>
                </a:solidFill>
              </a:rPr>
              <a:t>T ds equation</a:t>
            </a:r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6248400" y="54086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Differential changes in entropy in terms of other properties</a:t>
            </a:r>
          </a:p>
        </p:txBody>
      </p:sp>
      <p:pic>
        <p:nvPicPr>
          <p:cNvPr id="17419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2425" y="1123950"/>
            <a:ext cx="38385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4250F-BAB4-4A74-A87E-7709FEF12EF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04800" y="288925"/>
            <a:ext cx="8526463" cy="5492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</a:rPr>
              <a:t>ENTROPY CHANGE OF LIQUIDS AND SOLIDS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1697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81200"/>
            <a:ext cx="8080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62000" y="1919288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Since                   for liquids and solids</a:t>
            </a: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62200"/>
            <a:ext cx="1673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124200"/>
            <a:ext cx="374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375" y="4957763"/>
            <a:ext cx="60166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181600" y="1136650"/>
            <a:ext cx="3124200" cy="1758950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Liquids</a:t>
            </a:r>
            <a:r>
              <a:rPr lang="en-US"/>
              <a:t> and </a:t>
            </a:r>
            <a:r>
              <a:rPr lang="en-US">
                <a:solidFill>
                  <a:srgbClr val="CC00CC"/>
                </a:solidFill>
              </a:rPr>
              <a:t>solids</a:t>
            </a:r>
            <a:r>
              <a:rPr lang="en-US"/>
              <a:t> can be approximated as </a:t>
            </a:r>
            <a:r>
              <a:rPr lang="en-US" i="1">
                <a:solidFill>
                  <a:srgbClr val="CC00CC"/>
                </a:solidFill>
              </a:rPr>
              <a:t>incompressible substances</a:t>
            </a:r>
            <a:r>
              <a:rPr lang="en-US" i="1"/>
              <a:t> </a:t>
            </a:r>
            <a:r>
              <a:rPr lang="en-US"/>
              <a:t>since their specific volumes remain nearly constant during a process.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62000" y="4572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and isentropic process of an incompressible substance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00" y="3657600"/>
            <a:ext cx="8089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FF578-A00E-4C91-BC62-36BA7BE50C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4800" y="228600"/>
            <a:ext cx="8494713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THE ENTROPY CHANGE OF IDEAL GASES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9538"/>
            <a:ext cx="12779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89063"/>
            <a:ext cx="16970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39900"/>
            <a:ext cx="11287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057400"/>
            <a:ext cx="19939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706688"/>
            <a:ext cx="3276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1412875"/>
            <a:ext cx="16970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2105025"/>
            <a:ext cx="1277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2127250"/>
            <a:ext cx="1030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713038"/>
            <a:ext cx="33512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09600" y="990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the first </a:t>
            </a:r>
            <a:r>
              <a:rPr lang="en-US" i="1"/>
              <a:t>T ds</a:t>
            </a:r>
            <a:r>
              <a:rPr lang="en-US"/>
              <a:t> relation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4953000" y="990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the second </a:t>
            </a:r>
            <a:r>
              <a:rPr lang="en-US" i="1"/>
              <a:t>T ds</a:t>
            </a:r>
            <a:r>
              <a:rPr lang="en-US"/>
              <a:t> relation</a:t>
            </a:r>
          </a:p>
        </p:txBody>
      </p:sp>
      <p:pic>
        <p:nvPicPr>
          <p:cNvPr id="19471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3900" y="5915025"/>
            <a:ext cx="3162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5325" y="3609975"/>
            <a:ext cx="38004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C8329-5217-4509-9874-4A07DCDA9B1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" y="304800"/>
            <a:ext cx="8339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Constant Specific Heats (Approximate Analysis)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2766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886200" y="1447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33512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3886200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24288"/>
            <a:ext cx="4214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449763"/>
            <a:ext cx="4214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4267200" y="316865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change of an ideal gas on a unit–mole basis</a:t>
            </a:r>
          </a:p>
        </p:txBody>
      </p:sp>
      <p:pic>
        <p:nvPicPr>
          <p:cNvPr id="2049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066800"/>
            <a:ext cx="367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1981200"/>
            <a:ext cx="36718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767013"/>
            <a:ext cx="1301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352800"/>
            <a:ext cx="3724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81450" y="5162550"/>
            <a:ext cx="3409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49A4A-DEC2-4C87-BA6A-6E00B2FF096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09600" y="177800"/>
            <a:ext cx="2255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04800" y="838200"/>
            <a:ext cx="82296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Apply the second law of thermodynamics to processes.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Define a new property called </a:t>
            </a:r>
            <a:r>
              <a:rPr lang="en-US" sz="2200" i="1">
                <a:solidFill>
                  <a:srgbClr val="CC00CC"/>
                </a:solidFill>
              </a:rPr>
              <a:t>entropy </a:t>
            </a:r>
            <a:r>
              <a:rPr lang="en-US" sz="2200">
                <a:solidFill>
                  <a:srgbClr val="CC00CC"/>
                </a:solidFill>
              </a:rPr>
              <a:t>to quantify the second-law effects.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Establish the </a:t>
            </a:r>
            <a:r>
              <a:rPr lang="en-US" sz="2200" i="1"/>
              <a:t>increase of entropy principle</a:t>
            </a:r>
            <a:r>
              <a:rPr lang="en-US" sz="2200"/>
              <a:t>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Calculate the entropy changes that take place during processes for pure substances, incompressible substances, and ideal gases.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Examine a special class of idealized processes, called </a:t>
            </a:r>
            <a:r>
              <a:rPr lang="en-US" sz="2200" i="1"/>
              <a:t>isentropic processes</a:t>
            </a:r>
            <a:r>
              <a:rPr lang="en-US" sz="2200"/>
              <a:t>, and develop the property relations for these processes.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Derive the reversible steady-flow work relations.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/>
              <a:t>Develop the isentropic efficiencies for various steady-flow devices.</a:t>
            </a:r>
          </a:p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0000"/>
              </a:buClr>
              <a:buFontTx/>
              <a:buChar char="•"/>
            </a:pPr>
            <a:r>
              <a:rPr lang="en-US" sz="2200">
                <a:solidFill>
                  <a:srgbClr val="CC00CC"/>
                </a:solidFill>
              </a:rPr>
              <a:t>Introduce and apply the entropy balance to various systems.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771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EDA68-3BC2-429E-9F10-E1C8B23396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742950" y="381000"/>
            <a:ext cx="695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Variable Specific Heats (Exact Analysis)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68475"/>
            <a:ext cx="1844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655888"/>
            <a:ext cx="2413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81000" y="11112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choose absolute zero as the reference temperature and define a function </a:t>
            </a:r>
            <a:r>
              <a:rPr lang="en-US" i="1"/>
              <a:t>s</a:t>
            </a:r>
            <a:r>
              <a:rPr lang="en-US"/>
              <a:t>° as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762000" y="47386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 a unit–mole basis</a:t>
            </a:r>
          </a:p>
        </p:txBody>
      </p:sp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116513"/>
            <a:ext cx="49069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762000" y="35194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 a unit–mass basis</a:t>
            </a:r>
          </a:p>
        </p:txBody>
      </p:sp>
      <p:pic>
        <p:nvPicPr>
          <p:cNvPr id="2151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886200"/>
            <a:ext cx="53514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C8585-A43B-4A79-8ED1-8BB5F698B2FB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257175"/>
            <a:ext cx="45624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5D1DD-7F0F-4F7D-8EB5-31F4A5F145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762000" y="152400"/>
            <a:ext cx="628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Isentropic Processes of Ideal Gases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55650" y="746125"/>
            <a:ext cx="599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Constant Specific Heats (Approximate Analysis)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87463"/>
            <a:ext cx="30797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82863"/>
            <a:ext cx="20177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276600"/>
            <a:ext cx="199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737100"/>
            <a:ext cx="23145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62000" y="19494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Setting this eq. equal to zero, we get</a:t>
            </a:r>
          </a:p>
        </p:txBody>
      </p:sp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351338"/>
            <a:ext cx="2387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029075"/>
            <a:ext cx="24622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486400"/>
            <a:ext cx="25606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3450" y="5486400"/>
            <a:ext cx="216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5156200"/>
            <a:ext cx="18954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1219200"/>
            <a:ext cx="3800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3733800"/>
            <a:ext cx="3943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7D645-1E90-445D-A8F9-FA42D6D37E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15240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Isentropic Processes of Ideal Gases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7200" y="609600"/>
            <a:ext cx="500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Variable Specific Heats (Exact Analysis)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4384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18954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3124200" y="1371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338138" y="1828800"/>
            <a:ext cx="591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Relative Pressure and Relative Specific Volume</a:t>
            </a:r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19939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0"/>
            <a:ext cx="17224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733800"/>
            <a:ext cx="19192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551363"/>
            <a:ext cx="49069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138" y="5257800"/>
            <a:ext cx="18208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16"/>
          <p:cNvSpPr>
            <a:spLocks noChangeArrowheads="1"/>
          </p:cNvSpPr>
          <p:nvPr/>
        </p:nvSpPr>
        <p:spPr bwMode="auto">
          <a:xfrm>
            <a:off x="457200" y="5943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T</a:t>
            </a:r>
            <a:r>
              <a:rPr lang="en-US"/>
              <a:t>/</a:t>
            </a:r>
            <a:r>
              <a:rPr lang="en-US" i="1"/>
              <a:t>P</a:t>
            </a:r>
            <a:r>
              <a:rPr lang="en-US" i="1" baseline="-25000"/>
              <a:t>r</a:t>
            </a:r>
            <a:r>
              <a:rPr lang="en-US" i="1"/>
              <a:t> </a:t>
            </a:r>
            <a:r>
              <a:rPr lang="en-US"/>
              <a:t>is the relative</a:t>
            </a:r>
          </a:p>
          <a:p>
            <a:r>
              <a:rPr lang="en-US"/>
              <a:t>specific volume </a:t>
            </a:r>
            <a:r>
              <a:rPr lang="en-US" i="1"/>
              <a:t>v</a:t>
            </a:r>
            <a:r>
              <a:rPr lang="en-US" i="1" baseline="-25000"/>
              <a:t>r</a:t>
            </a:r>
            <a:r>
              <a:rPr lang="en-US"/>
              <a:t>.</a:t>
            </a:r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2438400" y="2286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exp(</a:t>
            </a:r>
            <a:r>
              <a:rPr lang="en-US" i="1"/>
              <a:t>s</a:t>
            </a:r>
            <a:r>
              <a:rPr lang="en-US"/>
              <a:t>°/</a:t>
            </a:r>
            <a:r>
              <a:rPr lang="en-US" i="1"/>
              <a:t>R</a:t>
            </a:r>
            <a:r>
              <a:rPr lang="en-US"/>
              <a:t>) is the relative pressure </a:t>
            </a:r>
            <a:r>
              <a:rPr lang="en-US" i="1"/>
              <a:t>P</a:t>
            </a:r>
            <a:r>
              <a:rPr lang="en-US" i="1" baseline="-25000"/>
              <a:t>r</a:t>
            </a:r>
            <a:r>
              <a:rPr lang="en-US"/>
              <a:t>.</a:t>
            </a:r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4267200" y="22098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333FF"/>
                </a:solidFill>
              </a:rPr>
              <a:t>The use of </a:t>
            </a:r>
            <a:r>
              <a:rPr lang="en-US" i="1">
                <a:solidFill>
                  <a:srgbClr val="3333FF"/>
                </a:solidFill>
              </a:rPr>
              <a:t>P</a:t>
            </a:r>
            <a:r>
              <a:rPr lang="en-US" i="1" baseline="-25000">
                <a:solidFill>
                  <a:srgbClr val="3333FF"/>
                </a:solidFill>
              </a:rPr>
              <a:t>r</a:t>
            </a:r>
            <a:r>
              <a:rPr lang="en-US" i="1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data for calculating the final temperature during an isentropic process.</a:t>
            </a:r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3733800" y="5514975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333FF"/>
                </a:solidFill>
              </a:rPr>
              <a:t>The use of </a:t>
            </a:r>
            <a:r>
              <a:rPr lang="en-US" i="1">
                <a:solidFill>
                  <a:srgbClr val="3333FF"/>
                </a:solidFill>
              </a:rPr>
              <a:t>v</a:t>
            </a:r>
            <a:r>
              <a:rPr lang="en-US" i="1" baseline="-25000">
                <a:solidFill>
                  <a:srgbClr val="3333FF"/>
                </a:solidFill>
              </a:rPr>
              <a:t>r</a:t>
            </a:r>
            <a:r>
              <a:rPr lang="en-US" i="1">
                <a:solidFill>
                  <a:srgbClr val="3333FF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data for calculating the final temperature during an isentropic process</a:t>
            </a:r>
          </a:p>
        </p:txBody>
      </p:sp>
      <p:pic>
        <p:nvPicPr>
          <p:cNvPr id="24594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5575" y="76200"/>
            <a:ext cx="2333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3429000"/>
            <a:ext cx="2362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B4CD2-A68F-49AE-B7CB-BE547A28BFA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04800" y="207963"/>
            <a:ext cx="7391400" cy="5794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REVERSIBLE STEADY-FLOW WORK</a:t>
            </a:r>
          </a:p>
        </p:txBody>
      </p:sp>
      <p:grpSp>
        <p:nvGrpSpPr>
          <p:cNvPr id="25604" name="Group 24"/>
          <p:cNvGrpSpPr>
            <a:grpSpLocks/>
          </p:cNvGrpSpPr>
          <p:nvPr/>
        </p:nvGrpSpPr>
        <p:grpSpPr bwMode="auto">
          <a:xfrm>
            <a:off x="4191000" y="2209800"/>
            <a:ext cx="1676400" cy="4468813"/>
            <a:chOff x="3072" y="1409"/>
            <a:chExt cx="1056" cy="2815"/>
          </a:xfrm>
        </p:grpSpPr>
        <p:sp>
          <p:nvSpPr>
            <p:cNvPr id="25617" name="Rectangle 20"/>
            <p:cNvSpPr>
              <a:spLocks noChangeArrowheads="1"/>
            </p:cNvSpPr>
            <p:nvPr/>
          </p:nvSpPr>
          <p:spPr bwMode="auto">
            <a:xfrm>
              <a:off x="3072" y="1409"/>
              <a:ext cx="1056" cy="278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25618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3" y="1457"/>
              <a:ext cx="89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9" name="Rectangle 18"/>
            <p:cNvSpPr>
              <a:spLocks noChangeArrowheads="1"/>
            </p:cNvSpPr>
            <p:nvPr/>
          </p:nvSpPr>
          <p:spPr bwMode="auto">
            <a:xfrm>
              <a:off x="3072" y="2609"/>
              <a:ext cx="1056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The larger the specific volume, the greater the work produced (or consumed) by a steady-flow device.</a:t>
              </a:r>
            </a:p>
          </p:txBody>
        </p:sp>
      </p:grpSp>
      <p:grpSp>
        <p:nvGrpSpPr>
          <p:cNvPr id="25605" name="Group 22"/>
          <p:cNvGrpSpPr>
            <a:grpSpLocks/>
          </p:cNvGrpSpPr>
          <p:nvPr/>
        </p:nvGrpSpPr>
        <p:grpSpPr bwMode="auto">
          <a:xfrm>
            <a:off x="228600" y="1004888"/>
            <a:ext cx="4660900" cy="5548312"/>
            <a:chOff x="336" y="576"/>
            <a:chExt cx="2936" cy="3495"/>
          </a:xfrm>
        </p:grpSpPr>
        <p:pic>
          <p:nvPicPr>
            <p:cNvPr id="2560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576"/>
              <a:ext cx="169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816"/>
              <a:ext cx="28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1200"/>
              <a:ext cx="152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" y="1440"/>
              <a:ext cx="167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" y="1872"/>
              <a:ext cx="91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" y="2352"/>
              <a:ext cx="1676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4" y="2784"/>
              <a:ext cx="184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4" y="3744"/>
              <a:ext cx="2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 Box 14"/>
            <p:cNvSpPr txBox="1">
              <a:spLocks noChangeArrowheads="1"/>
            </p:cNvSpPr>
            <p:nvPr/>
          </p:nvSpPr>
          <p:spPr bwMode="auto">
            <a:xfrm>
              <a:off x="1296" y="1824"/>
              <a:ext cx="115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When kinetic and potential energies are negligible</a:t>
              </a:r>
            </a:p>
          </p:txBody>
        </p:sp>
        <p:sp>
          <p:nvSpPr>
            <p:cNvPr id="25616" name="Rectangle 19"/>
            <p:cNvSpPr>
              <a:spLocks noChangeArrowheads="1"/>
            </p:cNvSpPr>
            <p:nvPr/>
          </p:nvSpPr>
          <p:spPr bwMode="auto">
            <a:xfrm>
              <a:off x="336" y="2994"/>
              <a:ext cx="254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For the steady flow of a liquid through a device that involves no work interactions</a:t>
              </a:r>
              <a:r>
                <a:rPr lang="tr-TR" sz="1600"/>
                <a:t> </a:t>
              </a:r>
              <a:r>
                <a:rPr lang="en-US" sz="1600"/>
                <a:t>(such as a pipe section), the work term is zero (</a:t>
              </a:r>
              <a:r>
                <a:rPr lang="en-US" sz="1600">
                  <a:solidFill>
                    <a:srgbClr val="CC00CC"/>
                  </a:solidFill>
                </a:rPr>
                <a:t>Bernoulli equation</a:t>
              </a:r>
              <a:r>
                <a:rPr lang="en-US" sz="1600"/>
                <a:t>):</a:t>
              </a:r>
            </a:p>
          </p:txBody>
        </p:sp>
      </p:grpSp>
      <p:pic>
        <p:nvPicPr>
          <p:cNvPr id="25606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7900" y="847725"/>
            <a:ext cx="29337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8C157-A64F-402D-BF07-9372E7F3BCDB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1488"/>
            <a:ext cx="36004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1676400"/>
            <a:ext cx="50577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550" y="4648200"/>
            <a:ext cx="3295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553075"/>
            <a:ext cx="4324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6 Dikdörtgen"/>
          <p:cNvSpPr>
            <a:spLocks noChangeArrowheads="1"/>
          </p:cNvSpPr>
          <p:nvPr/>
        </p:nvSpPr>
        <p:spPr bwMode="auto">
          <a:xfrm>
            <a:off x="4114800" y="4572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/>
              <a:t>EXAMPLE: </a:t>
            </a:r>
            <a:r>
              <a:rPr lang="en-US" sz="2000" b="1"/>
              <a:t>Compressing a Substance in the Liquid versus</a:t>
            </a:r>
            <a:r>
              <a:rPr lang="tr-TR" sz="2000" b="1"/>
              <a:t> Gas Phases</a:t>
            </a:r>
            <a:endParaRPr lang="tr-TR" sz="2000"/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25" y="3886200"/>
            <a:ext cx="3876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D0916-5E02-497B-8AC6-B1BE0395F0A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228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Proof that Steady-Flow Devices Deliver the Most and Consume the Least Work when the Process Is Reversible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27098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23637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276600" y="1354138"/>
            <a:ext cx="1447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Actual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Reversible</a:t>
            </a: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667000"/>
            <a:ext cx="2387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11500"/>
            <a:ext cx="10556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657600"/>
            <a:ext cx="2635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0"/>
            <a:ext cx="9064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343400"/>
            <a:ext cx="110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724400"/>
            <a:ext cx="1104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609600" y="5145088"/>
            <a:ext cx="4114800" cy="148431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Work-producing devices such as turbines deliver more work, and work-consuming devices such as pumps and compressors require less work when they operate reversibly.</a:t>
            </a:r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533400" y="10048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Taking heat input and work output positive:</a:t>
            </a:r>
          </a:p>
        </p:txBody>
      </p:sp>
      <p:pic>
        <p:nvPicPr>
          <p:cNvPr id="2766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1857375"/>
            <a:ext cx="3857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C6AD7-FC45-4172-8822-828CF32A8A1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04800" y="228600"/>
            <a:ext cx="800100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MINIMIZING THE COMPRESSOR WORK</a:t>
            </a: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152400" y="1066800"/>
            <a:ext cx="4637088" cy="4084638"/>
            <a:chOff x="336" y="672"/>
            <a:chExt cx="2921" cy="2573"/>
          </a:xfrm>
        </p:grpSpPr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7" y="720"/>
              <a:ext cx="1023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488"/>
              <a:ext cx="284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2160"/>
              <a:ext cx="287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2880"/>
              <a:ext cx="108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Rectangle 9"/>
            <p:cNvSpPr>
              <a:spLocks noChangeArrowheads="1"/>
            </p:cNvSpPr>
            <p:nvPr/>
          </p:nvSpPr>
          <p:spPr bwMode="auto">
            <a:xfrm>
              <a:off x="336" y="1248"/>
              <a:ext cx="18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Isentropic (</a:t>
              </a:r>
              <a:r>
                <a:rPr lang="en-US" i="1"/>
                <a:t>Pv</a:t>
              </a:r>
              <a:r>
                <a:rPr lang="en-US" i="1" baseline="30000"/>
                <a:t>k</a:t>
              </a:r>
              <a:r>
                <a:rPr lang="en-US" i="1"/>
                <a:t> =</a:t>
              </a:r>
              <a:r>
                <a:rPr lang="en-US"/>
                <a:t> constant):</a:t>
              </a:r>
            </a:p>
          </p:txBody>
        </p:sp>
        <p:sp>
          <p:nvSpPr>
            <p:cNvPr id="28684" name="Rectangle 10"/>
            <p:cNvSpPr>
              <a:spLocks noChangeArrowheads="1"/>
            </p:cNvSpPr>
            <p:nvPr/>
          </p:nvSpPr>
          <p:spPr bwMode="auto">
            <a:xfrm>
              <a:off x="336" y="1929"/>
              <a:ext cx="18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Polytropic (</a:t>
              </a:r>
              <a:r>
                <a:rPr lang="en-US" i="1"/>
                <a:t>Pv</a:t>
              </a:r>
              <a:r>
                <a:rPr lang="en-US" i="1" baseline="30000"/>
                <a:t>n</a:t>
              </a:r>
              <a:r>
                <a:rPr lang="en-US" i="1"/>
                <a:t> </a:t>
              </a:r>
              <a:r>
                <a:rPr lang="en-US"/>
                <a:t>= constant):</a:t>
              </a:r>
            </a:p>
          </p:txBody>
        </p:sp>
        <p:sp>
          <p:nvSpPr>
            <p:cNvPr id="28685" name="Rectangle 11"/>
            <p:cNvSpPr>
              <a:spLocks noChangeArrowheads="1"/>
            </p:cNvSpPr>
            <p:nvPr/>
          </p:nvSpPr>
          <p:spPr bwMode="auto">
            <a:xfrm>
              <a:off x="336" y="2640"/>
              <a:ext cx="18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Isothermal (</a:t>
              </a:r>
              <a:r>
                <a:rPr lang="en-US" i="1"/>
                <a:t>Pv =</a:t>
              </a:r>
              <a:r>
                <a:rPr lang="en-US"/>
                <a:t> constant):</a:t>
              </a:r>
            </a:p>
          </p:txBody>
        </p:sp>
        <p:sp>
          <p:nvSpPr>
            <p:cNvPr id="28686" name="Text Box 13"/>
            <p:cNvSpPr txBox="1">
              <a:spLocks noChangeArrowheads="1"/>
            </p:cNvSpPr>
            <p:nvPr/>
          </p:nvSpPr>
          <p:spPr bwMode="auto">
            <a:xfrm>
              <a:off x="1440" y="672"/>
              <a:ext cx="115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When kinetic and potential energies are negligible</a:t>
              </a:r>
            </a:p>
          </p:txBody>
        </p:sp>
      </p:grpSp>
      <p:sp>
        <p:nvSpPr>
          <p:cNvPr id="28677" name="Rectangle 14"/>
          <p:cNvSpPr>
            <a:spLocks noChangeArrowheads="1"/>
          </p:cNvSpPr>
          <p:nvPr/>
        </p:nvSpPr>
        <p:spPr bwMode="auto">
          <a:xfrm>
            <a:off x="228600" y="5343525"/>
            <a:ext cx="4648200" cy="1209675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adiabatic compression (</a:t>
            </a:r>
            <a:r>
              <a:rPr lang="en-US" i="1"/>
              <a:t>Pv</a:t>
            </a:r>
            <a:r>
              <a:rPr lang="en-US" i="1" baseline="30000"/>
              <a:t>k</a:t>
            </a:r>
            <a:r>
              <a:rPr lang="en-US" i="1"/>
              <a:t> =</a:t>
            </a:r>
            <a:r>
              <a:rPr lang="en-US"/>
              <a:t> constant) requires the maximum work and the isothermal compression (</a:t>
            </a:r>
            <a:r>
              <a:rPr lang="en-US" i="1"/>
              <a:t>T =</a:t>
            </a:r>
            <a:r>
              <a:rPr lang="en-US"/>
              <a:t> constant) requires the minimum.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 b="1">
                <a:solidFill>
                  <a:srgbClr val="CC00CC"/>
                </a:solidFill>
              </a:rPr>
              <a:t>Why?</a:t>
            </a:r>
          </a:p>
        </p:txBody>
      </p:sp>
      <p:pic>
        <p:nvPicPr>
          <p:cNvPr id="2867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971550"/>
            <a:ext cx="40576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D9B282-6E7B-4B00-85C2-6E0F03068E1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52400" y="152400"/>
            <a:ext cx="2362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FF3300"/>
                </a:solidFill>
              </a:rPr>
              <a:t>Multistage Compression with Intercooling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" y="1905000"/>
            <a:ext cx="2590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gas is compressed in stages and cooled between each stage by passing it through a heat exchanger called an</a:t>
            </a:r>
            <a:r>
              <a:rPr lang="en-US">
                <a:solidFill>
                  <a:srgbClr val="CC00CC"/>
                </a:solidFill>
              </a:rPr>
              <a:t> </a:t>
            </a:r>
            <a:r>
              <a:rPr lang="en-US" i="1">
                <a:solidFill>
                  <a:srgbClr val="CC00CC"/>
                </a:solidFill>
              </a:rPr>
              <a:t>intercooler</a:t>
            </a:r>
            <a:r>
              <a:rPr lang="en-US"/>
              <a:t>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8200"/>
            <a:ext cx="618966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51550"/>
            <a:ext cx="30797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429000" y="5865813"/>
            <a:ext cx="5105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To minimize compression work during two-stage compression, the pressure ratio across each stage of the compressor must be the same</a:t>
            </a:r>
            <a:r>
              <a:rPr lang="en-US"/>
              <a:t>.</a:t>
            </a:r>
          </a:p>
        </p:txBody>
      </p:sp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8600"/>
            <a:ext cx="3228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228600"/>
            <a:ext cx="29432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2150" y="3657600"/>
            <a:ext cx="3295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95B030-DAD3-419E-B137-B7ED388DD9A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" y="155575"/>
            <a:ext cx="5029200" cy="954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ISENTROPIC EFFICIENCIES OF STEADY-FLOW DEVICES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4191000" y="4122738"/>
            <a:ext cx="373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Isentropic Efficiency </a:t>
            </a:r>
          </a:p>
          <a:p>
            <a:r>
              <a:rPr lang="en-US" sz="2400" b="1">
                <a:solidFill>
                  <a:srgbClr val="FF3300"/>
                </a:solidFill>
              </a:rPr>
              <a:t>of Turbines</a:t>
            </a:r>
          </a:p>
        </p:txBody>
      </p:sp>
      <p:pic>
        <p:nvPicPr>
          <p:cNvPr id="3072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5970588"/>
            <a:ext cx="182086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5148263"/>
            <a:ext cx="3381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475" y="133350"/>
            <a:ext cx="35909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1676400"/>
            <a:ext cx="3933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38FD7-8760-45BD-B46C-93771AAD63C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152400"/>
            <a:ext cx="228600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ENTROPY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9810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33400"/>
            <a:ext cx="162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957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066800"/>
            <a:ext cx="17954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76400"/>
            <a:ext cx="12525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86000"/>
            <a:ext cx="1104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048000"/>
            <a:ext cx="17954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810000"/>
            <a:ext cx="29067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572000"/>
            <a:ext cx="3054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15000" y="2286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Clasius inequality</a:t>
            </a:r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3962400" y="5694363"/>
            <a:ext cx="4724400" cy="935037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equality in the Clausius inequality holds for totally or just internally reversible cycles and the inequality for the irreversible ones.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467600" y="36576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Formal definition of entropy</a:t>
            </a:r>
          </a:p>
        </p:txBody>
      </p:sp>
      <p:pic>
        <p:nvPicPr>
          <p:cNvPr id="4112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790575"/>
            <a:ext cx="34004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08CC9-8E4F-4A46-9A25-C55144249187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919288"/>
            <a:ext cx="4171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71638"/>
            <a:ext cx="2686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07B40-3446-4B84-8323-C8F59C32079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514600" y="4965700"/>
            <a:ext cx="1828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Compressors are sometimes intentionally cooled to minimize the work input.</a:t>
            </a:r>
          </a:p>
        </p:txBody>
      </p:sp>
      <p:grpSp>
        <p:nvGrpSpPr>
          <p:cNvPr id="32772" name="Group 20"/>
          <p:cNvGrpSpPr>
            <a:grpSpLocks/>
          </p:cNvGrpSpPr>
          <p:nvPr/>
        </p:nvGrpSpPr>
        <p:grpSpPr bwMode="auto">
          <a:xfrm>
            <a:off x="304800" y="785813"/>
            <a:ext cx="3943350" cy="2871787"/>
            <a:chOff x="336" y="591"/>
            <a:chExt cx="2484" cy="1809"/>
          </a:xfrm>
        </p:grpSpPr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912" y="199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Isothermal efficiency</a:t>
              </a:r>
            </a:p>
          </p:txBody>
        </p:sp>
        <p:pic>
          <p:nvPicPr>
            <p:cNvPr id="32778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056"/>
              <a:ext cx="9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536"/>
              <a:ext cx="1458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016"/>
              <a:ext cx="57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1" name="Text Box 15"/>
            <p:cNvSpPr txBox="1">
              <a:spLocks noChangeArrowheads="1"/>
            </p:cNvSpPr>
            <p:nvPr/>
          </p:nvSpPr>
          <p:spPr bwMode="auto">
            <a:xfrm>
              <a:off x="1776" y="1536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For a pump</a:t>
              </a:r>
            </a:p>
          </p:txBody>
        </p:sp>
        <p:sp>
          <p:nvSpPr>
            <p:cNvPr id="32782" name="Text Box 16"/>
            <p:cNvSpPr txBox="1">
              <a:spLocks noChangeArrowheads="1"/>
            </p:cNvSpPr>
            <p:nvPr/>
          </p:nvSpPr>
          <p:spPr bwMode="auto">
            <a:xfrm>
              <a:off x="1296" y="1008"/>
              <a:ext cx="115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When kinetic and potential energies are negligible</a:t>
              </a:r>
            </a:p>
          </p:txBody>
        </p:sp>
        <p:pic>
          <p:nvPicPr>
            <p:cNvPr id="32783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591"/>
              <a:ext cx="24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4419600" y="5486400"/>
            <a:ext cx="4191000" cy="1265238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Can you use isentropic efficiency for a non-adiabatic compressor?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CC00CC"/>
                </a:solidFill>
              </a:rPr>
              <a:t>Can you use isothermal efficiency for an adiabatic compressor?</a:t>
            </a:r>
          </a:p>
        </p:txBody>
      </p:sp>
      <p:pic>
        <p:nvPicPr>
          <p:cNvPr id="32774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5850" y="114300"/>
            <a:ext cx="39433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57150" y="76200"/>
            <a:ext cx="763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Isentropic Efficiencies of Compressors and Pumps</a:t>
            </a:r>
          </a:p>
        </p:txBody>
      </p:sp>
      <p:pic>
        <p:nvPicPr>
          <p:cNvPr id="32776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886200"/>
            <a:ext cx="22002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732A9E-6025-469B-997C-2AE3CFFA69AA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343025"/>
            <a:ext cx="4086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275" y="1809750"/>
            <a:ext cx="26765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A88F7-84CF-40DC-AC37-AC5D101C43F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33400" y="15240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Isentropic Efficiency of Nozzles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1149350"/>
            <a:ext cx="40179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3175000"/>
            <a:ext cx="1647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533400" y="1903413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the inlet velocity of the fluid is small relative to the exit velocity, the energy balance is</a:t>
            </a:r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Then,</a:t>
            </a:r>
          </a:p>
        </p:txBody>
      </p:sp>
      <p:pic>
        <p:nvPicPr>
          <p:cNvPr id="3482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70388"/>
            <a:ext cx="18208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381000"/>
            <a:ext cx="40957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00633-4C3E-4A2E-AC0D-03E24D6E0B3B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1828800"/>
            <a:ext cx="419735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19225"/>
            <a:ext cx="3933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66BF0-7B77-4252-947F-B8AE8EDBFA1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04800" y="193675"/>
            <a:ext cx="441960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ENTROPY BALANCE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09800" y="575945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333FF"/>
                </a:solidFill>
              </a:rPr>
              <a:t>Energy and entropy balances for a system.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44563"/>
            <a:ext cx="52768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342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0"/>
            <a:ext cx="27828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381000" y="25146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Entropy Change of a System, </a:t>
            </a:r>
            <a:r>
              <a:rPr lang="en-US" sz="2400" b="1">
                <a:solidFill>
                  <a:srgbClr val="FF3300"/>
                </a:solidFill>
                <a:cs typeface="Arial" charset="0"/>
              </a:rPr>
              <a:t>∆</a:t>
            </a:r>
            <a:r>
              <a:rPr lang="en-US" sz="2400" b="1" i="1">
                <a:solidFill>
                  <a:srgbClr val="FF3300"/>
                </a:solidFill>
              </a:rPr>
              <a:t>S</a:t>
            </a:r>
            <a:r>
              <a:rPr lang="en-US" sz="2400" b="1" baseline="-25000">
                <a:solidFill>
                  <a:srgbClr val="FF3300"/>
                </a:solidFill>
              </a:rPr>
              <a:t>system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381000" y="38862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the properties of the system are not uniform</a:t>
            </a:r>
          </a:p>
        </p:txBody>
      </p:sp>
      <p:pic>
        <p:nvPicPr>
          <p:cNvPr id="3687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3300" y="2478088"/>
            <a:ext cx="379412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7225" y="1854200"/>
            <a:ext cx="3178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F5DF5-7309-4926-8D22-1A7A61A11158}" type="slidenum">
              <a:rPr lang="en-US" smtClean="0"/>
              <a:pPr/>
              <a:t>36</a:t>
            </a:fld>
            <a:endParaRPr lang="en-US" smtClean="0"/>
          </a:p>
        </p:txBody>
      </p:sp>
      <p:grpSp>
        <p:nvGrpSpPr>
          <p:cNvPr id="37891" name="16 Grup"/>
          <p:cNvGrpSpPr>
            <a:grpSpLocks/>
          </p:cNvGrpSpPr>
          <p:nvPr/>
        </p:nvGrpSpPr>
        <p:grpSpPr bwMode="auto">
          <a:xfrm>
            <a:off x="228600" y="685800"/>
            <a:ext cx="3581400" cy="2895600"/>
            <a:chOff x="533400" y="762000"/>
            <a:chExt cx="3581400" cy="2895600"/>
          </a:xfrm>
        </p:grpSpPr>
        <p:sp>
          <p:nvSpPr>
            <p:cNvPr id="37896" name="Rectangle 3"/>
            <p:cNvSpPr>
              <a:spLocks noChangeArrowheads="1"/>
            </p:cNvSpPr>
            <p:nvPr/>
          </p:nvSpPr>
          <p:spPr bwMode="auto">
            <a:xfrm>
              <a:off x="533400" y="762000"/>
              <a:ext cx="24050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1 Heat Transfer</a:t>
              </a:r>
            </a:p>
          </p:txBody>
        </p:sp>
        <p:pic>
          <p:nvPicPr>
            <p:cNvPr id="3789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524000"/>
              <a:ext cx="2955925" cy="5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209800"/>
              <a:ext cx="2363788" cy="67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9" name="Text Box 7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3581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Entropy transfer by heat transfer:</a:t>
              </a:r>
            </a:p>
          </p:txBody>
        </p:sp>
        <p:sp>
          <p:nvSpPr>
            <p:cNvPr id="37900" name="Text Box 8"/>
            <p:cNvSpPr txBox="1">
              <a:spLocks noChangeArrowheads="1"/>
            </p:cNvSpPr>
            <p:nvPr/>
          </p:nvSpPr>
          <p:spPr bwMode="auto">
            <a:xfrm>
              <a:off x="533400" y="2986088"/>
              <a:ext cx="3048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Entropy transfer by work:</a:t>
              </a:r>
            </a:p>
          </p:txBody>
        </p:sp>
        <p:pic>
          <p:nvPicPr>
            <p:cNvPr id="3790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386138"/>
              <a:ext cx="981075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2" name="Rectangle 12"/>
          <p:cNvSpPr>
            <a:spLocks noChangeArrowheads="1"/>
          </p:cNvSpPr>
          <p:nvPr/>
        </p:nvSpPr>
        <p:spPr bwMode="auto">
          <a:xfrm>
            <a:off x="3657600" y="5638800"/>
            <a:ext cx="4724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solidFill>
                  <a:srgbClr val="3333FF"/>
                </a:solidFill>
              </a:rPr>
              <a:t>No entropy accompanies work as it crosses the system boundary. But entropy may be generated within the system as work is dissipated into a less useful form of energy.</a:t>
            </a:r>
          </a:p>
        </p:txBody>
      </p:sp>
      <p:pic>
        <p:nvPicPr>
          <p:cNvPr id="3789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09600"/>
            <a:ext cx="39068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" y="3762375"/>
            <a:ext cx="3343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2"/>
          <p:cNvSpPr>
            <a:spLocks noChangeArrowheads="1"/>
          </p:cNvSpPr>
          <p:nvPr/>
        </p:nvSpPr>
        <p:spPr bwMode="auto">
          <a:xfrm>
            <a:off x="228600" y="76200"/>
            <a:ext cx="853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FF3300"/>
                </a:solidFill>
              </a:rPr>
              <a:t>Mechanisms of Entropy Transfer, </a:t>
            </a:r>
            <a:r>
              <a:rPr lang="en-US" sz="2500" b="1" i="1">
                <a:solidFill>
                  <a:srgbClr val="FF3300"/>
                </a:solidFill>
              </a:rPr>
              <a:t>S</a:t>
            </a:r>
            <a:r>
              <a:rPr lang="en-US" sz="2500" b="1" baseline="-25000">
                <a:solidFill>
                  <a:srgbClr val="FF3300"/>
                </a:solidFill>
              </a:rPr>
              <a:t>in</a:t>
            </a:r>
            <a:r>
              <a:rPr lang="en-US" sz="2500" b="1">
                <a:solidFill>
                  <a:srgbClr val="FF3300"/>
                </a:solidFill>
              </a:rPr>
              <a:t> and </a:t>
            </a:r>
            <a:r>
              <a:rPr lang="en-US" sz="2500" b="1" i="1">
                <a:solidFill>
                  <a:srgbClr val="FF3300"/>
                </a:solidFill>
              </a:rPr>
              <a:t>S</a:t>
            </a:r>
            <a:r>
              <a:rPr lang="en-US" sz="2500" b="1" baseline="-25000">
                <a:solidFill>
                  <a:srgbClr val="FF3300"/>
                </a:solidFill>
              </a:rPr>
              <a:t>out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50C3B7-2C0C-42EE-B1E6-943BF449CCA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85800" y="76200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2 Mass Flow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62000" y="13096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transfer by mass: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932113"/>
            <a:ext cx="16478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605213"/>
            <a:ext cx="2387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685800" y="22542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the properties of the mass change during the process</a:t>
            </a:r>
          </a:p>
        </p:txBody>
      </p:sp>
      <p:pic>
        <p:nvPicPr>
          <p:cNvPr id="389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028700"/>
            <a:ext cx="4552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87607-E318-4AD8-B46D-FAB7B5234AE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81000" y="152400"/>
            <a:ext cx="4370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Entropy Generation, </a:t>
            </a:r>
            <a:r>
              <a:rPr lang="en-US" sz="2800" b="1" i="1">
                <a:solidFill>
                  <a:srgbClr val="FF3300"/>
                </a:solidFill>
              </a:rPr>
              <a:t>S</a:t>
            </a:r>
            <a:r>
              <a:rPr lang="en-US" sz="2800" b="1" baseline="-25000">
                <a:solidFill>
                  <a:srgbClr val="FF3300"/>
                </a:solidFill>
              </a:rPr>
              <a:t>gen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57200" y="58674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Mechanisms of entropy transfer for a general system.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6477000" y="361950"/>
            <a:ext cx="2362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3333FF"/>
                </a:solidFill>
              </a:rPr>
              <a:t>Entropy generation outside system boundaries can be accounted for by writing an entropy balance on an extended system that includes the system and its immediate</a:t>
            </a:r>
          </a:p>
          <a:p>
            <a:pPr algn="r"/>
            <a:r>
              <a:rPr lang="en-US">
                <a:solidFill>
                  <a:srgbClr val="3333FF"/>
                </a:solidFill>
              </a:rPr>
              <a:t>surroundings.</a:t>
            </a:r>
          </a:p>
        </p:txBody>
      </p:sp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57600"/>
            <a:ext cx="39925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58689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09750"/>
            <a:ext cx="60658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971800"/>
            <a:ext cx="51292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3200400"/>
            <a:ext cx="3028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006BA-A502-45E8-8890-C6FE7C71F40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609600" y="257175"/>
            <a:ext cx="293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Closed Systems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67325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67025"/>
            <a:ext cx="5892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3429000"/>
            <a:ext cx="66341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933825"/>
            <a:ext cx="228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959225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85800" y="1676400"/>
            <a:ext cx="7467600" cy="9159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entropy change of a closed system during a process is equal to the sum</a:t>
            </a:r>
            <a:r>
              <a:rPr lang="tr-TR"/>
              <a:t> </a:t>
            </a:r>
            <a:r>
              <a:rPr lang="en-US"/>
              <a:t>of the net entropy transferred through the system boundary by heat transfer</a:t>
            </a:r>
            <a:r>
              <a:rPr lang="tr-TR"/>
              <a:t> </a:t>
            </a:r>
            <a:r>
              <a:rPr lang="en-US"/>
              <a:t>and the entropy generated within the system boundaries.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152400"/>
            <a:ext cx="3162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B4BB6-BB8D-47D2-9DBB-AEC743AF2AC3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38" y="457200"/>
            <a:ext cx="17954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29000" y="210185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CC00CC"/>
                </a:solidFill>
              </a:rPr>
              <a:t>Entropy is an extensive property of a system.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3429000" y="1141413"/>
            <a:ext cx="2819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A quantity whose cyclic integral is zero (i.e., a property like volume)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381000" y="4632325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A Special Case: Internally Reversible</a:t>
            </a:r>
          </a:p>
          <a:p>
            <a:r>
              <a:rPr lang="en-US" sz="2000" b="1">
                <a:solidFill>
                  <a:srgbClr val="FF3300"/>
                </a:solidFill>
              </a:rPr>
              <a:t>Isothermal Heat Transfer Processes</a:t>
            </a:r>
          </a:p>
        </p:txBody>
      </p:sp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19713"/>
            <a:ext cx="5181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096000"/>
            <a:ext cx="9064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1371600" y="60960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equation is particularly useful for determining the entropy changes of thermal energy reservoirs.</a:t>
            </a:r>
          </a:p>
        </p:txBody>
      </p:sp>
      <p:pic>
        <p:nvPicPr>
          <p:cNvPr id="5131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23825"/>
            <a:ext cx="3267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EE4CE-7F7E-4542-B661-B4DA0FEB92F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5638800" y="2428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Control Volumes</a:t>
            </a:r>
          </a:p>
        </p:txBody>
      </p:sp>
      <p:grpSp>
        <p:nvGrpSpPr>
          <p:cNvPr id="41988" name="Group 13"/>
          <p:cNvGrpSpPr>
            <a:grpSpLocks/>
          </p:cNvGrpSpPr>
          <p:nvPr/>
        </p:nvGrpSpPr>
        <p:grpSpPr bwMode="auto">
          <a:xfrm>
            <a:off x="209550" y="228600"/>
            <a:ext cx="5276850" cy="2871788"/>
            <a:chOff x="288" y="246"/>
            <a:chExt cx="3324" cy="1809"/>
          </a:xfrm>
        </p:grpSpPr>
        <p:pic>
          <p:nvPicPr>
            <p:cNvPr id="4199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46"/>
              <a:ext cx="32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624"/>
              <a:ext cx="304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031"/>
              <a:ext cx="2997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" y="1440"/>
              <a:ext cx="3324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" y="1872"/>
              <a:ext cx="316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3200400" y="3886200"/>
            <a:ext cx="2286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The entropy of a substance always increases (or remains constant in the case of a reversible process) as it flows through a single-stream, adiabatic, steady-flow device.</a:t>
            </a:r>
          </a:p>
        </p:txBody>
      </p:sp>
      <p:pic>
        <p:nvPicPr>
          <p:cNvPr id="419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828675"/>
            <a:ext cx="34671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5" y="3219450"/>
            <a:ext cx="30194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92A59-D919-4345-9371-BF85CC9DEEBD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38313"/>
            <a:ext cx="3475038" cy="14620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76400" y="930275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333FF"/>
                </a:solidFill>
              </a:rPr>
              <a:t>Entropy balance for heat transfer through a wall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0"/>
            <a:ext cx="3449638" cy="16906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81000" y="3749675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3333FF"/>
                </a:solidFill>
              </a:rPr>
              <a:t>Entropy balance for a throttling process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</a:rPr>
              <a:t>EXAMPLES</a:t>
            </a:r>
          </a:p>
        </p:txBody>
      </p:sp>
      <p:pic>
        <p:nvPicPr>
          <p:cNvPr id="4301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1650" y="228600"/>
            <a:ext cx="2571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581400"/>
            <a:ext cx="3524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4686300"/>
            <a:ext cx="1571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A3A7FE-34B6-43CA-A200-85C32942EC8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3333FF"/>
                </a:solidFill>
              </a:rPr>
              <a:t>Entropy Generated when a Hot Block</a:t>
            </a:r>
            <a:r>
              <a:rPr lang="tr-TR" sz="2000" i="1">
                <a:solidFill>
                  <a:srgbClr val="3333FF"/>
                </a:solidFill>
              </a:rPr>
              <a:t> </a:t>
            </a:r>
            <a:r>
              <a:rPr lang="en-US" sz="2000" i="1">
                <a:solidFill>
                  <a:srgbClr val="3333FF"/>
                </a:solidFill>
              </a:rPr>
              <a:t>Is Dropped in a Lake</a:t>
            </a:r>
          </a:p>
        </p:txBody>
      </p:sp>
      <p:pic>
        <p:nvPicPr>
          <p:cNvPr id="4403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"/>
            <a:ext cx="4057650" cy="1666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3400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2286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/>
              <a:t>or</a:t>
            </a:r>
            <a:endParaRPr lang="en-US" b="1"/>
          </a:p>
        </p:txBody>
      </p:sp>
      <p:pic>
        <p:nvPicPr>
          <p:cNvPr id="440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735513"/>
            <a:ext cx="7467600" cy="1970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4040" name="Rectangle 16"/>
          <p:cNvSpPr>
            <a:spLocks noChangeArrowheads="1"/>
          </p:cNvSpPr>
          <p:nvPr/>
        </p:nvSpPr>
        <p:spPr bwMode="auto">
          <a:xfrm>
            <a:off x="228600" y="4241800"/>
            <a:ext cx="475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3333FF"/>
                </a:solidFill>
              </a:rPr>
              <a:t>Entropy Generation in a Heat Exchanger</a:t>
            </a:r>
          </a:p>
        </p:txBody>
      </p:sp>
      <p:pic>
        <p:nvPicPr>
          <p:cNvPr id="4404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57275"/>
            <a:ext cx="3390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3525" y="2057400"/>
            <a:ext cx="3495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F6B0F-DCA0-4059-B83F-3265EB24E9FF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152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7 Dikdörtgen"/>
          <p:cNvSpPr>
            <a:spLocks noChangeArrowheads="1"/>
          </p:cNvSpPr>
          <p:nvPr/>
        </p:nvSpPr>
        <p:spPr bwMode="auto">
          <a:xfrm>
            <a:off x="3962400" y="1120775"/>
            <a:ext cx="472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3333FF"/>
                </a:solidFill>
              </a:rPr>
              <a:t>Entropy Generation Associated with Heat Transfer</a:t>
            </a:r>
            <a:endParaRPr lang="tr-TR" sz="2400" i="1">
              <a:solidFill>
                <a:srgbClr val="3333FF"/>
              </a:solidFill>
            </a:endParaRP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324350"/>
            <a:ext cx="5981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0" y="2124075"/>
            <a:ext cx="45148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8" y="5257800"/>
            <a:ext cx="812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B7C13-F7D4-40A1-A9DC-A5E921711CD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28600" y="388938"/>
            <a:ext cx="5486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3300"/>
                </a:solidFill>
              </a:rPr>
              <a:t>Entropy generation associated with a heat transfer process</a:t>
            </a:r>
          </a:p>
        </p:txBody>
      </p:sp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295400"/>
            <a:ext cx="90106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99FFA6-699A-4017-B2DF-A7ED50820EB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639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6553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Entropy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 Increase of entropy principle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Entropy change of pure substances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Isentropic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Property diagrams involving entropy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What is entropy?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The </a:t>
            </a:r>
            <a:r>
              <a:rPr lang="en-US" sz="2200" i="1" smtClean="0">
                <a:solidFill>
                  <a:srgbClr val="CC00CC"/>
                </a:solidFill>
              </a:rPr>
              <a:t>T ds </a:t>
            </a:r>
            <a:r>
              <a:rPr lang="en-US" sz="2200" smtClean="0">
                <a:solidFill>
                  <a:srgbClr val="CC00CC"/>
                </a:solidFill>
              </a:rPr>
              <a:t>relations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Entropy change of liquids and solids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The entropy change of ideal gases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Reversible steady-flow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Minimizing the compressor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Isentropic efficiencies of steady-flow devices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Entropy balance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F21E6-150F-4158-9E49-F16CEACC3D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81000" y="258763"/>
            <a:ext cx="8247063" cy="5794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THE INCREASE OF ENTROPY PRINCIPLE</a:t>
            </a:r>
          </a:p>
        </p:txBody>
      </p:sp>
      <p:grpSp>
        <p:nvGrpSpPr>
          <p:cNvPr id="6148" name="16 Grup"/>
          <p:cNvGrpSpPr>
            <a:grpSpLocks/>
          </p:cNvGrpSpPr>
          <p:nvPr/>
        </p:nvGrpSpPr>
        <p:grpSpPr bwMode="auto">
          <a:xfrm>
            <a:off x="3733800" y="1219200"/>
            <a:ext cx="5181600" cy="3429000"/>
            <a:chOff x="3505200" y="1219200"/>
            <a:chExt cx="5181600" cy="3429000"/>
          </a:xfrm>
        </p:grpSpPr>
        <p:pic>
          <p:nvPicPr>
            <p:cNvPr id="615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1400" y="1219200"/>
              <a:ext cx="9064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219200"/>
              <a:ext cx="2338388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1905000"/>
              <a:ext cx="1919288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8800" y="1905000"/>
              <a:ext cx="1500188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81400" y="2743200"/>
              <a:ext cx="1066800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4724400" y="2636838"/>
              <a:ext cx="3962400" cy="86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/>
                <a:t>The equality holds for an internally reversible process and the inequality for an irreversible process.</a:t>
              </a:r>
            </a:p>
          </p:txBody>
        </p:sp>
        <p:pic>
          <p:nvPicPr>
            <p:cNvPr id="6158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6788" y="3581400"/>
              <a:ext cx="3351212" cy="67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340225"/>
              <a:ext cx="3498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914400" y="484505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Some entropy is </a:t>
            </a:r>
            <a:r>
              <a:rPr lang="en-US" i="1"/>
              <a:t>generated </a:t>
            </a:r>
            <a:r>
              <a:rPr lang="en-US"/>
              <a:t>or </a:t>
            </a:r>
            <a:r>
              <a:rPr lang="en-US" i="1"/>
              <a:t>created </a:t>
            </a:r>
            <a:r>
              <a:rPr lang="en-US"/>
              <a:t>during an irreversible process, and this generation is due entirely to the presence of irreversibilities.</a:t>
            </a:r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1017588" y="5686425"/>
            <a:ext cx="6754812" cy="714375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/>
              <a:t>The entropy generation </a:t>
            </a:r>
            <a:r>
              <a:rPr lang="en-US" i="1"/>
              <a:t>S</a:t>
            </a:r>
            <a:r>
              <a:rPr lang="en-US" baseline="-25000"/>
              <a:t>gen</a:t>
            </a:r>
            <a:r>
              <a:rPr lang="en-US"/>
              <a:t> is always a </a:t>
            </a:r>
            <a:r>
              <a:rPr lang="en-US" i="1"/>
              <a:t>positive </a:t>
            </a:r>
            <a:r>
              <a:rPr lang="en-US"/>
              <a:t>quantity or zero.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3333FF"/>
                </a:solidFill>
              </a:rPr>
              <a:t>Can the entropy of a system during a process decrease?</a:t>
            </a:r>
          </a:p>
        </p:txBody>
      </p:sp>
      <p:pic>
        <p:nvPicPr>
          <p:cNvPr id="615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975" y="1228725"/>
            <a:ext cx="34004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E419C-67F0-413D-8042-41176C64DD6D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92638"/>
            <a:ext cx="13017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029200"/>
            <a:ext cx="3524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26075"/>
            <a:ext cx="31543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429000" y="54864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The increase of entropy principle</a:t>
            </a:r>
          </a:p>
        </p:txBody>
      </p:sp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4105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5850" y="228600"/>
            <a:ext cx="40957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632581-EF89-4320-A0A9-65865363BBF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42875" y="152400"/>
            <a:ext cx="3133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Some Remarks about Entropy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495800" y="331788"/>
            <a:ext cx="4343400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Processes can occur in a </a:t>
            </a:r>
            <a:r>
              <a:rPr lang="en-US" i="1">
                <a:solidFill>
                  <a:srgbClr val="CC00CC"/>
                </a:solidFill>
              </a:rPr>
              <a:t>certain</a:t>
            </a:r>
            <a:r>
              <a:rPr lang="en-US" i="1"/>
              <a:t> </a:t>
            </a:r>
            <a:r>
              <a:rPr lang="en-US"/>
              <a:t>direction only, not in </a:t>
            </a:r>
            <a:r>
              <a:rPr lang="en-US" i="1">
                <a:solidFill>
                  <a:srgbClr val="CC00CC"/>
                </a:solidFill>
              </a:rPr>
              <a:t>any</a:t>
            </a:r>
            <a:r>
              <a:rPr lang="en-US" i="1"/>
              <a:t> </a:t>
            </a:r>
            <a:r>
              <a:rPr lang="en-US"/>
              <a:t>direction. A process must proceed in the direction that complies with the increase of entropy principle, that is, </a:t>
            </a:r>
            <a:r>
              <a:rPr lang="en-US" i="1"/>
              <a:t>S</a:t>
            </a:r>
            <a:r>
              <a:rPr lang="en-US" baseline="-25000"/>
              <a:t>gen</a:t>
            </a:r>
            <a:r>
              <a:rPr lang="en-US"/>
              <a:t> </a:t>
            </a:r>
            <a:r>
              <a:rPr lang="en-US">
                <a:cs typeface="Arial" charset="0"/>
              </a:rPr>
              <a:t>≥</a:t>
            </a:r>
            <a:r>
              <a:rPr lang="en-US"/>
              <a:t> 0. A process that violates this principle is impossible. 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Entropy is a </a:t>
            </a:r>
            <a:r>
              <a:rPr lang="en-US" i="1">
                <a:solidFill>
                  <a:srgbClr val="CC00CC"/>
                </a:solidFill>
              </a:rPr>
              <a:t>nonconserved property</a:t>
            </a:r>
            <a:r>
              <a:rPr lang="en-US"/>
              <a:t>, and there is </a:t>
            </a:r>
            <a:r>
              <a:rPr lang="en-US" i="1"/>
              <a:t>no </a:t>
            </a:r>
            <a:r>
              <a:rPr lang="en-US"/>
              <a:t>such thing as the </a:t>
            </a:r>
            <a:r>
              <a:rPr lang="en-US" i="1">
                <a:solidFill>
                  <a:srgbClr val="CC00CC"/>
                </a:solidFill>
              </a:rPr>
              <a:t>conservation of entropy principle</a:t>
            </a:r>
            <a:r>
              <a:rPr lang="en-US"/>
              <a:t>. Entropy is conserved during the idealized reversible processes only and increases during </a:t>
            </a:r>
            <a:r>
              <a:rPr lang="en-US" i="1"/>
              <a:t>all </a:t>
            </a:r>
            <a:r>
              <a:rPr lang="en-US"/>
              <a:t>actual processes.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Tx/>
              <a:buAutoNum type="arabicPeriod"/>
            </a:pPr>
            <a:r>
              <a:rPr lang="en-US"/>
              <a:t>The performance of engineering systems is degraded by the presence of irreversibilities, and </a:t>
            </a:r>
            <a:r>
              <a:rPr lang="en-US" i="1">
                <a:solidFill>
                  <a:srgbClr val="CC00CC"/>
                </a:solidFill>
              </a:rPr>
              <a:t>entropy generation</a:t>
            </a:r>
            <a:r>
              <a:rPr lang="en-US" i="1"/>
              <a:t> </a:t>
            </a:r>
            <a:r>
              <a:rPr lang="en-US"/>
              <a:t>is a measure of the magnitudes of the irreversibilities during that process. It is also used to establish criteria for the performance of engineering devices.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143000"/>
            <a:ext cx="4095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61DDF-8EDC-4AD6-9C57-E478F5657EF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92088" y="76200"/>
            <a:ext cx="7808912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ENTROPY CHANGE OF PURE SUBSTANCES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76200" y="6858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Entropy is a property, and thus the value of entropy of a system is fixed once the state of the system is fixed. 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781800" y="6062663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Entropy change</a:t>
            </a:r>
          </a:p>
        </p:txBody>
      </p:sp>
      <p:pic>
        <p:nvPicPr>
          <p:cNvPr id="922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399213"/>
            <a:ext cx="43878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866900"/>
            <a:ext cx="3514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85800"/>
            <a:ext cx="52578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0475" y="5305425"/>
            <a:ext cx="2981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6532A6-66EA-44CA-BB2F-5719F957F8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81000" y="228600"/>
            <a:ext cx="541020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ISENTROPIC PROCESSES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04800" y="9747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 process during which the entropy remains constant is called an </a:t>
            </a:r>
            <a:r>
              <a:rPr lang="en-US" sz="2000" b="1"/>
              <a:t>isentropic process</a:t>
            </a:r>
            <a:r>
              <a:rPr lang="en-US" sz="2000"/>
              <a:t>.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5288" y="1524000"/>
            <a:ext cx="28813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0"/>
            <a:ext cx="1474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3324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057400"/>
            <a:ext cx="4048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1418</Words>
  <Application>Microsoft Office PowerPoint</Application>
  <PresentationFormat>Ekran Gösterisi (4:3)</PresentationFormat>
  <Paragraphs>197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Wingdings</vt:lpstr>
      <vt:lpstr>Times New Roman</vt:lpstr>
      <vt:lpstr>Default Design</vt:lpstr>
      <vt:lpstr>CHAPTER 7 ENTROPY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Summary</vt:lpstr>
    </vt:vector>
  </TitlesOfParts>
  <Company>DC-UOIT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Toshiba</cp:lastModifiedBy>
  <cp:revision>676</cp:revision>
  <dcterms:created xsi:type="dcterms:W3CDTF">2007-03-22T19:44:56Z</dcterms:created>
  <dcterms:modified xsi:type="dcterms:W3CDTF">2014-01-28T18:45:32Z</dcterms:modified>
</cp:coreProperties>
</file>