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9"/>
  </p:notesMasterIdLst>
  <p:sldIdLst>
    <p:sldId id="413" r:id="rId2"/>
    <p:sldId id="357" r:id="rId3"/>
    <p:sldId id="383" r:id="rId4"/>
    <p:sldId id="402" r:id="rId5"/>
    <p:sldId id="382" r:id="rId6"/>
    <p:sldId id="381" r:id="rId7"/>
    <p:sldId id="408" r:id="rId8"/>
    <p:sldId id="380" r:id="rId9"/>
    <p:sldId id="379" r:id="rId10"/>
    <p:sldId id="410" r:id="rId11"/>
    <p:sldId id="378" r:id="rId12"/>
    <p:sldId id="377" r:id="rId13"/>
    <p:sldId id="403" r:id="rId14"/>
    <p:sldId id="411" r:id="rId15"/>
    <p:sldId id="384" r:id="rId16"/>
    <p:sldId id="376" r:id="rId17"/>
    <p:sldId id="391" r:id="rId18"/>
    <p:sldId id="390" r:id="rId19"/>
    <p:sldId id="389" r:id="rId20"/>
    <p:sldId id="412" r:id="rId21"/>
    <p:sldId id="388" r:id="rId22"/>
    <p:sldId id="387" r:id="rId23"/>
    <p:sldId id="386" r:id="rId24"/>
    <p:sldId id="397" r:id="rId25"/>
    <p:sldId id="396" r:id="rId26"/>
    <p:sldId id="395" r:id="rId27"/>
    <p:sldId id="394" r:id="rId28"/>
    <p:sldId id="393" r:id="rId29"/>
    <p:sldId id="392" r:id="rId30"/>
    <p:sldId id="400" r:id="rId31"/>
    <p:sldId id="401" r:id="rId32"/>
    <p:sldId id="404" r:id="rId33"/>
    <p:sldId id="399" r:id="rId34"/>
    <p:sldId id="405" r:id="rId35"/>
    <p:sldId id="406" r:id="rId36"/>
    <p:sldId id="385" r:id="rId37"/>
    <p:sldId id="374"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006600"/>
    <a:srgbClr val="FF3300"/>
    <a:srgbClr val="008000"/>
    <a:srgbClr val="CC00CC"/>
    <a:srgbClr val="B2B2B2"/>
    <a:srgbClr val="33CC33"/>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191" autoAdjust="0"/>
    <p:restoredTop sz="94660"/>
  </p:normalViewPr>
  <p:slideViewPr>
    <p:cSldViewPr>
      <p:cViewPr varScale="1">
        <p:scale>
          <a:sx n="68" d="100"/>
          <a:sy n="68" d="100"/>
        </p:scale>
        <p:origin x="-162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994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0A8BB7B-0B60-459E-AF5F-9AB89C91B6B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1090C9-9278-4A45-87FD-CC1EF391E08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958C48-A6B7-4362-8B6D-EE30CB01A97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7A810F-A48E-4B33-B432-3EC5EA6D1FC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3ECFEF-2345-4BD3-AC68-3F47480B387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451097-D34A-4E1D-9B74-E6E56C6C0EA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143000"/>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143000"/>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F9201CB-8BC9-48E7-98A5-7CA7B29D361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1D5FBA3-3732-4718-A310-85C58FDC52B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A2FF159-3AB9-4A35-9C5C-F097E72C2BF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29405C7-3333-4EAF-9BC0-558CD40BABA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B4278FD-60D8-4A8A-A5A2-8613A0DAD9A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665FA3F-1D2A-4AFC-BF8B-9650456117A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639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143000"/>
            <a:ext cx="8229600" cy="498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06508C4-20A7-42BC-B619-73EC5665347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0" fontAlgn="base" hangingPunct="0">
        <a:spcBef>
          <a:spcPct val="0"/>
        </a:spcBef>
        <a:spcAft>
          <a:spcPct val="0"/>
        </a:spcAft>
        <a:defRPr sz="3200" b="1">
          <a:solidFill>
            <a:srgbClr val="FF0000"/>
          </a:solidFill>
          <a:latin typeface="+mj-lt"/>
          <a:ea typeface="+mj-ea"/>
          <a:cs typeface="+mj-cs"/>
        </a:defRPr>
      </a:lvl1pPr>
      <a:lvl2pPr algn="l" rtl="0" eaLnBrk="0" fontAlgn="base" hangingPunct="0">
        <a:spcBef>
          <a:spcPct val="0"/>
        </a:spcBef>
        <a:spcAft>
          <a:spcPct val="0"/>
        </a:spcAft>
        <a:defRPr sz="3200" b="1">
          <a:solidFill>
            <a:srgbClr val="FF0000"/>
          </a:solidFill>
          <a:latin typeface="Arial" charset="0"/>
        </a:defRPr>
      </a:lvl2pPr>
      <a:lvl3pPr algn="l" rtl="0" eaLnBrk="0" fontAlgn="base" hangingPunct="0">
        <a:spcBef>
          <a:spcPct val="0"/>
        </a:spcBef>
        <a:spcAft>
          <a:spcPct val="0"/>
        </a:spcAft>
        <a:defRPr sz="3200" b="1">
          <a:solidFill>
            <a:srgbClr val="FF0000"/>
          </a:solidFill>
          <a:latin typeface="Arial" charset="0"/>
        </a:defRPr>
      </a:lvl3pPr>
      <a:lvl4pPr algn="l" rtl="0" eaLnBrk="0" fontAlgn="base" hangingPunct="0">
        <a:spcBef>
          <a:spcPct val="0"/>
        </a:spcBef>
        <a:spcAft>
          <a:spcPct val="0"/>
        </a:spcAft>
        <a:defRPr sz="3200" b="1">
          <a:solidFill>
            <a:srgbClr val="FF0000"/>
          </a:solidFill>
          <a:latin typeface="Arial" charset="0"/>
        </a:defRPr>
      </a:lvl4pPr>
      <a:lvl5pPr algn="l" rtl="0" eaLnBrk="0" fontAlgn="base" hangingPunct="0">
        <a:spcBef>
          <a:spcPct val="0"/>
        </a:spcBef>
        <a:spcAft>
          <a:spcPct val="0"/>
        </a:spcAft>
        <a:defRPr sz="3200" b="1">
          <a:solidFill>
            <a:srgbClr val="FF0000"/>
          </a:solidFill>
          <a:latin typeface="Arial" charset="0"/>
        </a:defRPr>
      </a:lvl5pPr>
      <a:lvl6pPr marL="457200" algn="l" rtl="0" fontAlgn="base">
        <a:spcBef>
          <a:spcPct val="0"/>
        </a:spcBef>
        <a:spcAft>
          <a:spcPct val="0"/>
        </a:spcAft>
        <a:defRPr sz="3200" b="1">
          <a:solidFill>
            <a:srgbClr val="FF0000"/>
          </a:solidFill>
          <a:latin typeface="Arial" charset="0"/>
        </a:defRPr>
      </a:lvl6pPr>
      <a:lvl7pPr marL="914400" algn="l" rtl="0" fontAlgn="base">
        <a:spcBef>
          <a:spcPct val="0"/>
        </a:spcBef>
        <a:spcAft>
          <a:spcPct val="0"/>
        </a:spcAft>
        <a:defRPr sz="3200" b="1">
          <a:solidFill>
            <a:srgbClr val="FF0000"/>
          </a:solidFill>
          <a:latin typeface="Arial" charset="0"/>
        </a:defRPr>
      </a:lvl7pPr>
      <a:lvl8pPr marL="1371600" algn="l" rtl="0" fontAlgn="base">
        <a:spcBef>
          <a:spcPct val="0"/>
        </a:spcBef>
        <a:spcAft>
          <a:spcPct val="0"/>
        </a:spcAft>
        <a:defRPr sz="3200" b="1">
          <a:solidFill>
            <a:srgbClr val="FF0000"/>
          </a:solidFill>
          <a:latin typeface="Arial" charset="0"/>
        </a:defRPr>
      </a:lvl8pPr>
      <a:lvl9pPr marL="1828800" algn="l" rtl="0" fontAlgn="base">
        <a:spcBef>
          <a:spcPct val="0"/>
        </a:spcBef>
        <a:spcAft>
          <a:spcPct val="0"/>
        </a:spcAft>
        <a:defRPr sz="3200" b="1">
          <a:solidFill>
            <a:srgbClr val="FF0000"/>
          </a:solidFill>
          <a:latin typeface="Arial" charset="0"/>
        </a:defRPr>
      </a:lvl9pPr>
    </p:titleStyle>
    <p:bodyStyle>
      <a:lvl1pPr marL="342900" indent="-342900" algn="l" rtl="0" eaLnBrk="0" fontAlgn="base" hangingPunct="0">
        <a:spcBef>
          <a:spcPct val="20000"/>
        </a:spcBef>
        <a:spcAft>
          <a:spcPct val="20000"/>
        </a:spcAft>
        <a:buClr>
          <a:srgbClr val="FF0000"/>
        </a:buClr>
        <a:buChar char="•"/>
        <a:defRPr sz="2000">
          <a:solidFill>
            <a:schemeClr val="tx1"/>
          </a:solidFill>
          <a:latin typeface="+mn-lt"/>
          <a:ea typeface="+mn-ea"/>
          <a:cs typeface="+mn-cs"/>
        </a:defRPr>
      </a:lvl1pPr>
      <a:lvl2pPr marL="742950" indent="-285750" algn="l" rtl="0" eaLnBrk="0" fontAlgn="base" hangingPunct="0">
        <a:spcBef>
          <a:spcPct val="20000"/>
        </a:spcBef>
        <a:spcAft>
          <a:spcPct val="20000"/>
        </a:spcAft>
        <a:buClr>
          <a:srgbClr val="FF0000"/>
        </a:buClr>
        <a:buFont typeface="Wingdings" pitchFamily="2" charset="2"/>
        <a:buChar char="ü"/>
        <a:defRPr sz="2800">
          <a:solidFill>
            <a:schemeClr val="tx1"/>
          </a:solidFill>
          <a:latin typeface="+mn-lt"/>
        </a:defRPr>
      </a:lvl2pPr>
      <a:lvl3pPr marL="1143000" indent="-228600" algn="l" rtl="0" eaLnBrk="0" fontAlgn="base" hangingPunct="0">
        <a:spcBef>
          <a:spcPct val="20000"/>
        </a:spcBef>
        <a:spcAft>
          <a:spcPct val="2000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2000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20000"/>
        </a:spcAft>
        <a:buChar char="»"/>
        <a:defRPr sz="2000">
          <a:solidFill>
            <a:schemeClr val="tx1"/>
          </a:solidFill>
          <a:latin typeface="Times New Roman" pitchFamily="18" charset="0"/>
        </a:defRPr>
      </a:lvl5pPr>
      <a:lvl6pPr marL="2514600" indent="-228600" algn="l" rtl="0" fontAlgn="base">
        <a:spcBef>
          <a:spcPct val="20000"/>
        </a:spcBef>
        <a:spcAft>
          <a:spcPct val="20000"/>
        </a:spcAft>
        <a:buChar char="»"/>
        <a:defRPr sz="2000">
          <a:solidFill>
            <a:schemeClr val="tx1"/>
          </a:solidFill>
          <a:latin typeface="Times New Roman" pitchFamily="18" charset="0"/>
        </a:defRPr>
      </a:lvl6pPr>
      <a:lvl7pPr marL="2971800" indent="-228600" algn="l" rtl="0" fontAlgn="base">
        <a:spcBef>
          <a:spcPct val="20000"/>
        </a:spcBef>
        <a:spcAft>
          <a:spcPct val="20000"/>
        </a:spcAft>
        <a:buChar char="»"/>
        <a:defRPr sz="2000">
          <a:solidFill>
            <a:schemeClr val="tx1"/>
          </a:solidFill>
          <a:latin typeface="Times New Roman" pitchFamily="18" charset="0"/>
        </a:defRPr>
      </a:lvl7pPr>
      <a:lvl8pPr marL="3429000" indent="-228600" algn="l" rtl="0" fontAlgn="base">
        <a:spcBef>
          <a:spcPct val="20000"/>
        </a:spcBef>
        <a:spcAft>
          <a:spcPct val="20000"/>
        </a:spcAft>
        <a:buChar char="»"/>
        <a:defRPr sz="2000">
          <a:solidFill>
            <a:schemeClr val="tx1"/>
          </a:solidFill>
          <a:latin typeface="Times New Roman" pitchFamily="18" charset="0"/>
        </a:defRPr>
      </a:lvl8pPr>
      <a:lvl9pPr marL="3886200" indent="-228600" algn="l" rtl="0" fontAlgn="base">
        <a:spcBef>
          <a:spcPct val="20000"/>
        </a:spcBef>
        <a:spcAft>
          <a:spcPct val="20000"/>
        </a:spcAft>
        <a:buChar char="»"/>
        <a:defRPr sz="2000">
          <a:solidFill>
            <a:schemeClr val="tx1"/>
          </a:solidFill>
          <a:latin typeface="Times New Roman" pitchFamily="18" charset="0"/>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wmf"/><Relationship Id="rId1" Type="http://schemas.openxmlformats.org/officeDocument/2006/relationships/slideLayout" Target="../slideLayouts/slideLayout7.xml"/><Relationship Id="rId6" Type="http://schemas.openxmlformats.org/officeDocument/2006/relationships/image" Target="../media/image35.wmf"/><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wmf"/><Relationship Id="rId9"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3.wmf"/><Relationship Id="rId7" Type="http://schemas.openxmlformats.org/officeDocument/2006/relationships/image" Target="../media/image41.png"/><Relationship Id="rId2" Type="http://schemas.openxmlformats.org/officeDocument/2006/relationships/image" Target="../media/image42.wmf"/><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wmf"/><Relationship Id="rId4" Type="http://schemas.openxmlformats.org/officeDocument/2006/relationships/image" Target="../media/image44.wmf"/><Relationship Id="rId9" Type="http://schemas.openxmlformats.org/officeDocument/2006/relationships/image" Target="../media/image48.png"/></Relationships>
</file>

<file path=ppt/slides/_rels/slide1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wmf"/><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wmf"/><Relationship Id="rId7" Type="http://schemas.openxmlformats.org/officeDocument/2006/relationships/image" Target="../media/image61.png"/><Relationship Id="rId2" Type="http://schemas.openxmlformats.org/officeDocument/2006/relationships/image" Target="../media/image35.wmf"/><Relationship Id="rId1" Type="http://schemas.openxmlformats.org/officeDocument/2006/relationships/slideLayout" Target="../slideLayouts/slideLayout7.xml"/><Relationship Id="rId6" Type="http://schemas.openxmlformats.org/officeDocument/2006/relationships/image" Target="../media/image60.wmf"/><Relationship Id="rId5" Type="http://schemas.openxmlformats.org/officeDocument/2006/relationships/image" Target="../media/image59.wmf"/><Relationship Id="rId10" Type="http://schemas.openxmlformats.org/officeDocument/2006/relationships/image" Target="../media/image64.png"/><Relationship Id="rId4" Type="http://schemas.openxmlformats.org/officeDocument/2006/relationships/image" Target="../media/image58.wmf"/><Relationship Id="rId9" Type="http://schemas.openxmlformats.org/officeDocument/2006/relationships/image" Target="../media/image63.png"/></Relationships>
</file>

<file path=ppt/slides/_rels/slide2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png"/><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2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image" Target="../media/image72.wmf"/><Relationship Id="rId1" Type="http://schemas.openxmlformats.org/officeDocument/2006/relationships/slideLayout" Target="../slideLayouts/slideLayout7.xml"/><Relationship Id="rId6" Type="http://schemas.openxmlformats.org/officeDocument/2006/relationships/image" Target="../media/image76.wmf"/><Relationship Id="rId5" Type="http://schemas.openxmlformats.org/officeDocument/2006/relationships/image" Target="../media/image75.wmf"/><Relationship Id="rId4" Type="http://schemas.openxmlformats.org/officeDocument/2006/relationships/image" Target="../media/image74.wmf"/><Relationship Id="rId9" Type="http://schemas.openxmlformats.org/officeDocument/2006/relationships/image" Target="../media/image79.png"/></Relationships>
</file>

<file path=ppt/slides/_rels/slide2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wmf"/><Relationship Id="rId1" Type="http://schemas.openxmlformats.org/officeDocument/2006/relationships/slideLayout" Target="../slideLayouts/slideLayout7.xml"/><Relationship Id="rId5" Type="http://schemas.openxmlformats.org/officeDocument/2006/relationships/image" Target="../media/image83.png"/><Relationship Id="rId4" Type="http://schemas.openxmlformats.org/officeDocument/2006/relationships/image" Target="../media/image82.png"/></Relationships>
</file>

<file path=ppt/slides/_rels/slide2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7.xml"/><Relationship Id="rId4" Type="http://schemas.openxmlformats.org/officeDocument/2006/relationships/image" Target="../media/image8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90.wmf"/><Relationship Id="rId7" Type="http://schemas.openxmlformats.org/officeDocument/2006/relationships/image" Target="../media/image94.png"/><Relationship Id="rId2" Type="http://schemas.openxmlformats.org/officeDocument/2006/relationships/image" Target="../media/image89.wmf"/><Relationship Id="rId1" Type="http://schemas.openxmlformats.org/officeDocument/2006/relationships/slideLayout" Target="../slideLayouts/slideLayout7.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32.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7.xml"/><Relationship Id="rId5" Type="http://schemas.openxmlformats.org/officeDocument/2006/relationships/image" Target="../media/image103.png"/><Relationship Id="rId4" Type="http://schemas.openxmlformats.org/officeDocument/2006/relationships/image" Target="../media/image102.png"/></Relationships>
</file>

<file path=ppt/slides/_rels/slide36.xml.rels><?xml version="1.0" encoding="UTF-8" standalone="yes"?>
<Relationships xmlns="http://schemas.openxmlformats.org/package/2006/relationships"><Relationship Id="rId8" Type="http://schemas.openxmlformats.org/officeDocument/2006/relationships/image" Target="../media/image110.wmf"/><Relationship Id="rId3" Type="http://schemas.openxmlformats.org/officeDocument/2006/relationships/image" Target="../media/image105.wmf"/><Relationship Id="rId7" Type="http://schemas.openxmlformats.org/officeDocument/2006/relationships/image" Target="../media/image109.wmf"/><Relationship Id="rId2" Type="http://schemas.openxmlformats.org/officeDocument/2006/relationships/image" Target="../media/image104.wmf"/><Relationship Id="rId1" Type="http://schemas.openxmlformats.org/officeDocument/2006/relationships/slideLayout" Target="../slideLayouts/slideLayout7.xml"/><Relationship Id="rId6" Type="http://schemas.openxmlformats.org/officeDocument/2006/relationships/image" Target="../media/image108.wmf"/><Relationship Id="rId5" Type="http://schemas.openxmlformats.org/officeDocument/2006/relationships/image" Target="../media/image107.wmf"/><Relationship Id="rId4" Type="http://schemas.openxmlformats.org/officeDocument/2006/relationships/image" Target="../media/image106.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wmf"/><Relationship Id="rId1" Type="http://schemas.openxmlformats.org/officeDocument/2006/relationships/slideLayout" Target="../slideLayouts/slideLayout7.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600200" y="2438400"/>
            <a:ext cx="5943600" cy="2057400"/>
          </a:xfrm>
        </p:spPr>
        <p:txBody>
          <a:bodyPr/>
          <a:lstStyle/>
          <a:p>
            <a:pPr algn="ctr" eaLnBrk="1" hangingPunct="1"/>
            <a:r>
              <a:rPr lang="en-US" sz="2800" smtClean="0">
                <a:solidFill>
                  <a:srgbClr val="C00000"/>
                </a:solidFill>
              </a:rPr>
              <a:t>C</a:t>
            </a:r>
            <a:r>
              <a:rPr lang="tr-TR" sz="2800" smtClean="0">
                <a:solidFill>
                  <a:srgbClr val="C00000"/>
                </a:solidFill>
              </a:rPr>
              <a:t>HAPTER</a:t>
            </a:r>
            <a:r>
              <a:rPr lang="en-US" sz="2800" smtClean="0">
                <a:solidFill>
                  <a:srgbClr val="C00000"/>
                </a:solidFill>
              </a:rPr>
              <a:t> </a:t>
            </a:r>
            <a:r>
              <a:rPr lang="tr-TR" sz="2800" smtClean="0">
                <a:solidFill>
                  <a:srgbClr val="C00000"/>
                </a:solidFill>
              </a:rPr>
              <a:t>9</a:t>
            </a:r>
            <a:r>
              <a:rPr lang="en-US" b="0" smtClean="0"/>
              <a:t/>
            </a:r>
            <a:br>
              <a:rPr lang="en-US" b="0" smtClean="0"/>
            </a:br>
            <a:r>
              <a:rPr lang="en-US" smtClean="0">
                <a:solidFill>
                  <a:srgbClr val="3333FF"/>
                </a:solidFill>
              </a:rPr>
              <a:t> GAS POWER CYCLES</a:t>
            </a:r>
          </a:p>
        </p:txBody>
      </p:sp>
      <p:sp>
        <p:nvSpPr>
          <p:cNvPr id="2051" name="Rectangle 3"/>
          <p:cNvSpPr>
            <a:spLocks noGrp="1" noChangeArrowheads="1"/>
          </p:cNvSpPr>
          <p:nvPr>
            <p:ph type="subTitle" idx="1"/>
          </p:nvPr>
        </p:nvSpPr>
        <p:spPr>
          <a:xfrm>
            <a:off x="0" y="5257800"/>
            <a:ext cx="9144000" cy="762000"/>
          </a:xfrm>
          <a:solidFill>
            <a:schemeClr val="accent5">
              <a:lumMod val="75000"/>
            </a:schemeClr>
          </a:solidFill>
        </p:spPr>
        <p:txBody>
          <a:bodyPr/>
          <a:lstStyle/>
          <a:p>
            <a:pPr eaLnBrk="1" hangingPunct="1">
              <a:spcBef>
                <a:spcPts val="300"/>
              </a:spcBef>
              <a:spcAft>
                <a:spcPts val="300"/>
              </a:spcAft>
              <a:defRPr/>
            </a:pPr>
            <a:r>
              <a:rPr lang="en-US" sz="1800" dirty="0" smtClean="0">
                <a:solidFill>
                  <a:srgbClr val="996633"/>
                </a:solidFill>
              </a:rPr>
              <a:t>Lecture slides by</a:t>
            </a:r>
          </a:p>
          <a:p>
            <a:pPr eaLnBrk="1" hangingPunct="1">
              <a:spcBef>
                <a:spcPts val="300"/>
              </a:spcBef>
              <a:spcAft>
                <a:spcPts val="300"/>
              </a:spcAft>
              <a:defRPr/>
            </a:pPr>
            <a:r>
              <a:rPr lang="tr-TR" b="1" dirty="0" smtClean="0">
                <a:solidFill>
                  <a:srgbClr val="996633"/>
                </a:solidFill>
              </a:rPr>
              <a:t>Mehmet </a:t>
            </a:r>
            <a:r>
              <a:rPr lang="tr-TR" b="1" dirty="0" err="1" smtClean="0">
                <a:solidFill>
                  <a:srgbClr val="996633"/>
                </a:solidFill>
              </a:rPr>
              <a:t>Kanoglu</a:t>
            </a:r>
            <a:endParaRPr lang="tr-TR" sz="1800" b="1" dirty="0" smtClean="0">
              <a:solidFill>
                <a:srgbClr val="996633"/>
              </a:solidFill>
            </a:endParaRPr>
          </a:p>
        </p:txBody>
      </p:sp>
      <p:sp>
        <p:nvSpPr>
          <p:cNvPr id="2052" name="Rectangle 4"/>
          <p:cNvSpPr>
            <a:spLocks noChangeArrowheads="1"/>
          </p:cNvSpPr>
          <p:nvPr/>
        </p:nvSpPr>
        <p:spPr bwMode="auto">
          <a:xfrm>
            <a:off x="1417638" y="6353175"/>
            <a:ext cx="6202362" cy="276225"/>
          </a:xfrm>
          <a:prstGeom prst="rect">
            <a:avLst/>
          </a:prstGeom>
          <a:noFill/>
          <a:ln w="9525">
            <a:noFill/>
            <a:miter lim="800000"/>
            <a:headEnd/>
            <a:tailEnd/>
          </a:ln>
        </p:spPr>
        <p:txBody>
          <a:bodyPr wrap="none">
            <a:spAutoFit/>
          </a:bodyPr>
          <a:lstStyle/>
          <a:p>
            <a:pPr algn="ctr"/>
            <a:r>
              <a:rPr lang="en-US" sz="1200">
                <a:cs typeface="Times New Roman" pitchFamily="18" charset="0"/>
              </a:rPr>
              <a:t>Copyright © The McGraw-Hill Education. Permission required for reproduction or display.</a:t>
            </a:r>
          </a:p>
        </p:txBody>
      </p:sp>
      <p:sp>
        <p:nvSpPr>
          <p:cNvPr id="2053" name="Rectangle 5"/>
          <p:cNvSpPr>
            <a:spLocks noChangeArrowheads="1"/>
          </p:cNvSpPr>
          <p:nvPr/>
        </p:nvSpPr>
        <p:spPr bwMode="auto">
          <a:xfrm>
            <a:off x="0" y="304800"/>
            <a:ext cx="9144000" cy="1403350"/>
          </a:xfrm>
          <a:prstGeom prst="rect">
            <a:avLst/>
          </a:prstGeom>
          <a:solidFill>
            <a:srgbClr val="92D050"/>
          </a:solidFill>
          <a:ln w="9525">
            <a:noFill/>
            <a:miter lim="800000"/>
            <a:headEnd/>
            <a:tailEnd/>
          </a:ln>
        </p:spPr>
        <p:txBody>
          <a:bodyPr>
            <a:spAutoFit/>
          </a:bodyPr>
          <a:lstStyle/>
          <a:p>
            <a:pPr algn="ctr"/>
            <a:endParaRPr lang="tr-TR" sz="800" b="1">
              <a:solidFill>
                <a:schemeClr val="bg2"/>
              </a:solidFill>
            </a:endParaRPr>
          </a:p>
          <a:p>
            <a:pPr algn="ctr"/>
            <a:r>
              <a:rPr lang="en-US" sz="2200" b="1">
                <a:solidFill>
                  <a:schemeClr val="bg2"/>
                </a:solidFill>
              </a:rPr>
              <a:t>Thermodynamics: An Engineering Approach </a:t>
            </a:r>
            <a:endParaRPr lang="tr-TR" sz="2200" b="1">
              <a:solidFill>
                <a:schemeClr val="bg2"/>
              </a:solidFill>
            </a:endParaRPr>
          </a:p>
          <a:p>
            <a:pPr algn="ctr"/>
            <a:r>
              <a:rPr lang="tr-TR" sz="2000" b="1">
                <a:solidFill>
                  <a:schemeClr val="bg2"/>
                </a:solidFill>
              </a:rPr>
              <a:t>8th </a:t>
            </a:r>
            <a:r>
              <a:rPr lang="en-US" sz="2000" b="1">
                <a:solidFill>
                  <a:schemeClr val="bg2"/>
                </a:solidFill>
              </a:rPr>
              <a:t>Edition</a:t>
            </a:r>
            <a:r>
              <a:rPr lang="en-US" sz="2400" b="1">
                <a:solidFill>
                  <a:schemeClr val="bg2"/>
                </a:solidFill>
              </a:rPr>
              <a:t/>
            </a:r>
            <a:br>
              <a:rPr lang="en-US" sz="2400" b="1">
                <a:solidFill>
                  <a:schemeClr val="bg2"/>
                </a:solidFill>
              </a:rPr>
            </a:br>
            <a:r>
              <a:rPr lang="en-US" b="1">
                <a:solidFill>
                  <a:schemeClr val="bg2"/>
                </a:solidFill>
              </a:rPr>
              <a:t>Yunus A. </a:t>
            </a:r>
            <a:r>
              <a:rPr lang="tr-TR" b="1">
                <a:solidFill>
                  <a:schemeClr val="bg2"/>
                </a:solidFill>
              </a:rPr>
              <a:t>Ç</a:t>
            </a:r>
            <a:r>
              <a:rPr lang="en-US" b="1">
                <a:solidFill>
                  <a:schemeClr val="bg2"/>
                </a:solidFill>
              </a:rPr>
              <a:t>engel, Michael A. Boles</a:t>
            </a:r>
          </a:p>
          <a:p>
            <a:pPr algn="ctr"/>
            <a:r>
              <a:rPr lang="en-US" b="1">
                <a:solidFill>
                  <a:schemeClr val="bg2"/>
                </a:solidFill>
              </a:rPr>
              <a:t>McGraw-Hill, 20</a:t>
            </a:r>
            <a:r>
              <a:rPr lang="tr-TR" b="1">
                <a:solidFill>
                  <a:schemeClr val="bg2"/>
                </a:solidFill>
              </a:rPr>
              <a:t>15</a:t>
            </a:r>
            <a:endParaRPr lang="en-US" b="1">
              <a:solidFill>
                <a:schemeClr val="bg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3 Slayt Numarası Yer Tutucusu"/>
          <p:cNvSpPr>
            <a:spLocks noGrp="1"/>
          </p:cNvSpPr>
          <p:nvPr>
            <p:ph type="sldNum" sz="quarter" idx="12"/>
          </p:nvPr>
        </p:nvSpPr>
        <p:spPr>
          <a:noFill/>
        </p:spPr>
        <p:txBody>
          <a:bodyPr/>
          <a:lstStyle/>
          <a:p>
            <a:fld id="{A927E4D5-219F-4ECB-9151-3A4F34FA1032}" type="slidenum">
              <a:rPr lang="en-US" smtClean="0"/>
              <a:pPr/>
              <a:t>10</a:t>
            </a:fld>
            <a:endParaRPr lang="en-US" smtClean="0"/>
          </a:p>
        </p:txBody>
      </p:sp>
      <p:sp>
        <p:nvSpPr>
          <p:cNvPr id="11267" name="Text Box 14"/>
          <p:cNvSpPr txBox="1">
            <a:spLocks noChangeArrowheads="1"/>
          </p:cNvSpPr>
          <p:nvPr/>
        </p:nvSpPr>
        <p:spPr bwMode="auto">
          <a:xfrm>
            <a:off x="4800600" y="1828800"/>
            <a:ext cx="2895600" cy="369888"/>
          </a:xfrm>
          <a:prstGeom prst="rect">
            <a:avLst/>
          </a:prstGeom>
          <a:noFill/>
          <a:ln w="9525">
            <a:noFill/>
            <a:miter lim="800000"/>
            <a:headEnd/>
            <a:tailEnd/>
          </a:ln>
        </p:spPr>
        <p:txBody>
          <a:bodyPr>
            <a:spAutoFit/>
          </a:bodyPr>
          <a:lstStyle/>
          <a:p>
            <a:pPr algn="r">
              <a:spcBef>
                <a:spcPct val="50000"/>
              </a:spcBef>
            </a:pPr>
            <a:r>
              <a:rPr lang="en-US" b="1">
                <a:solidFill>
                  <a:srgbClr val="008000"/>
                </a:solidFill>
              </a:rPr>
              <a:t>Mean effective pressure</a:t>
            </a:r>
          </a:p>
        </p:txBody>
      </p:sp>
      <p:pic>
        <p:nvPicPr>
          <p:cNvPr id="11268" name="Picture 2"/>
          <p:cNvPicPr>
            <a:picLocks noChangeAspect="1" noChangeArrowheads="1"/>
          </p:cNvPicPr>
          <p:nvPr/>
        </p:nvPicPr>
        <p:blipFill>
          <a:blip r:embed="rId2"/>
          <a:srcRect/>
          <a:stretch>
            <a:fillRect/>
          </a:stretch>
        </p:blipFill>
        <p:spPr bwMode="auto">
          <a:xfrm>
            <a:off x="304800" y="914400"/>
            <a:ext cx="3352800" cy="5848350"/>
          </a:xfrm>
          <a:prstGeom prst="rect">
            <a:avLst/>
          </a:prstGeom>
          <a:noFill/>
          <a:ln w="9525">
            <a:noFill/>
            <a:miter lim="800000"/>
            <a:headEnd/>
            <a:tailEnd/>
          </a:ln>
        </p:spPr>
      </p:pic>
      <p:pic>
        <p:nvPicPr>
          <p:cNvPr id="11269" name="Picture 3"/>
          <p:cNvPicPr>
            <a:picLocks noChangeAspect="1" noChangeArrowheads="1"/>
          </p:cNvPicPr>
          <p:nvPr/>
        </p:nvPicPr>
        <p:blipFill>
          <a:blip r:embed="rId3"/>
          <a:srcRect/>
          <a:stretch>
            <a:fillRect/>
          </a:stretch>
        </p:blipFill>
        <p:spPr bwMode="auto">
          <a:xfrm>
            <a:off x="1685925" y="381000"/>
            <a:ext cx="7153275" cy="409575"/>
          </a:xfrm>
          <a:prstGeom prst="rect">
            <a:avLst/>
          </a:prstGeom>
          <a:noFill/>
          <a:ln w="9525">
            <a:noFill/>
            <a:miter lim="800000"/>
            <a:headEnd/>
            <a:tailEnd/>
          </a:ln>
        </p:spPr>
      </p:pic>
      <p:pic>
        <p:nvPicPr>
          <p:cNvPr id="11270" name="Picture 4"/>
          <p:cNvPicPr>
            <a:picLocks noChangeAspect="1" noChangeArrowheads="1"/>
          </p:cNvPicPr>
          <p:nvPr/>
        </p:nvPicPr>
        <p:blipFill>
          <a:blip r:embed="rId4"/>
          <a:srcRect/>
          <a:stretch>
            <a:fillRect/>
          </a:stretch>
        </p:blipFill>
        <p:spPr bwMode="auto">
          <a:xfrm>
            <a:off x="4191000" y="1019175"/>
            <a:ext cx="4676775" cy="733425"/>
          </a:xfrm>
          <a:prstGeom prst="rect">
            <a:avLst/>
          </a:prstGeom>
          <a:noFill/>
          <a:ln w="9525">
            <a:noFill/>
            <a:miter lim="800000"/>
            <a:headEnd/>
            <a:tailEnd/>
          </a:ln>
        </p:spPr>
      </p:pic>
      <p:sp>
        <p:nvSpPr>
          <p:cNvPr id="11271" name="16 Dikdörtgen"/>
          <p:cNvSpPr>
            <a:spLocks noChangeArrowheads="1"/>
          </p:cNvSpPr>
          <p:nvPr/>
        </p:nvSpPr>
        <p:spPr bwMode="auto">
          <a:xfrm>
            <a:off x="3962400" y="2797175"/>
            <a:ext cx="4724400" cy="2032000"/>
          </a:xfrm>
          <a:prstGeom prst="rect">
            <a:avLst/>
          </a:prstGeom>
          <a:noFill/>
          <a:ln w="9525">
            <a:noFill/>
            <a:miter lim="800000"/>
            <a:headEnd/>
            <a:tailEnd/>
          </a:ln>
        </p:spPr>
        <p:txBody>
          <a:bodyPr>
            <a:spAutoFit/>
          </a:bodyPr>
          <a:lstStyle/>
          <a:p>
            <a:r>
              <a:rPr lang="en-US"/>
              <a:t>The mean effective pressure can be used as a parameter to compare the</a:t>
            </a:r>
            <a:r>
              <a:rPr lang="tr-TR"/>
              <a:t> </a:t>
            </a:r>
            <a:r>
              <a:rPr lang="en-US"/>
              <a:t>performances of reciprocating engines of equal size. </a:t>
            </a:r>
            <a:endParaRPr lang="tr-TR"/>
          </a:p>
          <a:p>
            <a:endParaRPr lang="tr-TR"/>
          </a:p>
          <a:p>
            <a:r>
              <a:rPr lang="en-US"/>
              <a:t>The engine with a</a:t>
            </a:r>
            <a:r>
              <a:rPr lang="tr-TR"/>
              <a:t> </a:t>
            </a:r>
            <a:r>
              <a:rPr lang="en-US"/>
              <a:t>larger value of MEP delivers more net work per cycle and thus performs</a:t>
            </a:r>
            <a:r>
              <a:rPr lang="tr-TR"/>
              <a:t> better.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3 Slayt Numarası Yer Tutucusu"/>
          <p:cNvSpPr>
            <a:spLocks noGrp="1"/>
          </p:cNvSpPr>
          <p:nvPr>
            <p:ph type="sldNum" sz="quarter" idx="12"/>
          </p:nvPr>
        </p:nvSpPr>
        <p:spPr>
          <a:noFill/>
        </p:spPr>
        <p:txBody>
          <a:bodyPr/>
          <a:lstStyle/>
          <a:p>
            <a:fld id="{C2139571-852E-470E-B60D-C003EC5C8AAE}" type="slidenum">
              <a:rPr lang="en-US" smtClean="0"/>
              <a:pPr/>
              <a:t>11</a:t>
            </a:fld>
            <a:endParaRPr lang="en-US" smtClean="0"/>
          </a:p>
        </p:txBody>
      </p:sp>
      <p:sp>
        <p:nvSpPr>
          <p:cNvPr id="12291" name="Rectangle 2"/>
          <p:cNvSpPr>
            <a:spLocks noChangeArrowheads="1"/>
          </p:cNvSpPr>
          <p:nvPr/>
        </p:nvSpPr>
        <p:spPr bwMode="auto">
          <a:xfrm>
            <a:off x="76200" y="193675"/>
            <a:ext cx="8915400" cy="415925"/>
          </a:xfrm>
          <a:prstGeom prst="rect">
            <a:avLst/>
          </a:prstGeom>
          <a:solidFill>
            <a:srgbClr val="92D050"/>
          </a:solidFill>
          <a:ln w="9525">
            <a:noFill/>
            <a:miter lim="800000"/>
            <a:headEnd/>
            <a:tailEnd/>
          </a:ln>
        </p:spPr>
        <p:txBody>
          <a:bodyPr>
            <a:spAutoFit/>
          </a:bodyPr>
          <a:lstStyle/>
          <a:p>
            <a:r>
              <a:rPr lang="en-US" sz="2100" b="1">
                <a:solidFill>
                  <a:srgbClr val="C00000"/>
                </a:solidFill>
              </a:rPr>
              <a:t>OTTO CYCLE: THE IDEAL CYCLE FOR SPARK-IGNITION ENGINES</a:t>
            </a:r>
          </a:p>
        </p:txBody>
      </p:sp>
      <p:pic>
        <p:nvPicPr>
          <p:cNvPr id="12292" name="Picture 7"/>
          <p:cNvPicPr>
            <a:picLocks noChangeAspect="1" noChangeArrowheads="1"/>
          </p:cNvPicPr>
          <p:nvPr/>
        </p:nvPicPr>
        <p:blipFill>
          <a:blip r:embed="rId2"/>
          <a:srcRect/>
          <a:stretch>
            <a:fillRect/>
          </a:stretch>
        </p:blipFill>
        <p:spPr bwMode="auto">
          <a:xfrm>
            <a:off x="95250" y="819150"/>
            <a:ext cx="8953500" cy="588645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3 Slayt Numarası Yer Tutucusu"/>
          <p:cNvSpPr>
            <a:spLocks noGrp="1"/>
          </p:cNvSpPr>
          <p:nvPr>
            <p:ph type="sldNum" sz="quarter" idx="12"/>
          </p:nvPr>
        </p:nvSpPr>
        <p:spPr>
          <a:noFill/>
        </p:spPr>
        <p:txBody>
          <a:bodyPr/>
          <a:lstStyle/>
          <a:p>
            <a:fld id="{5DF34DCD-2920-43EF-97BA-E15760E1F4DD}" type="slidenum">
              <a:rPr lang="en-US" smtClean="0"/>
              <a:pPr/>
              <a:t>12</a:t>
            </a:fld>
            <a:endParaRPr lang="en-US" smtClean="0"/>
          </a:p>
        </p:txBody>
      </p:sp>
      <p:grpSp>
        <p:nvGrpSpPr>
          <p:cNvPr id="13315" name="Group 14"/>
          <p:cNvGrpSpPr>
            <a:grpSpLocks/>
          </p:cNvGrpSpPr>
          <p:nvPr/>
        </p:nvGrpSpPr>
        <p:grpSpPr bwMode="auto">
          <a:xfrm>
            <a:off x="5486400" y="304800"/>
            <a:ext cx="3200400" cy="6129338"/>
            <a:chOff x="3456" y="192"/>
            <a:chExt cx="2016" cy="3861"/>
          </a:xfrm>
        </p:grpSpPr>
        <p:sp>
          <p:nvSpPr>
            <p:cNvPr id="13320" name="Rectangle 5"/>
            <p:cNvSpPr>
              <a:spLocks noChangeArrowheads="1"/>
            </p:cNvSpPr>
            <p:nvPr/>
          </p:nvSpPr>
          <p:spPr bwMode="auto">
            <a:xfrm>
              <a:off x="3456" y="213"/>
              <a:ext cx="2016" cy="3840"/>
            </a:xfrm>
            <a:prstGeom prst="rect">
              <a:avLst/>
            </a:prstGeom>
            <a:solidFill>
              <a:srgbClr val="FFCC99"/>
            </a:solidFill>
            <a:ln w="9525">
              <a:solidFill>
                <a:schemeClr val="tx1"/>
              </a:solidFill>
              <a:miter lim="800000"/>
              <a:headEnd/>
              <a:tailEnd/>
            </a:ln>
          </p:spPr>
          <p:txBody>
            <a:bodyPr wrap="none" anchor="ctr"/>
            <a:lstStyle/>
            <a:p>
              <a:endParaRPr lang="tr-TR"/>
            </a:p>
          </p:txBody>
        </p:sp>
        <p:sp>
          <p:nvSpPr>
            <p:cNvPr id="13321" name="Rectangle 3"/>
            <p:cNvSpPr>
              <a:spLocks noChangeArrowheads="1"/>
            </p:cNvSpPr>
            <p:nvPr/>
          </p:nvSpPr>
          <p:spPr bwMode="auto">
            <a:xfrm>
              <a:off x="3552" y="3621"/>
              <a:ext cx="1824" cy="404"/>
            </a:xfrm>
            <a:prstGeom prst="rect">
              <a:avLst/>
            </a:prstGeom>
            <a:noFill/>
            <a:ln w="9525">
              <a:noFill/>
              <a:miter lim="800000"/>
              <a:headEnd/>
              <a:tailEnd/>
            </a:ln>
          </p:spPr>
          <p:txBody>
            <a:bodyPr>
              <a:spAutoFit/>
            </a:bodyPr>
            <a:lstStyle/>
            <a:p>
              <a:r>
                <a:rPr lang="en-US">
                  <a:solidFill>
                    <a:srgbClr val="3333FF"/>
                  </a:solidFill>
                </a:rPr>
                <a:t>Schematic of a two-stroke reciprocating engine.</a:t>
              </a:r>
            </a:p>
          </p:txBody>
        </p:sp>
        <p:sp>
          <p:nvSpPr>
            <p:cNvPr id="13322" name="Rectangle 4"/>
            <p:cNvSpPr>
              <a:spLocks noChangeArrowheads="1"/>
            </p:cNvSpPr>
            <p:nvPr/>
          </p:nvSpPr>
          <p:spPr bwMode="auto">
            <a:xfrm>
              <a:off x="3504" y="192"/>
              <a:ext cx="1968" cy="1269"/>
            </a:xfrm>
            <a:prstGeom prst="rect">
              <a:avLst/>
            </a:prstGeom>
            <a:noFill/>
            <a:ln w="9525">
              <a:noFill/>
              <a:miter lim="800000"/>
              <a:headEnd/>
              <a:tailEnd/>
            </a:ln>
          </p:spPr>
          <p:txBody>
            <a:bodyPr>
              <a:spAutoFit/>
            </a:bodyPr>
            <a:lstStyle/>
            <a:p>
              <a:r>
                <a:rPr lang="en-US"/>
                <a:t>The two-stroke engines are generally less efficient than their four-stroke counterparts but they are relatively simple and inexpensive, and they have high power-to-weight and power-to-volume ratios.</a:t>
              </a:r>
            </a:p>
          </p:txBody>
        </p:sp>
      </p:grpSp>
      <p:pic>
        <p:nvPicPr>
          <p:cNvPr id="13316" name="Picture 9"/>
          <p:cNvPicPr>
            <a:picLocks noChangeAspect="1" noChangeArrowheads="1"/>
          </p:cNvPicPr>
          <p:nvPr/>
        </p:nvPicPr>
        <p:blipFill>
          <a:blip r:embed="rId2"/>
          <a:srcRect/>
          <a:stretch>
            <a:fillRect/>
          </a:stretch>
        </p:blipFill>
        <p:spPr bwMode="auto">
          <a:xfrm>
            <a:off x="457200" y="1679575"/>
            <a:ext cx="3325813" cy="1216025"/>
          </a:xfrm>
          <a:prstGeom prst="rect">
            <a:avLst/>
          </a:prstGeom>
          <a:noFill/>
          <a:ln w="9525">
            <a:noFill/>
            <a:miter lim="800000"/>
            <a:headEnd/>
            <a:tailEnd/>
          </a:ln>
        </p:spPr>
      </p:pic>
      <p:sp>
        <p:nvSpPr>
          <p:cNvPr id="13317" name="Text Box 12"/>
          <p:cNvSpPr txBox="1">
            <a:spLocks noChangeArrowheads="1"/>
          </p:cNvSpPr>
          <p:nvPr/>
        </p:nvSpPr>
        <p:spPr bwMode="auto">
          <a:xfrm>
            <a:off x="457200" y="152400"/>
            <a:ext cx="3581400" cy="1295400"/>
          </a:xfrm>
          <a:prstGeom prst="rect">
            <a:avLst/>
          </a:prstGeom>
          <a:solidFill>
            <a:srgbClr val="FFCC99"/>
          </a:solidFill>
          <a:ln w="19050">
            <a:solidFill>
              <a:schemeClr val="bg2"/>
            </a:solidFill>
            <a:miter lim="800000"/>
            <a:headEnd/>
            <a:tailEnd/>
          </a:ln>
        </p:spPr>
        <p:txBody>
          <a:bodyPr>
            <a:spAutoFit/>
          </a:bodyPr>
          <a:lstStyle/>
          <a:p>
            <a:pPr>
              <a:spcBef>
                <a:spcPct val="5000"/>
              </a:spcBef>
              <a:spcAft>
                <a:spcPct val="5000"/>
              </a:spcAft>
            </a:pPr>
            <a:r>
              <a:rPr lang="en-US" b="1">
                <a:solidFill>
                  <a:srgbClr val="CC00CC"/>
                </a:solidFill>
              </a:rPr>
              <a:t>Four-stroke cycle</a:t>
            </a:r>
          </a:p>
          <a:p>
            <a:pPr>
              <a:spcBef>
                <a:spcPct val="5000"/>
              </a:spcBef>
              <a:spcAft>
                <a:spcPct val="5000"/>
              </a:spcAft>
            </a:pPr>
            <a:r>
              <a:rPr lang="en-US"/>
              <a:t>1 cycle = 4 stroke = 2 revolution</a:t>
            </a:r>
          </a:p>
          <a:p>
            <a:pPr>
              <a:spcBef>
                <a:spcPct val="5000"/>
              </a:spcBef>
              <a:spcAft>
                <a:spcPct val="5000"/>
              </a:spcAft>
            </a:pPr>
            <a:r>
              <a:rPr lang="en-US" b="1">
                <a:solidFill>
                  <a:srgbClr val="CC00CC"/>
                </a:solidFill>
              </a:rPr>
              <a:t>Two-stroke cycle</a:t>
            </a:r>
          </a:p>
          <a:p>
            <a:pPr>
              <a:spcBef>
                <a:spcPct val="5000"/>
              </a:spcBef>
              <a:spcAft>
                <a:spcPct val="5000"/>
              </a:spcAft>
            </a:pPr>
            <a:r>
              <a:rPr lang="en-US"/>
              <a:t>1 cycle = 2 stroke = 1 revolution</a:t>
            </a:r>
          </a:p>
        </p:txBody>
      </p:sp>
      <p:pic>
        <p:nvPicPr>
          <p:cNvPr id="13318" name="Picture 13"/>
          <p:cNvPicPr>
            <a:picLocks noChangeAspect="1" noChangeArrowheads="1"/>
          </p:cNvPicPr>
          <p:nvPr/>
        </p:nvPicPr>
        <p:blipFill>
          <a:blip r:embed="rId3"/>
          <a:srcRect/>
          <a:stretch>
            <a:fillRect/>
          </a:stretch>
        </p:blipFill>
        <p:spPr bwMode="auto">
          <a:xfrm>
            <a:off x="5667375" y="2362200"/>
            <a:ext cx="2867025" cy="3429000"/>
          </a:xfrm>
          <a:prstGeom prst="rect">
            <a:avLst/>
          </a:prstGeom>
          <a:noFill/>
          <a:ln w="9525">
            <a:noFill/>
            <a:miter lim="800000"/>
            <a:headEnd/>
            <a:tailEnd/>
          </a:ln>
        </p:spPr>
      </p:pic>
      <p:pic>
        <p:nvPicPr>
          <p:cNvPr id="13319" name="Picture 12"/>
          <p:cNvPicPr>
            <a:picLocks noChangeAspect="1" noChangeArrowheads="1"/>
          </p:cNvPicPr>
          <p:nvPr/>
        </p:nvPicPr>
        <p:blipFill>
          <a:blip r:embed="rId4"/>
          <a:srcRect/>
          <a:stretch>
            <a:fillRect/>
          </a:stretch>
        </p:blipFill>
        <p:spPr bwMode="auto">
          <a:xfrm>
            <a:off x="457200" y="2971800"/>
            <a:ext cx="3219450" cy="376237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3 Slayt Numarası Yer Tutucusu"/>
          <p:cNvSpPr>
            <a:spLocks noGrp="1"/>
          </p:cNvSpPr>
          <p:nvPr>
            <p:ph type="sldNum" sz="quarter" idx="12"/>
          </p:nvPr>
        </p:nvSpPr>
        <p:spPr>
          <a:noFill/>
        </p:spPr>
        <p:txBody>
          <a:bodyPr/>
          <a:lstStyle/>
          <a:p>
            <a:fld id="{371B8B5D-0366-4B18-BAAC-C9806E943B3B}" type="slidenum">
              <a:rPr lang="en-US" smtClean="0"/>
              <a:pPr/>
              <a:t>13</a:t>
            </a:fld>
            <a:endParaRPr lang="en-US" smtClean="0"/>
          </a:p>
        </p:txBody>
      </p:sp>
      <p:pic>
        <p:nvPicPr>
          <p:cNvPr id="14339" name="Picture 4"/>
          <p:cNvPicPr>
            <a:picLocks noChangeAspect="1" noChangeArrowheads="1"/>
          </p:cNvPicPr>
          <p:nvPr/>
        </p:nvPicPr>
        <p:blipFill>
          <a:blip r:embed="rId2"/>
          <a:srcRect/>
          <a:stretch>
            <a:fillRect/>
          </a:stretch>
        </p:blipFill>
        <p:spPr bwMode="auto">
          <a:xfrm>
            <a:off x="2466975" y="90488"/>
            <a:ext cx="4210050" cy="667702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Slayt Numarası Yer Tutucusu"/>
          <p:cNvSpPr>
            <a:spLocks noGrp="1"/>
          </p:cNvSpPr>
          <p:nvPr>
            <p:ph type="sldNum" sz="quarter" idx="12"/>
          </p:nvPr>
        </p:nvSpPr>
        <p:spPr>
          <a:noFill/>
        </p:spPr>
        <p:txBody>
          <a:bodyPr/>
          <a:lstStyle/>
          <a:p>
            <a:fld id="{A0F8890A-BD70-4AF6-87FF-8E95530E779B}" type="slidenum">
              <a:rPr lang="en-US" smtClean="0"/>
              <a:pPr/>
              <a:t>14</a:t>
            </a:fld>
            <a:endParaRPr lang="en-US" smtClean="0"/>
          </a:p>
        </p:txBody>
      </p:sp>
      <p:pic>
        <p:nvPicPr>
          <p:cNvPr id="15363" name="Picture 2"/>
          <p:cNvPicPr>
            <a:picLocks noChangeAspect="1" noChangeArrowheads="1"/>
          </p:cNvPicPr>
          <p:nvPr/>
        </p:nvPicPr>
        <p:blipFill>
          <a:blip r:embed="rId2"/>
          <a:srcRect/>
          <a:stretch>
            <a:fillRect/>
          </a:stretch>
        </p:blipFill>
        <p:spPr bwMode="auto">
          <a:xfrm>
            <a:off x="171450" y="304800"/>
            <a:ext cx="3790950" cy="5067300"/>
          </a:xfrm>
          <a:prstGeom prst="rect">
            <a:avLst/>
          </a:prstGeom>
          <a:noFill/>
          <a:ln w="9525">
            <a:noFill/>
            <a:miter lim="800000"/>
            <a:headEnd/>
            <a:tailEnd/>
          </a:ln>
        </p:spPr>
      </p:pic>
      <p:pic>
        <p:nvPicPr>
          <p:cNvPr id="15364" name="Picture 3"/>
          <p:cNvPicPr>
            <a:picLocks noChangeAspect="1" noChangeArrowheads="1"/>
          </p:cNvPicPr>
          <p:nvPr/>
        </p:nvPicPr>
        <p:blipFill>
          <a:blip r:embed="rId3"/>
          <a:srcRect/>
          <a:stretch>
            <a:fillRect/>
          </a:stretch>
        </p:blipFill>
        <p:spPr bwMode="auto">
          <a:xfrm>
            <a:off x="609600" y="5486400"/>
            <a:ext cx="2800350" cy="971550"/>
          </a:xfrm>
          <a:prstGeom prst="rect">
            <a:avLst/>
          </a:prstGeom>
          <a:noFill/>
          <a:ln w="9525">
            <a:noFill/>
            <a:miter lim="800000"/>
            <a:headEnd/>
            <a:tailEnd/>
          </a:ln>
        </p:spPr>
      </p:pic>
      <p:sp>
        <p:nvSpPr>
          <p:cNvPr id="15365" name="4 Dikdörtgen"/>
          <p:cNvSpPr>
            <a:spLocks noChangeArrowheads="1"/>
          </p:cNvSpPr>
          <p:nvPr/>
        </p:nvSpPr>
        <p:spPr bwMode="auto">
          <a:xfrm>
            <a:off x="4267200" y="304800"/>
            <a:ext cx="4572000" cy="6048375"/>
          </a:xfrm>
          <a:prstGeom prst="rect">
            <a:avLst/>
          </a:prstGeom>
          <a:noFill/>
          <a:ln w="9525">
            <a:noFill/>
            <a:miter lim="800000"/>
            <a:headEnd/>
            <a:tailEnd/>
          </a:ln>
        </p:spPr>
        <p:txBody>
          <a:bodyPr>
            <a:spAutoFit/>
          </a:bodyPr>
          <a:lstStyle/>
          <a:p>
            <a:pPr>
              <a:spcAft>
                <a:spcPts val="600"/>
              </a:spcAft>
            </a:pPr>
            <a:r>
              <a:rPr lang="tr-TR" sz="1700">
                <a:solidFill>
                  <a:srgbClr val="3333FF"/>
                </a:solidFill>
              </a:rPr>
              <a:t>A</a:t>
            </a:r>
            <a:r>
              <a:rPr lang="en-US" sz="1700">
                <a:solidFill>
                  <a:srgbClr val="3333FF"/>
                </a:solidFill>
              </a:rPr>
              <a:t>ir</a:t>
            </a:r>
            <a:r>
              <a:rPr lang="tr-TR" sz="1700">
                <a:solidFill>
                  <a:srgbClr val="3333FF"/>
                </a:solidFill>
              </a:rPr>
              <a:t> </a:t>
            </a:r>
            <a:r>
              <a:rPr lang="en-US" sz="1700">
                <a:solidFill>
                  <a:srgbClr val="3333FF"/>
                </a:solidFill>
              </a:rPr>
              <a:t>enters the cylinder through the open intake valve at atmospheric pressure </a:t>
            </a:r>
            <a:r>
              <a:rPr lang="en-US" sz="1700" i="1">
                <a:solidFill>
                  <a:srgbClr val="3333FF"/>
                </a:solidFill>
              </a:rPr>
              <a:t>P</a:t>
            </a:r>
            <a:r>
              <a:rPr lang="en-US" sz="1700" baseline="-25000">
                <a:solidFill>
                  <a:srgbClr val="3333FF"/>
                </a:solidFill>
              </a:rPr>
              <a:t>0</a:t>
            </a:r>
            <a:r>
              <a:rPr lang="tr-TR" sz="1700" i="1">
                <a:solidFill>
                  <a:srgbClr val="3333FF"/>
                </a:solidFill>
              </a:rPr>
              <a:t> </a:t>
            </a:r>
            <a:r>
              <a:rPr lang="en-US" sz="1700">
                <a:solidFill>
                  <a:srgbClr val="3333FF"/>
                </a:solidFill>
              </a:rPr>
              <a:t>during process 0-1 as the piston moves from TDC to BDC. </a:t>
            </a:r>
            <a:endParaRPr lang="tr-TR" sz="1700">
              <a:solidFill>
                <a:srgbClr val="3333FF"/>
              </a:solidFill>
            </a:endParaRPr>
          </a:p>
          <a:p>
            <a:pPr>
              <a:spcAft>
                <a:spcPts val="600"/>
              </a:spcAft>
            </a:pPr>
            <a:r>
              <a:rPr lang="en-US" sz="1700"/>
              <a:t>The intake valve</a:t>
            </a:r>
            <a:r>
              <a:rPr lang="tr-TR" sz="1700"/>
              <a:t> </a:t>
            </a:r>
            <a:r>
              <a:rPr lang="en-US" sz="1700"/>
              <a:t>is closed at state 1 and air is compressed isentropically to state 2.</a:t>
            </a:r>
            <a:r>
              <a:rPr lang="tr-TR" sz="1700"/>
              <a:t> </a:t>
            </a:r>
            <a:r>
              <a:rPr lang="en-US" sz="1700"/>
              <a:t>Heat is</a:t>
            </a:r>
            <a:r>
              <a:rPr lang="tr-TR" sz="1700"/>
              <a:t> </a:t>
            </a:r>
            <a:r>
              <a:rPr lang="en-US" sz="1700"/>
              <a:t>transferred at constant volume (process 2-3); it is expanded isentropically to</a:t>
            </a:r>
            <a:r>
              <a:rPr lang="tr-TR" sz="1700"/>
              <a:t> </a:t>
            </a:r>
            <a:r>
              <a:rPr lang="en-US" sz="1700"/>
              <a:t>state 4; and heat is rejected at constant volume (process 4-1). </a:t>
            </a:r>
            <a:endParaRPr lang="tr-TR" sz="1700"/>
          </a:p>
          <a:p>
            <a:pPr>
              <a:spcAft>
                <a:spcPts val="600"/>
              </a:spcAft>
            </a:pPr>
            <a:r>
              <a:rPr lang="tr-TR" sz="1700">
                <a:solidFill>
                  <a:srgbClr val="3333FF"/>
                </a:solidFill>
              </a:rPr>
              <a:t>Air  is </a:t>
            </a:r>
            <a:r>
              <a:rPr lang="en-US" sz="1700">
                <a:solidFill>
                  <a:srgbClr val="3333FF"/>
                </a:solidFill>
              </a:rPr>
              <a:t>expelled through the open exhaust valve</a:t>
            </a:r>
            <a:r>
              <a:rPr lang="tr-TR" sz="1700">
                <a:solidFill>
                  <a:srgbClr val="3333FF"/>
                </a:solidFill>
              </a:rPr>
              <a:t> </a:t>
            </a:r>
            <a:r>
              <a:rPr lang="en-US" sz="1700">
                <a:solidFill>
                  <a:srgbClr val="3333FF"/>
                </a:solidFill>
              </a:rPr>
              <a:t>(process 1-0)</a:t>
            </a:r>
            <a:r>
              <a:rPr lang="en-US" sz="1700" i="1">
                <a:solidFill>
                  <a:srgbClr val="3333FF"/>
                </a:solidFill>
              </a:rPr>
              <a:t>.</a:t>
            </a:r>
            <a:endParaRPr lang="tr-TR" sz="1700" i="1">
              <a:solidFill>
                <a:srgbClr val="3333FF"/>
              </a:solidFill>
            </a:endParaRPr>
          </a:p>
          <a:p>
            <a:pPr>
              <a:spcAft>
                <a:spcPts val="600"/>
              </a:spcAft>
            </a:pPr>
            <a:r>
              <a:rPr lang="tr-TR" sz="1700"/>
              <a:t>Work interactions during intake and exhaust cancel each other, and thus i</a:t>
            </a:r>
            <a:r>
              <a:rPr lang="en-US" sz="1700"/>
              <a:t>nclusion of the intake and exhaust processes has</a:t>
            </a:r>
            <a:r>
              <a:rPr lang="tr-TR" sz="1700"/>
              <a:t> </a:t>
            </a:r>
            <a:r>
              <a:rPr lang="en-US" sz="1700"/>
              <a:t>no effect on the net work output from the cycle. </a:t>
            </a:r>
            <a:endParaRPr lang="tr-TR" sz="1700"/>
          </a:p>
          <a:p>
            <a:pPr>
              <a:spcAft>
                <a:spcPts val="600"/>
              </a:spcAft>
            </a:pPr>
            <a:r>
              <a:rPr lang="en-US" sz="1700"/>
              <a:t>However, when calculating</a:t>
            </a:r>
            <a:r>
              <a:rPr lang="tr-TR" sz="1700"/>
              <a:t> </a:t>
            </a:r>
            <a:r>
              <a:rPr lang="en-US" sz="1700"/>
              <a:t>power output from the cycle during an ideal Otto cycle analysis, we</a:t>
            </a:r>
            <a:r>
              <a:rPr lang="tr-TR" sz="1700"/>
              <a:t> </a:t>
            </a:r>
            <a:r>
              <a:rPr lang="en-US" sz="1700"/>
              <a:t>must consider the fact that the ideal Otto cycle has four strokes just like</a:t>
            </a:r>
            <a:r>
              <a:rPr lang="tr-TR" sz="1700"/>
              <a:t> actual four-stroke spark-ignition engine.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3 Slayt Numarası Yer Tutucusu"/>
          <p:cNvSpPr>
            <a:spLocks noGrp="1"/>
          </p:cNvSpPr>
          <p:nvPr>
            <p:ph type="sldNum" sz="quarter" idx="12"/>
          </p:nvPr>
        </p:nvSpPr>
        <p:spPr>
          <a:noFill/>
        </p:spPr>
        <p:txBody>
          <a:bodyPr/>
          <a:lstStyle/>
          <a:p>
            <a:fld id="{9872B7A3-77BF-4AEE-81C3-50D54984AC51}" type="slidenum">
              <a:rPr lang="en-US" smtClean="0"/>
              <a:pPr/>
              <a:t>15</a:t>
            </a:fld>
            <a:endParaRPr lang="en-US" smtClean="0"/>
          </a:p>
        </p:txBody>
      </p:sp>
      <p:pic>
        <p:nvPicPr>
          <p:cNvPr id="16387" name="Picture 13"/>
          <p:cNvPicPr>
            <a:picLocks noChangeAspect="1" noChangeArrowheads="1"/>
          </p:cNvPicPr>
          <p:nvPr/>
        </p:nvPicPr>
        <p:blipFill>
          <a:blip r:embed="rId2"/>
          <a:srcRect/>
          <a:stretch>
            <a:fillRect/>
          </a:stretch>
        </p:blipFill>
        <p:spPr bwMode="auto">
          <a:xfrm>
            <a:off x="3378200" y="573088"/>
            <a:ext cx="2413000" cy="722312"/>
          </a:xfrm>
          <a:prstGeom prst="rect">
            <a:avLst/>
          </a:prstGeom>
          <a:noFill/>
          <a:ln w="9525">
            <a:noFill/>
            <a:miter lim="800000"/>
            <a:headEnd/>
            <a:tailEnd/>
          </a:ln>
        </p:spPr>
      </p:pic>
      <p:pic>
        <p:nvPicPr>
          <p:cNvPr id="16388" name="Picture 15"/>
          <p:cNvPicPr>
            <a:picLocks noChangeAspect="1" noChangeArrowheads="1"/>
          </p:cNvPicPr>
          <p:nvPr/>
        </p:nvPicPr>
        <p:blipFill>
          <a:blip r:embed="rId3"/>
          <a:srcRect/>
          <a:stretch>
            <a:fillRect/>
          </a:stretch>
        </p:blipFill>
        <p:spPr bwMode="auto">
          <a:xfrm>
            <a:off x="3362325" y="1981200"/>
            <a:ext cx="2733675" cy="555625"/>
          </a:xfrm>
          <a:prstGeom prst="rect">
            <a:avLst/>
          </a:prstGeom>
          <a:noFill/>
          <a:ln w="9525">
            <a:noFill/>
            <a:miter lim="800000"/>
            <a:headEnd/>
            <a:tailEnd/>
          </a:ln>
        </p:spPr>
      </p:pic>
      <p:pic>
        <p:nvPicPr>
          <p:cNvPr id="16389" name="Picture 16"/>
          <p:cNvPicPr>
            <a:picLocks noChangeAspect="1" noChangeArrowheads="1"/>
          </p:cNvPicPr>
          <p:nvPr/>
        </p:nvPicPr>
        <p:blipFill>
          <a:blip r:embed="rId4"/>
          <a:srcRect/>
          <a:stretch>
            <a:fillRect/>
          </a:stretch>
        </p:blipFill>
        <p:spPr bwMode="auto">
          <a:xfrm>
            <a:off x="6202363" y="1984375"/>
            <a:ext cx="1722437" cy="530225"/>
          </a:xfrm>
          <a:prstGeom prst="rect">
            <a:avLst/>
          </a:prstGeom>
          <a:noFill/>
          <a:ln w="9525">
            <a:noFill/>
            <a:miter lim="800000"/>
            <a:headEnd/>
            <a:tailEnd/>
          </a:ln>
        </p:spPr>
      </p:pic>
      <p:pic>
        <p:nvPicPr>
          <p:cNvPr id="16390" name="Picture 25"/>
          <p:cNvPicPr>
            <a:picLocks noChangeAspect="1" noChangeArrowheads="1"/>
          </p:cNvPicPr>
          <p:nvPr/>
        </p:nvPicPr>
        <p:blipFill>
          <a:blip r:embed="rId5"/>
          <a:srcRect/>
          <a:stretch>
            <a:fillRect/>
          </a:stretch>
        </p:blipFill>
        <p:spPr bwMode="auto">
          <a:xfrm>
            <a:off x="3352800" y="1331913"/>
            <a:ext cx="5129213" cy="573087"/>
          </a:xfrm>
          <a:prstGeom prst="rect">
            <a:avLst/>
          </a:prstGeom>
          <a:noFill/>
          <a:ln w="9525">
            <a:noFill/>
            <a:miter lim="800000"/>
            <a:headEnd/>
            <a:tailEnd/>
          </a:ln>
        </p:spPr>
      </p:pic>
      <p:sp>
        <p:nvSpPr>
          <p:cNvPr id="16391" name="Text Box 28"/>
          <p:cNvSpPr txBox="1">
            <a:spLocks noChangeArrowheads="1"/>
          </p:cNvSpPr>
          <p:nvPr/>
        </p:nvSpPr>
        <p:spPr bwMode="auto">
          <a:xfrm>
            <a:off x="3505200" y="4846638"/>
            <a:ext cx="1981200" cy="1477962"/>
          </a:xfrm>
          <a:prstGeom prst="rect">
            <a:avLst/>
          </a:prstGeom>
          <a:solidFill>
            <a:srgbClr val="FFCC99"/>
          </a:solidFill>
          <a:ln w="19050">
            <a:solidFill>
              <a:schemeClr val="bg2"/>
            </a:solidFill>
            <a:miter lim="800000"/>
            <a:headEnd/>
            <a:tailEnd/>
          </a:ln>
        </p:spPr>
        <p:txBody>
          <a:bodyPr>
            <a:spAutoFit/>
          </a:bodyPr>
          <a:lstStyle/>
          <a:p>
            <a:pPr>
              <a:spcBef>
                <a:spcPct val="50000"/>
              </a:spcBef>
            </a:pPr>
            <a:r>
              <a:rPr lang="en-US"/>
              <a:t>In SI engines, the compression ratio is limited by </a:t>
            </a:r>
            <a:r>
              <a:rPr lang="en-US" b="1"/>
              <a:t>autoignition </a:t>
            </a:r>
            <a:r>
              <a:rPr lang="en-US"/>
              <a:t>or </a:t>
            </a:r>
            <a:r>
              <a:rPr lang="en-US" b="1"/>
              <a:t>engine knock</a:t>
            </a:r>
            <a:r>
              <a:rPr lang="en-US"/>
              <a:t>.</a:t>
            </a:r>
          </a:p>
        </p:txBody>
      </p:sp>
      <p:pic>
        <p:nvPicPr>
          <p:cNvPr id="16392" name="Picture 29"/>
          <p:cNvPicPr>
            <a:picLocks noChangeAspect="1" noChangeArrowheads="1"/>
          </p:cNvPicPr>
          <p:nvPr/>
        </p:nvPicPr>
        <p:blipFill>
          <a:blip r:embed="rId6"/>
          <a:srcRect/>
          <a:stretch>
            <a:fillRect/>
          </a:stretch>
        </p:blipFill>
        <p:spPr bwMode="auto">
          <a:xfrm>
            <a:off x="3352800" y="212725"/>
            <a:ext cx="3425825" cy="320675"/>
          </a:xfrm>
          <a:prstGeom prst="rect">
            <a:avLst/>
          </a:prstGeom>
          <a:noFill/>
          <a:ln w="9525">
            <a:noFill/>
            <a:miter lim="800000"/>
            <a:headEnd/>
            <a:tailEnd/>
          </a:ln>
        </p:spPr>
      </p:pic>
      <p:pic>
        <p:nvPicPr>
          <p:cNvPr id="16393" name="Picture 15"/>
          <p:cNvPicPr>
            <a:picLocks noChangeAspect="1" noChangeArrowheads="1"/>
          </p:cNvPicPr>
          <p:nvPr/>
        </p:nvPicPr>
        <p:blipFill>
          <a:blip r:embed="rId7"/>
          <a:srcRect/>
          <a:stretch>
            <a:fillRect/>
          </a:stretch>
        </p:blipFill>
        <p:spPr bwMode="auto">
          <a:xfrm>
            <a:off x="228600" y="104775"/>
            <a:ext cx="2876550" cy="2333625"/>
          </a:xfrm>
          <a:prstGeom prst="rect">
            <a:avLst/>
          </a:prstGeom>
          <a:noFill/>
          <a:ln w="9525">
            <a:noFill/>
            <a:miter lim="800000"/>
            <a:headEnd/>
            <a:tailEnd/>
          </a:ln>
        </p:spPr>
      </p:pic>
      <p:pic>
        <p:nvPicPr>
          <p:cNvPr id="16394" name="Picture 16"/>
          <p:cNvPicPr>
            <a:picLocks noChangeAspect="1" noChangeArrowheads="1"/>
          </p:cNvPicPr>
          <p:nvPr/>
        </p:nvPicPr>
        <p:blipFill>
          <a:blip r:embed="rId8"/>
          <a:srcRect/>
          <a:stretch>
            <a:fillRect/>
          </a:stretch>
        </p:blipFill>
        <p:spPr bwMode="auto">
          <a:xfrm>
            <a:off x="95250" y="2590800"/>
            <a:ext cx="3306763" cy="4219575"/>
          </a:xfrm>
          <a:prstGeom prst="rect">
            <a:avLst/>
          </a:prstGeom>
          <a:noFill/>
          <a:ln w="9525">
            <a:noFill/>
            <a:miter lim="800000"/>
            <a:headEnd/>
            <a:tailEnd/>
          </a:ln>
        </p:spPr>
      </p:pic>
      <p:pic>
        <p:nvPicPr>
          <p:cNvPr id="16395" name="Picture 17"/>
          <p:cNvPicPr>
            <a:picLocks noChangeAspect="1" noChangeArrowheads="1"/>
          </p:cNvPicPr>
          <p:nvPr/>
        </p:nvPicPr>
        <p:blipFill>
          <a:blip r:embed="rId9"/>
          <a:srcRect/>
          <a:stretch>
            <a:fillRect/>
          </a:stretch>
        </p:blipFill>
        <p:spPr bwMode="auto">
          <a:xfrm>
            <a:off x="5715000" y="2773363"/>
            <a:ext cx="3352800" cy="4008437"/>
          </a:xfrm>
          <a:prstGeom prst="rect">
            <a:avLst/>
          </a:prstGeom>
          <a:noFill/>
          <a:ln w="9525">
            <a:noFill/>
            <a:miter lim="800000"/>
            <a:headEnd/>
            <a:tailEnd/>
          </a:ln>
        </p:spPr>
      </p:pic>
      <p:pic>
        <p:nvPicPr>
          <p:cNvPr id="16396" name="Picture 18"/>
          <p:cNvPicPr>
            <a:picLocks noChangeAspect="1" noChangeArrowheads="1"/>
          </p:cNvPicPr>
          <p:nvPr/>
        </p:nvPicPr>
        <p:blipFill>
          <a:blip r:embed="rId10"/>
          <a:srcRect/>
          <a:stretch>
            <a:fillRect/>
          </a:stretch>
        </p:blipFill>
        <p:spPr bwMode="auto">
          <a:xfrm>
            <a:off x="3476625" y="2667000"/>
            <a:ext cx="2163763" cy="6858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3 Slayt Numarası Yer Tutucusu"/>
          <p:cNvSpPr>
            <a:spLocks noGrp="1"/>
          </p:cNvSpPr>
          <p:nvPr>
            <p:ph type="sldNum" sz="quarter" idx="12"/>
          </p:nvPr>
        </p:nvSpPr>
        <p:spPr>
          <a:noFill/>
        </p:spPr>
        <p:txBody>
          <a:bodyPr/>
          <a:lstStyle/>
          <a:p>
            <a:fld id="{DC838D81-8062-419D-A7DD-2037E3AE93A7}" type="slidenum">
              <a:rPr lang="en-US" smtClean="0"/>
              <a:pPr/>
              <a:t>16</a:t>
            </a:fld>
            <a:endParaRPr lang="en-US" smtClean="0"/>
          </a:p>
        </p:txBody>
      </p:sp>
      <p:sp>
        <p:nvSpPr>
          <p:cNvPr id="17411" name="Rectangle 2"/>
          <p:cNvSpPr>
            <a:spLocks noChangeArrowheads="1"/>
          </p:cNvSpPr>
          <p:nvPr/>
        </p:nvSpPr>
        <p:spPr bwMode="auto">
          <a:xfrm>
            <a:off x="152400" y="152400"/>
            <a:ext cx="5791200" cy="769938"/>
          </a:xfrm>
          <a:prstGeom prst="rect">
            <a:avLst/>
          </a:prstGeom>
          <a:solidFill>
            <a:srgbClr val="92D050"/>
          </a:solidFill>
          <a:ln w="9525">
            <a:noFill/>
            <a:miter lim="800000"/>
            <a:headEnd/>
            <a:tailEnd/>
          </a:ln>
        </p:spPr>
        <p:txBody>
          <a:bodyPr>
            <a:spAutoFit/>
          </a:bodyPr>
          <a:lstStyle/>
          <a:p>
            <a:r>
              <a:rPr lang="en-US" sz="2200" b="1">
                <a:solidFill>
                  <a:srgbClr val="C00000"/>
                </a:solidFill>
              </a:rPr>
              <a:t>DIESEL CYCLE: THE IDEAL CYCLE</a:t>
            </a:r>
          </a:p>
          <a:p>
            <a:r>
              <a:rPr lang="en-US" sz="2200" b="1">
                <a:solidFill>
                  <a:srgbClr val="C00000"/>
                </a:solidFill>
              </a:rPr>
              <a:t>FOR COMPRESSION-IGNITION ENGINES</a:t>
            </a:r>
          </a:p>
        </p:txBody>
      </p:sp>
      <p:sp>
        <p:nvSpPr>
          <p:cNvPr id="17412" name="Rectangle 5"/>
          <p:cNvSpPr>
            <a:spLocks noChangeArrowheads="1"/>
          </p:cNvSpPr>
          <p:nvPr/>
        </p:nvSpPr>
        <p:spPr bwMode="auto">
          <a:xfrm>
            <a:off x="152400" y="990600"/>
            <a:ext cx="5867400" cy="1323975"/>
          </a:xfrm>
          <a:prstGeom prst="rect">
            <a:avLst/>
          </a:prstGeom>
          <a:noFill/>
          <a:ln w="9525">
            <a:noFill/>
            <a:miter lim="800000"/>
            <a:headEnd/>
            <a:tailEnd/>
          </a:ln>
        </p:spPr>
        <p:txBody>
          <a:bodyPr>
            <a:spAutoFit/>
          </a:bodyPr>
          <a:lstStyle/>
          <a:p>
            <a:r>
              <a:rPr lang="en-US" sz="1600"/>
              <a:t>In diesel engines, only air is compressed during the compression stroke, eliminating the possibility of autoignition (engine knock). Therefore, diesel engines can be designed to operate at much higher compression ratios than SI engines, typically between 12 and 24.</a:t>
            </a:r>
          </a:p>
        </p:txBody>
      </p:sp>
      <p:sp>
        <p:nvSpPr>
          <p:cNvPr id="17413" name="Rectangle 7"/>
          <p:cNvSpPr>
            <a:spLocks noChangeArrowheads="1"/>
          </p:cNvSpPr>
          <p:nvPr/>
        </p:nvSpPr>
        <p:spPr bwMode="auto">
          <a:xfrm>
            <a:off x="3810000" y="2705100"/>
            <a:ext cx="2057400" cy="2857500"/>
          </a:xfrm>
          <a:prstGeom prst="rect">
            <a:avLst/>
          </a:prstGeom>
          <a:solidFill>
            <a:srgbClr val="FFCC99"/>
          </a:solidFill>
          <a:ln w="19050">
            <a:solidFill>
              <a:schemeClr val="bg2"/>
            </a:solidFill>
            <a:miter lim="800000"/>
            <a:headEnd/>
            <a:tailEnd/>
          </a:ln>
        </p:spPr>
        <p:txBody>
          <a:bodyPr>
            <a:spAutoFit/>
          </a:bodyPr>
          <a:lstStyle/>
          <a:p>
            <a:pPr marL="342900" indent="-342900"/>
            <a:r>
              <a:rPr lang="en-US" b="1">
                <a:solidFill>
                  <a:srgbClr val="CC00CC"/>
                </a:solidFill>
              </a:rPr>
              <a:t>1-2</a:t>
            </a:r>
            <a:r>
              <a:rPr lang="en-US"/>
              <a:t> isentropic compression </a:t>
            </a:r>
          </a:p>
          <a:p>
            <a:pPr marL="342900" indent="-342900"/>
            <a:r>
              <a:rPr lang="en-US" b="1">
                <a:solidFill>
                  <a:srgbClr val="CC00CC"/>
                </a:solidFill>
              </a:rPr>
              <a:t>2-3</a:t>
            </a:r>
            <a:r>
              <a:rPr lang="en-US"/>
              <a:t> constant-volume heat addition </a:t>
            </a:r>
          </a:p>
          <a:p>
            <a:pPr marL="342900" indent="-342900"/>
            <a:r>
              <a:rPr lang="en-US" b="1">
                <a:solidFill>
                  <a:srgbClr val="CC00CC"/>
                </a:solidFill>
              </a:rPr>
              <a:t>3-4</a:t>
            </a:r>
            <a:r>
              <a:rPr lang="en-US"/>
              <a:t> isentropic expansion </a:t>
            </a:r>
          </a:p>
          <a:p>
            <a:pPr marL="342900" indent="-342900"/>
            <a:r>
              <a:rPr lang="en-US" b="1">
                <a:solidFill>
                  <a:srgbClr val="CC00CC"/>
                </a:solidFill>
              </a:rPr>
              <a:t>4-1</a:t>
            </a:r>
            <a:r>
              <a:rPr lang="en-US"/>
              <a:t> constant-volume heat rejection.</a:t>
            </a:r>
          </a:p>
        </p:txBody>
      </p:sp>
      <p:pic>
        <p:nvPicPr>
          <p:cNvPr id="17414" name="Picture 9"/>
          <p:cNvPicPr>
            <a:picLocks noChangeAspect="1" noChangeArrowheads="1"/>
          </p:cNvPicPr>
          <p:nvPr/>
        </p:nvPicPr>
        <p:blipFill>
          <a:blip r:embed="rId2"/>
          <a:srcRect/>
          <a:stretch>
            <a:fillRect/>
          </a:stretch>
        </p:blipFill>
        <p:spPr bwMode="auto">
          <a:xfrm>
            <a:off x="228600" y="2362200"/>
            <a:ext cx="3352800" cy="4305300"/>
          </a:xfrm>
          <a:prstGeom prst="rect">
            <a:avLst/>
          </a:prstGeom>
          <a:noFill/>
          <a:ln w="9525">
            <a:noFill/>
            <a:miter lim="800000"/>
            <a:headEnd/>
            <a:tailEnd/>
          </a:ln>
        </p:spPr>
      </p:pic>
      <p:pic>
        <p:nvPicPr>
          <p:cNvPr id="17415" name="Picture 10"/>
          <p:cNvPicPr>
            <a:picLocks noChangeAspect="1" noChangeArrowheads="1"/>
          </p:cNvPicPr>
          <p:nvPr/>
        </p:nvPicPr>
        <p:blipFill>
          <a:blip r:embed="rId3"/>
          <a:srcRect/>
          <a:stretch>
            <a:fillRect/>
          </a:stretch>
        </p:blipFill>
        <p:spPr bwMode="auto">
          <a:xfrm>
            <a:off x="6096000" y="276225"/>
            <a:ext cx="2943225" cy="642937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3 Slayt Numarası Yer Tutucusu"/>
          <p:cNvSpPr>
            <a:spLocks noGrp="1"/>
          </p:cNvSpPr>
          <p:nvPr>
            <p:ph type="sldNum" sz="quarter" idx="12"/>
          </p:nvPr>
        </p:nvSpPr>
        <p:spPr>
          <a:noFill/>
        </p:spPr>
        <p:txBody>
          <a:bodyPr/>
          <a:lstStyle/>
          <a:p>
            <a:fld id="{F9E3508D-0775-4041-A269-5562B0ED4EAE}" type="slidenum">
              <a:rPr lang="en-US" smtClean="0"/>
              <a:pPr/>
              <a:t>17</a:t>
            </a:fld>
            <a:endParaRPr lang="en-US" smtClean="0"/>
          </a:p>
        </p:txBody>
      </p:sp>
      <p:pic>
        <p:nvPicPr>
          <p:cNvPr id="18435" name="Picture 3"/>
          <p:cNvPicPr>
            <a:picLocks noChangeAspect="1" noChangeArrowheads="1"/>
          </p:cNvPicPr>
          <p:nvPr/>
        </p:nvPicPr>
        <p:blipFill>
          <a:blip r:embed="rId2"/>
          <a:srcRect/>
          <a:stretch>
            <a:fillRect/>
          </a:stretch>
        </p:blipFill>
        <p:spPr bwMode="auto">
          <a:xfrm>
            <a:off x="3429000" y="381000"/>
            <a:ext cx="4610100" cy="611188"/>
          </a:xfrm>
          <a:prstGeom prst="rect">
            <a:avLst/>
          </a:prstGeom>
          <a:noFill/>
          <a:ln w="9525">
            <a:noFill/>
            <a:miter lim="800000"/>
            <a:headEnd/>
            <a:tailEnd/>
          </a:ln>
        </p:spPr>
      </p:pic>
      <p:pic>
        <p:nvPicPr>
          <p:cNvPr id="18436" name="Picture 4"/>
          <p:cNvPicPr>
            <a:picLocks noChangeAspect="1" noChangeArrowheads="1"/>
          </p:cNvPicPr>
          <p:nvPr/>
        </p:nvPicPr>
        <p:blipFill>
          <a:blip r:embed="rId3"/>
          <a:srcRect/>
          <a:stretch>
            <a:fillRect/>
          </a:stretch>
        </p:blipFill>
        <p:spPr bwMode="auto">
          <a:xfrm>
            <a:off x="3429000" y="1066800"/>
            <a:ext cx="3992563" cy="265113"/>
          </a:xfrm>
          <a:prstGeom prst="rect">
            <a:avLst/>
          </a:prstGeom>
          <a:noFill/>
          <a:ln w="9525">
            <a:noFill/>
            <a:miter lim="800000"/>
            <a:headEnd/>
            <a:tailEnd/>
          </a:ln>
        </p:spPr>
      </p:pic>
      <p:pic>
        <p:nvPicPr>
          <p:cNvPr id="18437" name="Picture 5"/>
          <p:cNvPicPr>
            <a:picLocks noChangeAspect="1" noChangeArrowheads="1"/>
          </p:cNvPicPr>
          <p:nvPr/>
        </p:nvPicPr>
        <p:blipFill>
          <a:blip r:embed="rId4"/>
          <a:srcRect/>
          <a:stretch>
            <a:fillRect/>
          </a:stretch>
        </p:blipFill>
        <p:spPr bwMode="auto">
          <a:xfrm>
            <a:off x="3429000" y="1371600"/>
            <a:ext cx="5548313" cy="561975"/>
          </a:xfrm>
          <a:prstGeom prst="rect">
            <a:avLst/>
          </a:prstGeom>
          <a:noFill/>
          <a:ln w="9525">
            <a:noFill/>
            <a:miter lim="800000"/>
            <a:headEnd/>
            <a:tailEnd/>
          </a:ln>
        </p:spPr>
      </p:pic>
      <p:pic>
        <p:nvPicPr>
          <p:cNvPr id="18438" name="Picture 6"/>
          <p:cNvPicPr>
            <a:picLocks noChangeAspect="1" noChangeArrowheads="1"/>
          </p:cNvPicPr>
          <p:nvPr/>
        </p:nvPicPr>
        <p:blipFill>
          <a:blip r:embed="rId5"/>
          <a:srcRect/>
          <a:stretch>
            <a:fillRect/>
          </a:stretch>
        </p:blipFill>
        <p:spPr bwMode="auto">
          <a:xfrm>
            <a:off x="3429000" y="2008188"/>
            <a:ext cx="1154113" cy="506412"/>
          </a:xfrm>
          <a:prstGeom prst="rect">
            <a:avLst/>
          </a:prstGeom>
          <a:noFill/>
          <a:ln w="9525">
            <a:noFill/>
            <a:miter lim="800000"/>
            <a:headEnd/>
            <a:tailEnd/>
          </a:ln>
        </p:spPr>
      </p:pic>
      <p:sp>
        <p:nvSpPr>
          <p:cNvPr id="18439" name="Rectangle 10"/>
          <p:cNvSpPr>
            <a:spLocks noChangeArrowheads="1"/>
          </p:cNvSpPr>
          <p:nvPr/>
        </p:nvSpPr>
        <p:spPr bwMode="auto">
          <a:xfrm>
            <a:off x="6858000" y="4187825"/>
            <a:ext cx="1981200" cy="2014538"/>
          </a:xfrm>
          <a:prstGeom prst="rect">
            <a:avLst/>
          </a:prstGeom>
          <a:noFill/>
          <a:ln w="9525">
            <a:noFill/>
            <a:miter lim="800000"/>
            <a:headEnd/>
            <a:tailEnd/>
          </a:ln>
        </p:spPr>
        <p:txBody>
          <a:bodyPr>
            <a:spAutoFit/>
          </a:bodyPr>
          <a:lstStyle/>
          <a:p>
            <a:r>
              <a:rPr lang="en-US">
                <a:solidFill>
                  <a:srgbClr val="3333FF"/>
                </a:solidFill>
              </a:rPr>
              <a:t>Thermal efficiency of the ideal Diesel cycle as a function of compression and cutoff ratios (</a:t>
            </a:r>
            <a:r>
              <a:rPr lang="en-US" i="1">
                <a:solidFill>
                  <a:srgbClr val="3333FF"/>
                </a:solidFill>
              </a:rPr>
              <a:t>k=</a:t>
            </a:r>
            <a:r>
              <a:rPr lang="en-US">
                <a:solidFill>
                  <a:srgbClr val="3333FF"/>
                </a:solidFill>
              </a:rPr>
              <a:t>1.4).</a:t>
            </a:r>
          </a:p>
        </p:txBody>
      </p:sp>
      <p:sp>
        <p:nvSpPr>
          <p:cNvPr id="18440" name="Text Box 11"/>
          <p:cNvSpPr txBox="1">
            <a:spLocks noChangeArrowheads="1"/>
          </p:cNvSpPr>
          <p:nvPr/>
        </p:nvSpPr>
        <p:spPr bwMode="auto">
          <a:xfrm>
            <a:off x="4572000" y="1981200"/>
            <a:ext cx="838200" cy="641350"/>
          </a:xfrm>
          <a:prstGeom prst="rect">
            <a:avLst/>
          </a:prstGeom>
          <a:noFill/>
          <a:ln w="9525">
            <a:noFill/>
            <a:miter lim="800000"/>
            <a:headEnd/>
            <a:tailEnd/>
          </a:ln>
        </p:spPr>
        <p:txBody>
          <a:bodyPr>
            <a:spAutoFit/>
          </a:bodyPr>
          <a:lstStyle/>
          <a:p>
            <a:pPr>
              <a:spcBef>
                <a:spcPct val="50000"/>
              </a:spcBef>
            </a:pPr>
            <a:r>
              <a:rPr lang="en-US"/>
              <a:t>Cutoff ratio</a:t>
            </a:r>
          </a:p>
        </p:txBody>
      </p:sp>
      <p:sp>
        <p:nvSpPr>
          <p:cNvPr id="18441" name="Text Box 12"/>
          <p:cNvSpPr txBox="1">
            <a:spLocks noChangeArrowheads="1"/>
          </p:cNvSpPr>
          <p:nvPr/>
        </p:nvSpPr>
        <p:spPr bwMode="auto">
          <a:xfrm>
            <a:off x="5181600" y="2819400"/>
            <a:ext cx="3352800" cy="366713"/>
          </a:xfrm>
          <a:prstGeom prst="rect">
            <a:avLst/>
          </a:prstGeom>
          <a:noFill/>
          <a:ln w="9525">
            <a:noFill/>
            <a:miter lim="800000"/>
            <a:headEnd/>
            <a:tailEnd/>
          </a:ln>
        </p:spPr>
        <p:txBody>
          <a:bodyPr>
            <a:spAutoFit/>
          </a:bodyPr>
          <a:lstStyle/>
          <a:p>
            <a:pPr>
              <a:spcBef>
                <a:spcPct val="50000"/>
              </a:spcBef>
            </a:pPr>
            <a:r>
              <a:rPr lang="en-US">
                <a:solidFill>
                  <a:srgbClr val="CC00CC"/>
                </a:solidFill>
              </a:rPr>
              <a:t>for the same compression ratio</a:t>
            </a:r>
          </a:p>
        </p:txBody>
      </p:sp>
      <p:pic>
        <p:nvPicPr>
          <p:cNvPr id="18442" name="Picture 15"/>
          <p:cNvPicPr>
            <a:picLocks noChangeAspect="1" noChangeArrowheads="1"/>
          </p:cNvPicPr>
          <p:nvPr/>
        </p:nvPicPr>
        <p:blipFill>
          <a:blip r:embed="rId6"/>
          <a:srcRect/>
          <a:stretch>
            <a:fillRect/>
          </a:stretch>
        </p:blipFill>
        <p:spPr bwMode="auto">
          <a:xfrm>
            <a:off x="3429000" y="2819400"/>
            <a:ext cx="1809750" cy="371475"/>
          </a:xfrm>
          <a:prstGeom prst="rect">
            <a:avLst/>
          </a:prstGeom>
          <a:noFill/>
          <a:ln w="9525">
            <a:noFill/>
            <a:miter lim="800000"/>
            <a:headEnd/>
            <a:tailEnd/>
          </a:ln>
        </p:spPr>
      </p:pic>
      <p:pic>
        <p:nvPicPr>
          <p:cNvPr id="18443" name="Picture 10"/>
          <p:cNvPicPr>
            <a:picLocks noChangeAspect="1" noChangeArrowheads="1"/>
          </p:cNvPicPr>
          <p:nvPr/>
        </p:nvPicPr>
        <p:blipFill>
          <a:blip r:embed="rId7"/>
          <a:srcRect/>
          <a:stretch>
            <a:fillRect/>
          </a:stretch>
        </p:blipFill>
        <p:spPr bwMode="auto">
          <a:xfrm>
            <a:off x="152400" y="276225"/>
            <a:ext cx="2943225" cy="6429375"/>
          </a:xfrm>
          <a:prstGeom prst="rect">
            <a:avLst/>
          </a:prstGeom>
          <a:noFill/>
          <a:ln w="9525">
            <a:noFill/>
            <a:miter lim="800000"/>
            <a:headEnd/>
            <a:tailEnd/>
          </a:ln>
        </p:spPr>
      </p:pic>
      <p:pic>
        <p:nvPicPr>
          <p:cNvPr id="18444" name="Picture 14"/>
          <p:cNvPicPr>
            <a:picLocks noChangeAspect="1" noChangeArrowheads="1"/>
          </p:cNvPicPr>
          <p:nvPr/>
        </p:nvPicPr>
        <p:blipFill>
          <a:blip r:embed="rId8"/>
          <a:srcRect/>
          <a:stretch>
            <a:fillRect/>
          </a:stretch>
        </p:blipFill>
        <p:spPr bwMode="auto">
          <a:xfrm>
            <a:off x="3429000" y="3419475"/>
            <a:ext cx="3438525" cy="3286125"/>
          </a:xfrm>
          <a:prstGeom prst="rect">
            <a:avLst/>
          </a:prstGeom>
          <a:noFill/>
          <a:ln w="9525">
            <a:noFill/>
            <a:miter lim="800000"/>
            <a:headEnd/>
            <a:tailEnd/>
          </a:ln>
        </p:spPr>
      </p:pic>
      <p:pic>
        <p:nvPicPr>
          <p:cNvPr id="18445" name="Picture 15"/>
          <p:cNvPicPr>
            <a:picLocks noChangeAspect="1" noChangeArrowheads="1"/>
          </p:cNvPicPr>
          <p:nvPr/>
        </p:nvPicPr>
        <p:blipFill>
          <a:blip r:embed="rId9"/>
          <a:srcRect/>
          <a:stretch>
            <a:fillRect/>
          </a:stretch>
        </p:blipFill>
        <p:spPr bwMode="auto">
          <a:xfrm>
            <a:off x="5705475" y="2019300"/>
            <a:ext cx="3286125" cy="8001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3 Slayt Numarası Yer Tutucusu"/>
          <p:cNvSpPr>
            <a:spLocks noGrp="1"/>
          </p:cNvSpPr>
          <p:nvPr>
            <p:ph type="sldNum" sz="quarter" idx="12"/>
          </p:nvPr>
        </p:nvSpPr>
        <p:spPr>
          <a:noFill/>
        </p:spPr>
        <p:txBody>
          <a:bodyPr/>
          <a:lstStyle/>
          <a:p>
            <a:fld id="{95AACCCD-20D6-4F3A-BA1F-41E40FA81895}" type="slidenum">
              <a:rPr lang="en-US" smtClean="0"/>
              <a:pPr/>
              <a:t>18</a:t>
            </a:fld>
            <a:endParaRPr lang="en-US" smtClean="0"/>
          </a:p>
        </p:txBody>
      </p:sp>
      <p:sp>
        <p:nvSpPr>
          <p:cNvPr id="19459" name="10 Dikdörtgen"/>
          <p:cNvSpPr>
            <a:spLocks noChangeArrowheads="1"/>
          </p:cNvSpPr>
          <p:nvPr/>
        </p:nvSpPr>
        <p:spPr bwMode="auto">
          <a:xfrm>
            <a:off x="381000" y="355600"/>
            <a:ext cx="4038600" cy="1016000"/>
          </a:xfrm>
          <a:prstGeom prst="rect">
            <a:avLst/>
          </a:prstGeom>
          <a:noFill/>
          <a:ln w="9525">
            <a:noFill/>
            <a:miter lim="800000"/>
            <a:headEnd/>
            <a:tailEnd/>
          </a:ln>
        </p:spPr>
        <p:txBody>
          <a:bodyPr>
            <a:spAutoFit/>
          </a:bodyPr>
          <a:lstStyle/>
          <a:p>
            <a:pPr>
              <a:spcBef>
                <a:spcPct val="50000"/>
              </a:spcBef>
            </a:pPr>
            <a:r>
              <a:rPr lang="en-US" sz="2400" b="1">
                <a:solidFill>
                  <a:srgbClr val="CC00CC"/>
                </a:solidFill>
              </a:rPr>
              <a:t>Dual cycle:</a:t>
            </a:r>
            <a:r>
              <a:rPr lang="en-US"/>
              <a:t> A more realistic ideal cycle model for modern, high-speed compression ignition engine.</a:t>
            </a:r>
          </a:p>
        </p:txBody>
      </p:sp>
      <p:pic>
        <p:nvPicPr>
          <p:cNvPr id="19460" name="Picture 11"/>
          <p:cNvPicPr>
            <a:picLocks noChangeAspect="1" noChangeArrowheads="1"/>
          </p:cNvPicPr>
          <p:nvPr/>
        </p:nvPicPr>
        <p:blipFill>
          <a:blip r:embed="rId2"/>
          <a:srcRect/>
          <a:stretch>
            <a:fillRect/>
          </a:stretch>
        </p:blipFill>
        <p:spPr bwMode="auto">
          <a:xfrm>
            <a:off x="457200" y="1447800"/>
            <a:ext cx="4276725" cy="5038725"/>
          </a:xfrm>
          <a:prstGeom prst="rect">
            <a:avLst/>
          </a:prstGeom>
          <a:noFill/>
          <a:ln w="9525">
            <a:noFill/>
            <a:miter lim="800000"/>
            <a:headEnd/>
            <a:tailEnd/>
          </a:ln>
        </p:spPr>
      </p:pic>
      <p:sp>
        <p:nvSpPr>
          <p:cNvPr id="19461" name="12 Dikdörtgen"/>
          <p:cNvSpPr>
            <a:spLocks noChangeArrowheads="1"/>
          </p:cNvSpPr>
          <p:nvPr/>
        </p:nvSpPr>
        <p:spPr bwMode="auto">
          <a:xfrm>
            <a:off x="4953000" y="479425"/>
            <a:ext cx="3886200" cy="5540375"/>
          </a:xfrm>
          <a:prstGeom prst="rect">
            <a:avLst/>
          </a:prstGeom>
          <a:noFill/>
          <a:ln w="9525">
            <a:noFill/>
            <a:miter lim="800000"/>
            <a:headEnd/>
            <a:tailEnd/>
          </a:ln>
        </p:spPr>
        <p:txBody>
          <a:bodyPr>
            <a:spAutoFit/>
          </a:bodyPr>
          <a:lstStyle/>
          <a:p>
            <a:pPr>
              <a:spcBef>
                <a:spcPts val="600"/>
              </a:spcBef>
              <a:spcAft>
                <a:spcPts val="600"/>
              </a:spcAft>
            </a:pPr>
            <a:r>
              <a:rPr lang="en-US"/>
              <a:t>In modern high-speed compression ignition engines, fuel is injected</a:t>
            </a:r>
            <a:r>
              <a:rPr lang="tr-TR"/>
              <a:t> </a:t>
            </a:r>
            <a:r>
              <a:rPr lang="en-US"/>
              <a:t>into the combustion chamber much sooner compared to the early diesel</a:t>
            </a:r>
            <a:r>
              <a:rPr lang="tr-TR"/>
              <a:t> </a:t>
            </a:r>
            <a:r>
              <a:rPr lang="en-US"/>
              <a:t>engines. </a:t>
            </a:r>
            <a:endParaRPr lang="tr-TR"/>
          </a:p>
          <a:p>
            <a:pPr>
              <a:spcBef>
                <a:spcPts val="600"/>
              </a:spcBef>
              <a:spcAft>
                <a:spcPts val="600"/>
              </a:spcAft>
            </a:pPr>
            <a:r>
              <a:rPr lang="en-US"/>
              <a:t>Fuel starts to ignite late in the compression stroke, and consequently</a:t>
            </a:r>
            <a:r>
              <a:rPr lang="tr-TR"/>
              <a:t> </a:t>
            </a:r>
            <a:r>
              <a:rPr lang="en-US"/>
              <a:t>part of the combustion occurs almost at constant volume.</a:t>
            </a:r>
            <a:endParaRPr lang="tr-TR"/>
          </a:p>
          <a:p>
            <a:pPr>
              <a:spcBef>
                <a:spcPts val="600"/>
              </a:spcBef>
              <a:spcAft>
                <a:spcPts val="600"/>
              </a:spcAft>
            </a:pPr>
            <a:r>
              <a:rPr lang="en-US"/>
              <a:t>Fuel</a:t>
            </a:r>
            <a:r>
              <a:rPr lang="tr-TR"/>
              <a:t> </a:t>
            </a:r>
            <a:r>
              <a:rPr lang="en-US"/>
              <a:t>injection continues until the piston reaches the top dead center, and combustion</a:t>
            </a:r>
            <a:r>
              <a:rPr lang="tr-TR"/>
              <a:t> </a:t>
            </a:r>
            <a:r>
              <a:rPr lang="en-US"/>
              <a:t>of the fuel keeps the pressure high well into the expansion stroke.</a:t>
            </a:r>
          </a:p>
          <a:p>
            <a:pPr>
              <a:spcBef>
                <a:spcPts val="600"/>
              </a:spcBef>
              <a:spcAft>
                <a:spcPts val="600"/>
              </a:spcAft>
            </a:pPr>
            <a:r>
              <a:rPr lang="en-US"/>
              <a:t>Thus, the entire combustion process can better be modeled as the combination</a:t>
            </a:r>
            <a:r>
              <a:rPr lang="tr-TR"/>
              <a:t> of constant-volume and constant-pressure processes.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3 Slayt Numarası Yer Tutucusu"/>
          <p:cNvSpPr>
            <a:spLocks noGrp="1"/>
          </p:cNvSpPr>
          <p:nvPr>
            <p:ph type="sldNum" sz="quarter" idx="12"/>
          </p:nvPr>
        </p:nvSpPr>
        <p:spPr>
          <a:noFill/>
        </p:spPr>
        <p:txBody>
          <a:bodyPr/>
          <a:lstStyle/>
          <a:p>
            <a:fld id="{F30C63C9-F484-4474-8766-B3650E9D9121}" type="slidenum">
              <a:rPr lang="en-US" smtClean="0"/>
              <a:pPr/>
              <a:t>19</a:t>
            </a:fld>
            <a:endParaRPr lang="en-US" smtClean="0"/>
          </a:p>
        </p:txBody>
      </p:sp>
      <p:sp>
        <p:nvSpPr>
          <p:cNvPr id="20483" name="Rectangle 2"/>
          <p:cNvSpPr>
            <a:spLocks noChangeArrowheads="1"/>
          </p:cNvSpPr>
          <p:nvPr/>
        </p:nvSpPr>
        <p:spPr bwMode="auto">
          <a:xfrm>
            <a:off x="228600" y="193675"/>
            <a:ext cx="5867400" cy="492125"/>
          </a:xfrm>
          <a:prstGeom prst="rect">
            <a:avLst/>
          </a:prstGeom>
          <a:solidFill>
            <a:srgbClr val="92D050"/>
          </a:solidFill>
          <a:ln w="9525">
            <a:noFill/>
            <a:miter lim="800000"/>
            <a:headEnd/>
            <a:tailEnd/>
          </a:ln>
        </p:spPr>
        <p:txBody>
          <a:bodyPr>
            <a:spAutoFit/>
          </a:bodyPr>
          <a:lstStyle/>
          <a:p>
            <a:r>
              <a:rPr lang="en-US" sz="2600" b="1">
                <a:solidFill>
                  <a:srgbClr val="C00000"/>
                </a:solidFill>
              </a:rPr>
              <a:t>STIRLING AND ERICSSON CYCLES</a:t>
            </a:r>
          </a:p>
        </p:txBody>
      </p:sp>
      <p:sp>
        <p:nvSpPr>
          <p:cNvPr id="20484" name="Rectangle 6"/>
          <p:cNvSpPr>
            <a:spLocks noChangeArrowheads="1"/>
          </p:cNvSpPr>
          <p:nvPr/>
        </p:nvSpPr>
        <p:spPr bwMode="auto">
          <a:xfrm>
            <a:off x="4648200" y="1547813"/>
            <a:ext cx="4191000" cy="3816350"/>
          </a:xfrm>
          <a:prstGeom prst="rect">
            <a:avLst/>
          </a:prstGeom>
          <a:noFill/>
          <a:ln w="9525">
            <a:noFill/>
            <a:miter lim="800000"/>
            <a:headEnd/>
            <a:tailEnd/>
          </a:ln>
        </p:spPr>
        <p:txBody>
          <a:bodyPr>
            <a:spAutoFit/>
          </a:bodyPr>
          <a:lstStyle/>
          <a:p>
            <a:pPr marL="342900" indent="-342900">
              <a:spcBef>
                <a:spcPts val="600"/>
              </a:spcBef>
              <a:spcAft>
                <a:spcPts val="600"/>
              </a:spcAft>
              <a:buClr>
                <a:srgbClr val="FF3300"/>
              </a:buClr>
            </a:pPr>
            <a:r>
              <a:rPr lang="en-US" sz="2200" b="1">
                <a:solidFill>
                  <a:srgbClr val="CC00CC"/>
                </a:solidFill>
              </a:rPr>
              <a:t>Stirling cycle</a:t>
            </a:r>
          </a:p>
          <a:p>
            <a:pPr marL="342900" indent="-342900">
              <a:spcBef>
                <a:spcPts val="600"/>
              </a:spcBef>
              <a:spcAft>
                <a:spcPts val="600"/>
              </a:spcAft>
              <a:buClr>
                <a:srgbClr val="FF3300"/>
              </a:buClr>
            </a:pPr>
            <a:r>
              <a:rPr lang="en-US" b="1">
                <a:solidFill>
                  <a:srgbClr val="3333FF"/>
                </a:solidFill>
              </a:rPr>
              <a:t>1-2</a:t>
            </a:r>
            <a:r>
              <a:rPr lang="en-US">
                <a:solidFill>
                  <a:srgbClr val="3333FF"/>
                </a:solidFill>
              </a:rPr>
              <a:t> </a:t>
            </a:r>
            <a:r>
              <a:rPr lang="en-US" i="1">
                <a:solidFill>
                  <a:srgbClr val="3333FF"/>
                </a:solidFill>
              </a:rPr>
              <a:t>T =</a:t>
            </a:r>
            <a:r>
              <a:rPr lang="en-US">
                <a:solidFill>
                  <a:srgbClr val="3333FF"/>
                </a:solidFill>
              </a:rPr>
              <a:t> </a:t>
            </a:r>
            <a:r>
              <a:rPr lang="en-US" i="1">
                <a:solidFill>
                  <a:srgbClr val="3333FF"/>
                </a:solidFill>
              </a:rPr>
              <a:t>constant</a:t>
            </a:r>
            <a:r>
              <a:rPr lang="en-US" i="1"/>
              <a:t> </a:t>
            </a:r>
            <a:r>
              <a:rPr lang="en-US"/>
              <a:t>expansion (heat addition from the external source)</a:t>
            </a:r>
          </a:p>
          <a:p>
            <a:pPr marL="342900" indent="-342900">
              <a:spcBef>
                <a:spcPts val="600"/>
              </a:spcBef>
              <a:spcAft>
                <a:spcPts val="600"/>
              </a:spcAft>
              <a:buClr>
                <a:srgbClr val="FF3300"/>
              </a:buClr>
            </a:pPr>
            <a:r>
              <a:rPr lang="en-US" b="1">
                <a:solidFill>
                  <a:srgbClr val="3333FF"/>
                </a:solidFill>
              </a:rPr>
              <a:t>2-3</a:t>
            </a:r>
            <a:r>
              <a:rPr lang="en-US">
                <a:solidFill>
                  <a:srgbClr val="3333FF"/>
                </a:solidFill>
              </a:rPr>
              <a:t> </a:t>
            </a:r>
            <a:r>
              <a:rPr lang="en-US" i="1">
                <a:solidFill>
                  <a:srgbClr val="3333FF"/>
                </a:solidFill>
              </a:rPr>
              <a:t>v =</a:t>
            </a:r>
            <a:r>
              <a:rPr lang="en-US">
                <a:solidFill>
                  <a:srgbClr val="3333FF"/>
                </a:solidFill>
              </a:rPr>
              <a:t> </a:t>
            </a:r>
            <a:r>
              <a:rPr lang="en-US" i="1">
                <a:solidFill>
                  <a:srgbClr val="3333FF"/>
                </a:solidFill>
              </a:rPr>
              <a:t>constant</a:t>
            </a:r>
            <a:r>
              <a:rPr lang="en-US" i="1"/>
              <a:t> </a:t>
            </a:r>
            <a:r>
              <a:rPr lang="en-US"/>
              <a:t>regeneration (internal heat transfer from the working fluid to the regenerator)</a:t>
            </a:r>
          </a:p>
          <a:p>
            <a:pPr marL="342900" indent="-342900">
              <a:spcBef>
                <a:spcPts val="600"/>
              </a:spcBef>
              <a:spcAft>
                <a:spcPts val="600"/>
              </a:spcAft>
              <a:buClr>
                <a:srgbClr val="FF3300"/>
              </a:buClr>
            </a:pPr>
            <a:r>
              <a:rPr lang="en-US" b="1">
                <a:solidFill>
                  <a:srgbClr val="3333FF"/>
                </a:solidFill>
              </a:rPr>
              <a:t>3-4</a:t>
            </a:r>
            <a:r>
              <a:rPr lang="en-US">
                <a:solidFill>
                  <a:srgbClr val="3333FF"/>
                </a:solidFill>
              </a:rPr>
              <a:t> </a:t>
            </a:r>
            <a:r>
              <a:rPr lang="en-US" i="1">
                <a:solidFill>
                  <a:srgbClr val="3333FF"/>
                </a:solidFill>
              </a:rPr>
              <a:t>T =</a:t>
            </a:r>
            <a:r>
              <a:rPr lang="en-US">
                <a:solidFill>
                  <a:srgbClr val="3333FF"/>
                </a:solidFill>
              </a:rPr>
              <a:t> </a:t>
            </a:r>
            <a:r>
              <a:rPr lang="en-US" i="1">
                <a:solidFill>
                  <a:srgbClr val="3333FF"/>
                </a:solidFill>
              </a:rPr>
              <a:t>constant</a:t>
            </a:r>
            <a:r>
              <a:rPr lang="en-US" i="1"/>
              <a:t> </a:t>
            </a:r>
            <a:r>
              <a:rPr lang="en-US"/>
              <a:t>compression (heat rejection to the external sink)</a:t>
            </a:r>
          </a:p>
          <a:p>
            <a:pPr marL="342900" indent="-342900">
              <a:spcBef>
                <a:spcPts val="600"/>
              </a:spcBef>
              <a:spcAft>
                <a:spcPts val="600"/>
              </a:spcAft>
              <a:buClr>
                <a:srgbClr val="FF3300"/>
              </a:buClr>
            </a:pPr>
            <a:r>
              <a:rPr lang="en-US" b="1">
                <a:solidFill>
                  <a:srgbClr val="3333FF"/>
                </a:solidFill>
              </a:rPr>
              <a:t>4-1</a:t>
            </a:r>
            <a:r>
              <a:rPr lang="en-US">
                <a:solidFill>
                  <a:srgbClr val="3333FF"/>
                </a:solidFill>
              </a:rPr>
              <a:t> </a:t>
            </a:r>
            <a:r>
              <a:rPr lang="en-US" i="1">
                <a:solidFill>
                  <a:srgbClr val="3333FF"/>
                </a:solidFill>
              </a:rPr>
              <a:t>v =</a:t>
            </a:r>
            <a:r>
              <a:rPr lang="en-US">
                <a:solidFill>
                  <a:srgbClr val="3333FF"/>
                </a:solidFill>
              </a:rPr>
              <a:t> </a:t>
            </a:r>
            <a:r>
              <a:rPr lang="en-US" i="1">
                <a:solidFill>
                  <a:srgbClr val="3333FF"/>
                </a:solidFill>
              </a:rPr>
              <a:t>constant</a:t>
            </a:r>
            <a:r>
              <a:rPr lang="en-US" i="1"/>
              <a:t> </a:t>
            </a:r>
            <a:r>
              <a:rPr lang="en-US"/>
              <a:t>regeneration (internal heat transfer from the regenerator back to the working</a:t>
            </a:r>
            <a:r>
              <a:rPr lang="tr-TR"/>
              <a:t> </a:t>
            </a:r>
            <a:r>
              <a:rPr lang="en-US"/>
              <a:t>fluid)</a:t>
            </a:r>
          </a:p>
        </p:txBody>
      </p:sp>
      <p:pic>
        <p:nvPicPr>
          <p:cNvPr id="20485" name="Picture 10"/>
          <p:cNvPicPr>
            <a:picLocks noChangeAspect="1" noChangeArrowheads="1"/>
          </p:cNvPicPr>
          <p:nvPr/>
        </p:nvPicPr>
        <p:blipFill>
          <a:blip r:embed="rId2"/>
          <a:srcRect/>
          <a:stretch>
            <a:fillRect/>
          </a:stretch>
        </p:blipFill>
        <p:spPr bwMode="auto">
          <a:xfrm>
            <a:off x="228600" y="828675"/>
            <a:ext cx="4048125" cy="58769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3 Slayt Numarası Yer Tutucusu"/>
          <p:cNvSpPr>
            <a:spLocks noGrp="1"/>
          </p:cNvSpPr>
          <p:nvPr>
            <p:ph type="sldNum" sz="quarter" idx="12"/>
          </p:nvPr>
        </p:nvSpPr>
        <p:spPr>
          <a:noFill/>
        </p:spPr>
        <p:txBody>
          <a:bodyPr/>
          <a:lstStyle/>
          <a:p>
            <a:fld id="{7891FA06-4D22-4F83-90B8-E080493BDF7A}" type="slidenum">
              <a:rPr lang="en-US" smtClean="0"/>
              <a:pPr/>
              <a:t>2</a:t>
            </a:fld>
            <a:endParaRPr lang="en-US" smtClean="0"/>
          </a:p>
        </p:txBody>
      </p:sp>
      <p:sp>
        <p:nvSpPr>
          <p:cNvPr id="3075" name="Rectangle 2"/>
          <p:cNvSpPr>
            <a:spLocks noChangeArrowheads="1"/>
          </p:cNvSpPr>
          <p:nvPr/>
        </p:nvSpPr>
        <p:spPr bwMode="auto">
          <a:xfrm>
            <a:off x="889000" y="228600"/>
            <a:ext cx="2235200" cy="579438"/>
          </a:xfrm>
          <a:prstGeom prst="rect">
            <a:avLst/>
          </a:prstGeom>
          <a:noFill/>
          <a:ln w="9525">
            <a:noFill/>
            <a:miter lim="800000"/>
            <a:headEnd/>
            <a:tailEnd/>
          </a:ln>
        </p:spPr>
        <p:txBody>
          <a:bodyPr wrap="none">
            <a:spAutoFit/>
          </a:bodyPr>
          <a:lstStyle/>
          <a:p>
            <a:r>
              <a:rPr lang="en-US" sz="3200" b="1">
                <a:solidFill>
                  <a:srgbClr val="C00000"/>
                </a:solidFill>
              </a:rPr>
              <a:t>Objectives</a:t>
            </a:r>
          </a:p>
        </p:txBody>
      </p:sp>
      <p:sp>
        <p:nvSpPr>
          <p:cNvPr id="3076" name="Rectangle 3"/>
          <p:cNvSpPr>
            <a:spLocks noChangeArrowheads="1"/>
          </p:cNvSpPr>
          <p:nvPr/>
        </p:nvSpPr>
        <p:spPr bwMode="auto">
          <a:xfrm>
            <a:off x="609600" y="838200"/>
            <a:ext cx="7543800" cy="5629275"/>
          </a:xfrm>
          <a:prstGeom prst="rect">
            <a:avLst/>
          </a:prstGeom>
          <a:noFill/>
          <a:ln w="9525">
            <a:noFill/>
            <a:miter lim="800000"/>
            <a:headEnd/>
            <a:tailEnd/>
          </a:ln>
        </p:spPr>
        <p:txBody>
          <a:bodyPr>
            <a:spAutoFit/>
          </a:bodyPr>
          <a:lstStyle/>
          <a:p>
            <a:pPr marL="342900" indent="-342900">
              <a:spcBef>
                <a:spcPct val="20000"/>
              </a:spcBef>
              <a:spcAft>
                <a:spcPct val="20000"/>
              </a:spcAft>
              <a:buClr>
                <a:srgbClr val="FF0000"/>
              </a:buClr>
              <a:buFontTx/>
              <a:buChar char="•"/>
            </a:pPr>
            <a:r>
              <a:rPr lang="en-US" sz="2000"/>
              <a:t>Evaluate the performance of gas power cycles for which the working fluid remains a gas throughout the entire cycle.</a:t>
            </a:r>
          </a:p>
          <a:p>
            <a:pPr marL="342900" indent="-342900">
              <a:spcBef>
                <a:spcPct val="20000"/>
              </a:spcBef>
              <a:spcAft>
                <a:spcPct val="20000"/>
              </a:spcAft>
              <a:buClr>
                <a:srgbClr val="FF0000"/>
              </a:buClr>
              <a:buFontTx/>
              <a:buChar char="•"/>
            </a:pPr>
            <a:r>
              <a:rPr lang="en-US" sz="2000">
                <a:solidFill>
                  <a:srgbClr val="CC00CC"/>
                </a:solidFill>
              </a:rPr>
              <a:t>Develop simplifying assumptions applicable to gas power cycles.</a:t>
            </a:r>
          </a:p>
          <a:p>
            <a:pPr marL="342900" indent="-342900">
              <a:spcBef>
                <a:spcPct val="20000"/>
              </a:spcBef>
              <a:spcAft>
                <a:spcPct val="20000"/>
              </a:spcAft>
              <a:buClr>
                <a:srgbClr val="FF0000"/>
              </a:buClr>
              <a:buFontTx/>
              <a:buChar char="•"/>
            </a:pPr>
            <a:r>
              <a:rPr lang="en-US" sz="2000"/>
              <a:t>Review the operation of reciprocating engines.</a:t>
            </a:r>
          </a:p>
          <a:p>
            <a:pPr marL="342900" indent="-342900">
              <a:spcBef>
                <a:spcPct val="20000"/>
              </a:spcBef>
              <a:spcAft>
                <a:spcPct val="20000"/>
              </a:spcAft>
              <a:buClr>
                <a:srgbClr val="FF0000"/>
              </a:buClr>
              <a:buFontTx/>
              <a:buChar char="•"/>
            </a:pPr>
            <a:r>
              <a:rPr lang="en-US" sz="2000">
                <a:solidFill>
                  <a:srgbClr val="CC00CC"/>
                </a:solidFill>
              </a:rPr>
              <a:t>Analyze both closed and open gas power cycles.</a:t>
            </a:r>
          </a:p>
          <a:p>
            <a:pPr marL="342900" indent="-342900">
              <a:spcBef>
                <a:spcPct val="20000"/>
              </a:spcBef>
              <a:spcAft>
                <a:spcPct val="20000"/>
              </a:spcAft>
              <a:buClr>
                <a:srgbClr val="FF0000"/>
              </a:buClr>
              <a:buFontTx/>
              <a:buChar char="•"/>
            </a:pPr>
            <a:r>
              <a:rPr lang="en-US" sz="2000"/>
              <a:t>Solve problems based on the Otto, Diesel, Stirling, and Ericsson cycles.</a:t>
            </a:r>
          </a:p>
          <a:p>
            <a:pPr marL="342900" indent="-342900">
              <a:spcBef>
                <a:spcPct val="20000"/>
              </a:spcBef>
              <a:spcAft>
                <a:spcPct val="20000"/>
              </a:spcAft>
              <a:buClr>
                <a:srgbClr val="FF0000"/>
              </a:buClr>
              <a:buFontTx/>
              <a:buChar char="•"/>
            </a:pPr>
            <a:r>
              <a:rPr lang="en-US" sz="2000">
                <a:solidFill>
                  <a:srgbClr val="CC00CC"/>
                </a:solidFill>
              </a:rPr>
              <a:t>Solve problems based on the Brayton cycle; the Brayton cycle with regeneration; and the Brayton cycle with intercooling, reheating, and regeneration.</a:t>
            </a:r>
          </a:p>
          <a:p>
            <a:pPr marL="342900" indent="-342900">
              <a:spcBef>
                <a:spcPct val="20000"/>
              </a:spcBef>
              <a:spcAft>
                <a:spcPct val="20000"/>
              </a:spcAft>
              <a:buClr>
                <a:srgbClr val="FF0000"/>
              </a:buClr>
              <a:buFontTx/>
              <a:buChar char="•"/>
            </a:pPr>
            <a:r>
              <a:rPr lang="en-US" sz="2000"/>
              <a:t>Analyze jet-propulsion cycles.</a:t>
            </a:r>
          </a:p>
          <a:p>
            <a:pPr marL="342900" indent="-342900">
              <a:spcBef>
                <a:spcPct val="20000"/>
              </a:spcBef>
              <a:spcAft>
                <a:spcPct val="20000"/>
              </a:spcAft>
              <a:buClr>
                <a:srgbClr val="FF0000"/>
              </a:buClr>
              <a:buFontTx/>
              <a:buChar char="•"/>
            </a:pPr>
            <a:r>
              <a:rPr lang="en-US" sz="2000">
                <a:solidFill>
                  <a:srgbClr val="CC00CC"/>
                </a:solidFill>
              </a:rPr>
              <a:t>Identify simplifying assumptions for second-law analysis of gas power cycles.</a:t>
            </a:r>
          </a:p>
          <a:p>
            <a:pPr marL="342900" indent="-342900">
              <a:spcBef>
                <a:spcPct val="20000"/>
              </a:spcBef>
              <a:spcAft>
                <a:spcPct val="20000"/>
              </a:spcAft>
              <a:buClr>
                <a:srgbClr val="FF0000"/>
              </a:buClr>
              <a:buFontTx/>
              <a:buChar char="•"/>
            </a:pPr>
            <a:r>
              <a:rPr lang="en-US" sz="2000"/>
              <a:t>Perform second-law analysis of gas power cycles.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Slayt Numarası Yer Tutucusu"/>
          <p:cNvSpPr>
            <a:spLocks noGrp="1"/>
          </p:cNvSpPr>
          <p:nvPr>
            <p:ph type="sldNum" sz="quarter" idx="12"/>
          </p:nvPr>
        </p:nvSpPr>
        <p:spPr>
          <a:noFill/>
        </p:spPr>
        <p:txBody>
          <a:bodyPr/>
          <a:lstStyle/>
          <a:p>
            <a:fld id="{06C7314A-E9C8-4080-B20B-C3AC13D200C2}" type="slidenum">
              <a:rPr lang="en-US" smtClean="0"/>
              <a:pPr/>
              <a:t>20</a:t>
            </a:fld>
            <a:endParaRPr lang="en-US" smtClean="0"/>
          </a:p>
        </p:txBody>
      </p:sp>
      <p:pic>
        <p:nvPicPr>
          <p:cNvPr id="21507" name="Picture 2"/>
          <p:cNvPicPr>
            <a:picLocks noChangeAspect="1" noChangeArrowheads="1"/>
          </p:cNvPicPr>
          <p:nvPr/>
        </p:nvPicPr>
        <p:blipFill>
          <a:blip r:embed="rId2"/>
          <a:srcRect/>
          <a:stretch>
            <a:fillRect/>
          </a:stretch>
        </p:blipFill>
        <p:spPr bwMode="auto">
          <a:xfrm>
            <a:off x="609600" y="177800"/>
            <a:ext cx="7972425" cy="6604000"/>
          </a:xfrm>
          <a:prstGeom prst="rect">
            <a:avLst/>
          </a:prstGeom>
          <a:noFill/>
          <a:ln w="9525">
            <a:noFill/>
            <a:miter lim="800000"/>
            <a:headEnd/>
            <a:tailEnd/>
          </a:ln>
        </p:spPr>
      </p:pic>
      <p:sp>
        <p:nvSpPr>
          <p:cNvPr id="21508" name="Rectangle 9"/>
          <p:cNvSpPr>
            <a:spLocks noChangeArrowheads="1"/>
          </p:cNvSpPr>
          <p:nvPr/>
        </p:nvSpPr>
        <p:spPr bwMode="auto">
          <a:xfrm>
            <a:off x="152400" y="2819400"/>
            <a:ext cx="5257800" cy="304800"/>
          </a:xfrm>
          <a:prstGeom prst="rect">
            <a:avLst/>
          </a:prstGeom>
          <a:noFill/>
          <a:ln w="9525">
            <a:noFill/>
            <a:miter lim="800000"/>
            <a:headEnd/>
            <a:tailEnd/>
          </a:ln>
        </p:spPr>
        <p:txBody>
          <a:bodyPr>
            <a:spAutoFit/>
          </a:bodyPr>
          <a:lstStyle/>
          <a:p>
            <a:r>
              <a:rPr lang="en-US" sz="1400" i="1">
                <a:solidFill>
                  <a:srgbClr val="3333FF"/>
                </a:solidFill>
              </a:rPr>
              <a:t>T</a:t>
            </a:r>
            <a:r>
              <a:rPr lang="en-US" sz="1400">
                <a:solidFill>
                  <a:srgbClr val="3333FF"/>
                </a:solidFill>
              </a:rPr>
              <a:t>-</a:t>
            </a:r>
            <a:r>
              <a:rPr lang="en-US" sz="1400" i="1">
                <a:solidFill>
                  <a:srgbClr val="3333FF"/>
                </a:solidFill>
              </a:rPr>
              <a:t>s </a:t>
            </a:r>
            <a:r>
              <a:rPr lang="en-US" sz="1400">
                <a:solidFill>
                  <a:srgbClr val="3333FF"/>
                </a:solidFill>
              </a:rPr>
              <a:t>and </a:t>
            </a:r>
            <a:r>
              <a:rPr lang="en-US" sz="1400" i="1">
                <a:solidFill>
                  <a:srgbClr val="3333FF"/>
                </a:solidFill>
              </a:rPr>
              <a:t>P-v</a:t>
            </a:r>
            <a:r>
              <a:rPr lang="tr-TR" sz="1400">
                <a:solidFill>
                  <a:srgbClr val="3333FF"/>
                </a:solidFill>
              </a:rPr>
              <a:t> </a:t>
            </a:r>
            <a:r>
              <a:rPr lang="en-US" sz="1400">
                <a:solidFill>
                  <a:srgbClr val="3333FF"/>
                </a:solidFill>
              </a:rPr>
              <a:t>diagrams of Carnot, Stirling,</a:t>
            </a:r>
            <a:r>
              <a:rPr lang="tr-TR" sz="1400">
                <a:solidFill>
                  <a:srgbClr val="3333FF"/>
                </a:solidFill>
              </a:rPr>
              <a:t> </a:t>
            </a:r>
            <a:r>
              <a:rPr lang="en-US" sz="1400">
                <a:solidFill>
                  <a:srgbClr val="3333FF"/>
                </a:solidFill>
              </a:rPr>
              <a:t>and Ericsson cycles.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3 Slayt Numarası Yer Tutucusu"/>
          <p:cNvSpPr>
            <a:spLocks noGrp="1"/>
          </p:cNvSpPr>
          <p:nvPr>
            <p:ph type="sldNum" sz="quarter" idx="12"/>
          </p:nvPr>
        </p:nvSpPr>
        <p:spPr>
          <a:noFill/>
        </p:spPr>
        <p:txBody>
          <a:bodyPr/>
          <a:lstStyle/>
          <a:p>
            <a:fld id="{F605EAF3-2314-41EA-BE19-D5EF99ED2CE4}" type="slidenum">
              <a:rPr lang="en-US" smtClean="0"/>
              <a:pPr/>
              <a:t>21</a:t>
            </a:fld>
            <a:endParaRPr lang="en-US" smtClean="0"/>
          </a:p>
        </p:txBody>
      </p:sp>
      <p:sp>
        <p:nvSpPr>
          <p:cNvPr id="22531" name="Rectangle 6"/>
          <p:cNvSpPr>
            <a:spLocks noChangeArrowheads="1"/>
          </p:cNvSpPr>
          <p:nvPr/>
        </p:nvSpPr>
        <p:spPr bwMode="auto">
          <a:xfrm>
            <a:off x="4343400" y="2073275"/>
            <a:ext cx="4419600" cy="1127125"/>
          </a:xfrm>
          <a:prstGeom prst="rect">
            <a:avLst/>
          </a:prstGeom>
          <a:noFill/>
          <a:ln w="9525">
            <a:noFill/>
            <a:miter lim="800000"/>
            <a:headEnd/>
            <a:tailEnd/>
          </a:ln>
        </p:spPr>
        <p:txBody>
          <a:bodyPr>
            <a:spAutoFit/>
          </a:bodyPr>
          <a:lstStyle/>
          <a:p>
            <a:r>
              <a:rPr lang="en-US" sz="1700"/>
              <a:t>The Ericsson cycle is very much like the Stirling cycle, except that the two constant-volume processes are replaced by two constant-pressure processes.</a:t>
            </a:r>
          </a:p>
        </p:txBody>
      </p:sp>
      <p:sp>
        <p:nvSpPr>
          <p:cNvPr id="22532" name="Rectangle 7"/>
          <p:cNvSpPr>
            <a:spLocks noChangeArrowheads="1"/>
          </p:cNvSpPr>
          <p:nvPr/>
        </p:nvSpPr>
        <p:spPr bwMode="auto">
          <a:xfrm>
            <a:off x="4267200" y="381000"/>
            <a:ext cx="4191000" cy="877888"/>
          </a:xfrm>
          <a:prstGeom prst="rect">
            <a:avLst/>
          </a:prstGeom>
          <a:noFill/>
          <a:ln w="9525">
            <a:noFill/>
            <a:miter lim="800000"/>
            <a:headEnd/>
            <a:tailEnd/>
          </a:ln>
        </p:spPr>
        <p:txBody>
          <a:bodyPr>
            <a:spAutoFit/>
          </a:bodyPr>
          <a:lstStyle/>
          <a:p>
            <a:r>
              <a:rPr lang="en-US" sz="1700">
                <a:solidFill>
                  <a:srgbClr val="3333FF"/>
                </a:solidFill>
              </a:rPr>
              <a:t>Both the Stirling and Ericsson cycles are totally reversible, as is the Carnot cycle, and thus:</a:t>
            </a:r>
          </a:p>
        </p:txBody>
      </p:sp>
      <p:pic>
        <p:nvPicPr>
          <p:cNvPr id="22533" name="Picture 8"/>
          <p:cNvPicPr>
            <a:picLocks noChangeAspect="1" noChangeArrowheads="1"/>
          </p:cNvPicPr>
          <p:nvPr/>
        </p:nvPicPr>
        <p:blipFill>
          <a:blip r:embed="rId2"/>
          <a:srcRect/>
          <a:stretch>
            <a:fillRect/>
          </a:stretch>
        </p:blipFill>
        <p:spPr bwMode="auto">
          <a:xfrm>
            <a:off x="4343400" y="1281113"/>
            <a:ext cx="4041775" cy="623887"/>
          </a:xfrm>
          <a:prstGeom prst="rect">
            <a:avLst/>
          </a:prstGeom>
          <a:noFill/>
          <a:ln w="9525">
            <a:noFill/>
            <a:miter lim="800000"/>
            <a:headEnd/>
            <a:tailEnd/>
          </a:ln>
        </p:spPr>
      </p:pic>
      <p:sp>
        <p:nvSpPr>
          <p:cNvPr id="22534" name="Rectangle 9"/>
          <p:cNvSpPr>
            <a:spLocks noChangeArrowheads="1"/>
          </p:cNvSpPr>
          <p:nvPr/>
        </p:nvSpPr>
        <p:spPr bwMode="auto">
          <a:xfrm>
            <a:off x="457200" y="457200"/>
            <a:ext cx="3657600" cy="935038"/>
          </a:xfrm>
          <a:prstGeom prst="rect">
            <a:avLst/>
          </a:prstGeom>
          <a:solidFill>
            <a:srgbClr val="FFCC99"/>
          </a:solidFill>
          <a:ln w="19050">
            <a:solidFill>
              <a:schemeClr val="hlink"/>
            </a:solidFill>
            <a:miter lim="800000"/>
            <a:headEnd/>
            <a:tailEnd/>
          </a:ln>
        </p:spPr>
        <p:txBody>
          <a:bodyPr>
            <a:spAutoFit/>
          </a:bodyPr>
          <a:lstStyle/>
          <a:p>
            <a:r>
              <a:rPr lang="en-US"/>
              <a:t>The Stirling and Ericsson cycles give a message: </a:t>
            </a:r>
            <a:r>
              <a:rPr lang="en-US" i="1">
                <a:solidFill>
                  <a:srgbClr val="3333FF"/>
                </a:solidFill>
              </a:rPr>
              <a:t>Regeneration can increase efficiency.</a:t>
            </a:r>
          </a:p>
        </p:txBody>
      </p:sp>
      <p:pic>
        <p:nvPicPr>
          <p:cNvPr id="22535" name="Picture 11"/>
          <p:cNvPicPr>
            <a:picLocks noChangeAspect="1" noChangeArrowheads="1"/>
          </p:cNvPicPr>
          <p:nvPr/>
        </p:nvPicPr>
        <p:blipFill>
          <a:blip r:embed="rId3"/>
          <a:srcRect/>
          <a:stretch>
            <a:fillRect/>
          </a:stretch>
        </p:blipFill>
        <p:spPr bwMode="auto">
          <a:xfrm>
            <a:off x="457200" y="1600200"/>
            <a:ext cx="3600450" cy="4991100"/>
          </a:xfrm>
          <a:prstGeom prst="rect">
            <a:avLst/>
          </a:prstGeom>
          <a:noFill/>
          <a:ln w="9525">
            <a:noFill/>
            <a:miter lim="800000"/>
            <a:headEnd/>
            <a:tailEnd/>
          </a:ln>
        </p:spPr>
      </p:pic>
      <p:pic>
        <p:nvPicPr>
          <p:cNvPr id="22536" name="Picture 12"/>
          <p:cNvPicPr>
            <a:picLocks noChangeAspect="1" noChangeArrowheads="1"/>
          </p:cNvPicPr>
          <p:nvPr/>
        </p:nvPicPr>
        <p:blipFill>
          <a:blip r:embed="rId4"/>
          <a:srcRect/>
          <a:stretch>
            <a:fillRect/>
          </a:stretch>
        </p:blipFill>
        <p:spPr bwMode="auto">
          <a:xfrm>
            <a:off x="4457700" y="3276600"/>
            <a:ext cx="3543300" cy="347662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3 Slayt Numarası Yer Tutucusu"/>
          <p:cNvSpPr>
            <a:spLocks noGrp="1"/>
          </p:cNvSpPr>
          <p:nvPr>
            <p:ph type="sldNum" sz="quarter" idx="12"/>
          </p:nvPr>
        </p:nvSpPr>
        <p:spPr>
          <a:noFill/>
        </p:spPr>
        <p:txBody>
          <a:bodyPr/>
          <a:lstStyle/>
          <a:p>
            <a:fld id="{211B8783-98B7-46CF-BF6B-A055733B652F}" type="slidenum">
              <a:rPr lang="en-US" smtClean="0"/>
              <a:pPr/>
              <a:t>22</a:t>
            </a:fld>
            <a:endParaRPr lang="en-US" smtClean="0"/>
          </a:p>
        </p:txBody>
      </p:sp>
      <p:sp>
        <p:nvSpPr>
          <p:cNvPr id="23555" name="Rectangle 2"/>
          <p:cNvSpPr>
            <a:spLocks noChangeArrowheads="1"/>
          </p:cNvSpPr>
          <p:nvPr/>
        </p:nvSpPr>
        <p:spPr bwMode="auto">
          <a:xfrm>
            <a:off x="381000" y="112713"/>
            <a:ext cx="7543800" cy="954087"/>
          </a:xfrm>
          <a:prstGeom prst="rect">
            <a:avLst/>
          </a:prstGeom>
          <a:solidFill>
            <a:srgbClr val="92D050"/>
          </a:solidFill>
          <a:ln w="9525">
            <a:noFill/>
            <a:miter lim="800000"/>
            <a:headEnd/>
            <a:tailEnd/>
          </a:ln>
        </p:spPr>
        <p:txBody>
          <a:bodyPr>
            <a:spAutoFit/>
          </a:bodyPr>
          <a:lstStyle/>
          <a:p>
            <a:r>
              <a:rPr lang="en-US" sz="2800" b="1">
                <a:solidFill>
                  <a:srgbClr val="C00000"/>
                </a:solidFill>
              </a:rPr>
              <a:t>BRAYTON CYCLE: THE IDEAL CYCLE FOR GAS-TURBINE ENGINES</a:t>
            </a:r>
          </a:p>
        </p:txBody>
      </p:sp>
      <p:sp>
        <p:nvSpPr>
          <p:cNvPr id="23556" name="Rectangle 7"/>
          <p:cNvSpPr>
            <a:spLocks noChangeArrowheads="1"/>
          </p:cNvSpPr>
          <p:nvPr/>
        </p:nvSpPr>
        <p:spPr bwMode="auto">
          <a:xfrm>
            <a:off x="304800" y="1109663"/>
            <a:ext cx="8077200" cy="2014537"/>
          </a:xfrm>
          <a:prstGeom prst="rect">
            <a:avLst/>
          </a:prstGeom>
          <a:noFill/>
          <a:ln w="9525">
            <a:noFill/>
            <a:miter lim="800000"/>
            <a:headEnd/>
            <a:tailEnd/>
          </a:ln>
        </p:spPr>
        <p:txBody>
          <a:bodyPr>
            <a:spAutoFit/>
          </a:bodyPr>
          <a:lstStyle/>
          <a:p>
            <a:r>
              <a:rPr lang="en-US"/>
              <a:t>The combustion process is replaced by a constant-pressure heat-addition process from an external source, and the exhaust process is replaced by a constant-pressure heat-rejection process to the ambient air. </a:t>
            </a:r>
          </a:p>
          <a:p>
            <a:r>
              <a:rPr lang="en-US">
                <a:solidFill>
                  <a:srgbClr val="3333FF"/>
                </a:solidFill>
              </a:rPr>
              <a:t>1-2 Isentropic compression (in a compressor)</a:t>
            </a:r>
          </a:p>
          <a:p>
            <a:r>
              <a:rPr lang="en-US">
                <a:solidFill>
                  <a:srgbClr val="3333FF"/>
                </a:solidFill>
              </a:rPr>
              <a:t>2-3 Constant-pressure heat addition</a:t>
            </a:r>
          </a:p>
          <a:p>
            <a:r>
              <a:rPr lang="en-US">
                <a:solidFill>
                  <a:srgbClr val="3333FF"/>
                </a:solidFill>
              </a:rPr>
              <a:t>3-4 Isentropic expansion (in a turbine)</a:t>
            </a:r>
          </a:p>
          <a:p>
            <a:r>
              <a:rPr lang="en-US">
                <a:solidFill>
                  <a:srgbClr val="3333FF"/>
                </a:solidFill>
              </a:rPr>
              <a:t>4-1 Constant-pressure heat rejection</a:t>
            </a:r>
          </a:p>
        </p:txBody>
      </p:sp>
      <p:pic>
        <p:nvPicPr>
          <p:cNvPr id="23557" name="Picture 9"/>
          <p:cNvPicPr>
            <a:picLocks noChangeAspect="1" noChangeArrowheads="1"/>
          </p:cNvPicPr>
          <p:nvPr/>
        </p:nvPicPr>
        <p:blipFill>
          <a:blip r:embed="rId2"/>
          <a:srcRect/>
          <a:stretch>
            <a:fillRect/>
          </a:stretch>
        </p:blipFill>
        <p:spPr bwMode="auto">
          <a:xfrm>
            <a:off x="381000" y="3181350"/>
            <a:ext cx="3495675" cy="3524250"/>
          </a:xfrm>
          <a:prstGeom prst="rect">
            <a:avLst/>
          </a:prstGeom>
          <a:noFill/>
          <a:ln w="9525">
            <a:noFill/>
            <a:miter lim="800000"/>
            <a:headEnd/>
            <a:tailEnd/>
          </a:ln>
        </p:spPr>
      </p:pic>
      <p:pic>
        <p:nvPicPr>
          <p:cNvPr id="23558" name="Picture 10"/>
          <p:cNvPicPr>
            <a:picLocks noChangeAspect="1" noChangeArrowheads="1"/>
          </p:cNvPicPr>
          <p:nvPr/>
        </p:nvPicPr>
        <p:blipFill>
          <a:blip r:embed="rId3"/>
          <a:srcRect/>
          <a:stretch>
            <a:fillRect/>
          </a:stretch>
        </p:blipFill>
        <p:spPr bwMode="auto">
          <a:xfrm>
            <a:off x="5105400" y="2647950"/>
            <a:ext cx="3543300" cy="405765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Slayt Numarası Yer Tutucusu"/>
          <p:cNvSpPr>
            <a:spLocks noGrp="1"/>
          </p:cNvSpPr>
          <p:nvPr>
            <p:ph type="sldNum" sz="quarter" idx="12"/>
          </p:nvPr>
        </p:nvSpPr>
        <p:spPr>
          <a:noFill/>
        </p:spPr>
        <p:txBody>
          <a:bodyPr/>
          <a:lstStyle/>
          <a:p>
            <a:fld id="{230D58AE-4F87-47F1-BF8C-942ECC496F7D}" type="slidenum">
              <a:rPr lang="en-US" smtClean="0"/>
              <a:pPr/>
              <a:t>23</a:t>
            </a:fld>
            <a:endParaRPr lang="en-US" smtClean="0"/>
          </a:p>
        </p:txBody>
      </p:sp>
      <p:pic>
        <p:nvPicPr>
          <p:cNvPr id="24579" name="Picture 4"/>
          <p:cNvPicPr>
            <a:picLocks noChangeAspect="1" noChangeArrowheads="1"/>
          </p:cNvPicPr>
          <p:nvPr/>
        </p:nvPicPr>
        <p:blipFill>
          <a:blip r:embed="rId2"/>
          <a:srcRect/>
          <a:stretch>
            <a:fillRect/>
          </a:stretch>
        </p:blipFill>
        <p:spPr bwMode="auto">
          <a:xfrm>
            <a:off x="3124200" y="152400"/>
            <a:ext cx="3425825" cy="320675"/>
          </a:xfrm>
          <a:prstGeom prst="rect">
            <a:avLst/>
          </a:prstGeom>
          <a:noFill/>
          <a:ln w="9525">
            <a:noFill/>
            <a:miter lim="800000"/>
            <a:headEnd/>
            <a:tailEnd/>
          </a:ln>
        </p:spPr>
      </p:pic>
      <p:pic>
        <p:nvPicPr>
          <p:cNvPr id="24580" name="Picture 5"/>
          <p:cNvPicPr>
            <a:picLocks noChangeAspect="1" noChangeArrowheads="1"/>
          </p:cNvPicPr>
          <p:nvPr/>
        </p:nvPicPr>
        <p:blipFill>
          <a:blip r:embed="rId3"/>
          <a:srcRect/>
          <a:stretch>
            <a:fillRect/>
          </a:stretch>
        </p:blipFill>
        <p:spPr bwMode="auto">
          <a:xfrm>
            <a:off x="3124200" y="533400"/>
            <a:ext cx="2338388" cy="252413"/>
          </a:xfrm>
          <a:prstGeom prst="rect">
            <a:avLst/>
          </a:prstGeom>
          <a:noFill/>
          <a:ln w="9525">
            <a:noFill/>
            <a:miter lim="800000"/>
            <a:headEnd/>
            <a:tailEnd/>
          </a:ln>
        </p:spPr>
      </p:pic>
      <p:pic>
        <p:nvPicPr>
          <p:cNvPr id="24581" name="Picture 6"/>
          <p:cNvPicPr>
            <a:picLocks noChangeAspect="1" noChangeArrowheads="1"/>
          </p:cNvPicPr>
          <p:nvPr/>
        </p:nvPicPr>
        <p:blipFill>
          <a:blip r:embed="rId4"/>
          <a:srcRect/>
          <a:stretch>
            <a:fillRect/>
          </a:stretch>
        </p:blipFill>
        <p:spPr bwMode="auto">
          <a:xfrm>
            <a:off x="3124200" y="838200"/>
            <a:ext cx="2413000" cy="284163"/>
          </a:xfrm>
          <a:prstGeom prst="rect">
            <a:avLst/>
          </a:prstGeom>
          <a:noFill/>
          <a:ln w="9525">
            <a:noFill/>
            <a:miter lim="800000"/>
            <a:headEnd/>
            <a:tailEnd/>
          </a:ln>
        </p:spPr>
      </p:pic>
      <p:pic>
        <p:nvPicPr>
          <p:cNvPr id="24582" name="Picture 7"/>
          <p:cNvPicPr>
            <a:picLocks noChangeAspect="1" noChangeArrowheads="1"/>
          </p:cNvPicPr>
          <p:nvPr/>
        </p:nvPicPr>
        <p:blipFill>
          <a:blip r:embed="rId5"/>
          <a:srcRect/>
          <a:stretch>
            <a:fillRect/>
          </a:stretch>
        </p:blipFill>
        <p:spPr bwMode="auto">
          <a:xfrm>
            <a:off x="3124200" y="1160463"/>
            <a:ext cx="5621338" cy="592137"/>
          </a:xfrm>
          <a:prstGeom prst="rect">
            <a:avLst/>
          </a:prstGeom>
          <a:noFill/>
          <a:ln w="9525">
            <a:noFill/>
            <a:miter lim="800000"/>
            <a:headEnd/>
            <a:tailEnd/>
          </a:ln>
        </p:spPr>
      </p:pic>
      <p:pic>
        <p:nvPicPr>
          <p:cNvPr id="24583" name="Picture 8"/>
          <p:cNvPicPr>
            <a:picLocks noChangeAspect="1" noChangeArrowheads="1"/>
          </p:cNvPicPr>
          <p:nvPr/>
        </p:nvPicPr>
        <p:blipFill>
          <a:blip r:embed="rId6"/>
          <a:srcRect/>
          <a:stretch>
            <a:fillRect/>
          </a:stretch>
        </p:blipFill>
        <p:spPr bwMode="auto">
          <a:xfrm>
            <a:off x="3124200" y="1828800"/>
            <a:ext cx="3079750" cy="530225"/>
          </a:xfrm>
          <a:prstGeom prst="rect">
            <a:avLst/>
          </a:prstGeom>
          <a:noFill/>
          <a:ln w="9525">
            <a:noFill/>
            <a:miter lim="800000"/>
            <a:headEnd/>
            <a:tailEnd/>
          </a:ln>
        </p:spPr>
      </p:pic>
      <p:sp>
        <p:nvSpPr>
          <p:cNvPr id="24584" name="Text Box 11"/>
          <p:cNvSpPr txBox="1">
            <a:spLocks noChangeArrowheads="1"/>
          </p:cNvSpPr>
          <p:nvPr/>
        </p:nvSpPr>
        <p:spPr bwMode="auto">
          <a:xfrm>
            <a:off x="4038600" y="2559050"/>
            <a:ext cx="1295400" cy="641350"/>
          </a:xfrm>
          <a:prstGeom prst="rect">
            <a:avLst/>
          </a:prstGeom>
          <a:noFill/>
          <a:ln w="9525">
            <a:noFill/>
            <a:miter lim="800000"/>
            <a:headEnd/>
            <a:tailEnd/>
          </a:ln>
        </p:spPr>
        <p:txBody>
          <a:bodyPr>
            <a:spAutoFit/>
          </a:bodyPr>
          <a:lstStyle/>
          <a:p>
            <a:pPr>
              <a:spcBef>
                <a:spcPct val="50000"/>
              </a:spcBef>
            </a:pPr>
            <a:r>
              <a:rPr lang="en-US">
                <a:solidFill>
                  <a:srgbClr val="FF3300"/>
                </a:solidFill>
              </a:rPr>
              <a:t>Pressure ratio</a:t>
            </a:r>
          </a:p>
        </p:txBody>
      </p:sp>
      <p:pic>
        <p:nvPicPr>
          <p:cNvPr id="24585" name="Picture 16"/>
          <p:cNvPicPr>
            <a:picLocks noChangeAspect="1" noChangeArrowheads="1"/>
          </p:cNvPicPr>
          <p:nvPr/>
        </p:nvPicPr>
        <p:blipFill>
          <a:blip r:embed="rId7"/>
          <a:srcRect/>
          <a:stretch>
            <a:fillRect/>
          </a:stretch>
        </p:blipFill>
        <p:spPr bwMode="auto">
          <a:xfrm>
            <a:off x="133350" y="200025"/>
            <a:ext cx="2838450" cy="6457950"/>
          </a:xfrm>
          <a:prstGeom prst="rect">
            <a:avLst/>
          </a:prstGeom>
          <a:noFill/>
          <a:ln w="9525">
            <a:noFill/>
            <a:miter lim="800000"/>
            <a:headEnd/>
            <a:tailEnd/>
          </a:ln>
        </p:spPr>
      </p:pic>
      <p:pic>
        <p:nvPicPr>
          <p:cNvPr id="24586" name="Picture 17"/>
          <p:cNvPicPr>
            <a:picLocks noChangeAspect="1" noChangeArrowheads="1"/>
          </p:cNvPicPr>
          <p:nvPr/>
        </p:nvPicPr>
        <p:blipFill>
          <a:blip r:embed="rId8"/>
          <a:srcRect/>
          <a:stretch>
            <a:fillRect/>
          </a:stretch>
        </p:blipFill>
        <p:spPr bwMode="auto">
          <a:xfrm>
            <a:off x="5638800" y="2479675"/>
            <a:ext cx="3390900" cy="4292600"/>
          </a:xfrm>
          <a:prstGeom prst="rect">
            <a:avLst/>
          </a:prstGeom>
          <a:noFill/>
          <a:ln w="9525">
            <a:noFill/>
            <a:miter lim="800000"/>
            <a:headEnd/>
            <a:tailEnd/>
          </a:ln>
        </p:spPr>
      </p:pic>
      <p:pic>
        <p:nvPicPr>
          <p:cNvPr id="24587" name="Picture 18"/>
          <p:cNvPicPr>
            <a:picLocks noChangeAspect="1" noChangeArrowheads="1"/>
          </p:cNvPicPr>
          <p:nvPr/>
        </p:nvPicPr>
        <p:blipFill>
          <a:blip r:embed="rId9"/>
          <a:srcRect/>
          <a:stretch>
            <a:fillRect/>
          </a:stretch>
        </p:blipFill>
        <p:spPr bwMode="auto">
          <a:xfrm>
            <a:off x="3124200" y="2495550"/>
            <a:ext cx="923925" cy="704850"/>
          </a:xfrm>
          <a:prstGeom prst="rect">
            <a:avLst/>
          </a:prstGeom>
          <a:noFill/>
          <a:ln w="9525">
            <a:noFill/>
            <a:miter lim="800000"/>
            <a:headEnd/>
            <a:tailEnd/>
          </a:ln>
        </p:spPr>
      </p:pic>
      <p:pic>
        <p:nvPicPr>
          <p:cNvPr id="24588" name="Picture 19"/>
          <p:cNvPicPr>
            <a:picLocks noChangeAspect="1" noChangeArrowheads="1"/>
          </p:cNvPicPr>
          <p:nvPr/>
        </p:nvPicPr>
        <p:blipFill>
          <a:blip r:embed="rId10"/>
          <a:srcRect/>
          <a:stretch>
            <a:fillRect/>
          </a:stretch>
        </p:blipFill>
        <p:spPr bwMode="auto">
          <a:xfrm>
            <a:off x="3095625" y="3324225"/>
            <a:ext cx="2390775" cy="71437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3 Slayt Numarası Yer Tutucusu"/>
          <p:cNvSpPr>
            <a:spLocks noGrp="1"/>
          </p:cNvSpPr>
          <p:nvPr>
            <p:ph type="sldNum" sz="quarter" idx="12"/>
          </p:nvPr>
        </p:nvSpPr>
        <p:spPr>
          <a:noFill/>
        </p:spPr>
        <p:txBody>
          <a:bodyPr/>
          <a:lstStyle/>
          <a:p>
            <a:fld id="{4136950F-0459-43AA-9D3F-D32AAD85AA61}" type="slidenum">
              <a:rPr lang="en-US" smtClean="0"/>
              <a:pPr/>
              <a:t>24</a:t>
            </a:fld>
            <a:endParaRPr lang="en-US" smtClean="0"/>
          </a:p>
        </p:txBody>
      </p:sp>
      <p:sp>
        <p:nvSpPr>
          <p:cNvPr id="25603" name="Rectangle 6"/>
          <p:cNvSpPr>
            <a:spLocks noChangeArrowheads="1"/>
          </p:cNvSpPr>
          <p:nvPr/>
        </p:nvSpPr>
        <p:spPr bwMode="auto">
          <a:xfrm>
            <a:off x="304800" y="303213"/>
            <a:ext cx="4191000" cy="915987"/>
          </a:xfrm>
          <a:prstGeom prst="rect">
            <a:avLst/>
          </a:prstGeom>
          <a:noFill/>
          <a:ln w="9525">
            <a:noFill/>
            <a:miter lim="800000"/>
            <a:headEnd/>
            <a:tailEnd/>
          </a:ln>
        </p:spPr>
        <p:txBody>
          <a:bodyPr>
            <a:spAutoFit/>
          </a:bodyPr>
          <a:lstStyle/>
          <a:p>
            <a:r>
              <a:rPr lang="en-US"/>
              <a:t>The two major application areas of gas-turbine engines are </a:t>
            </a:r>
            <a:r>
              <a:rPr lang="en-US" i="1">
                <a:solidFill>
                  <a:srgbClr val="CC00CC"/>
                </a:solidFill>
              </a:rPr>
              <a:t>aircraft propulsion </a:t>
            </a:r>
            <a:r>
              <a:rPr lang="en-US"/>
              <a:t>and </a:t>
            </a:r>
            <a:r>
              <a:rPr lang="en-US" i="1">
                <a:solidFill>
                  <a:srgbClr val="CC00CC"/>
                </a:solidFill>
              </a:rPr>
              <a:t>electric power generation</a:t>
            </a:r>
            <a:r>
              <a:rPr lang="en-US" i="1"/>
              <a:t>.</a:t>
            </a:r>
          </a:p>
        </p:txBody>
      </p:sp>
      <p:sp>
        <p:nvSpPr>
          <p:cNvPr id="25604" name="Rectangle 7"/>
          <p:cNvSpPr>
            <a:spLocks noChangeArrowheads="1"/>
          </p:cNvSpPr>
          <p:nvPr/>
        </p:nvSpPr>
        <p:spPr bwMode="auto">
          <a:xfrm>
            <a:off x="4648200" y="228600"/>
            <a:ext cx="4191000" cy="3014663"/>
          </a:xfrm>
          <a:prstGeom prst="rect">
            <a:avLst/>
          </a:prstGeom>
          <a:noFill/>
          <a:ln w="9525">
            <a:noFill/>
            <a:miter lim="800000"/>
            <a:headEnd/>
            <a:tailEnd/>
          </a:ln>
        </p:spPr>
        <p:txBody>
          <a:bodyPr>
            <a:spAutoFit/>
          </a:bodyPr>
          <a:lstStyle/>
          <a:p>
            <a:pPr>
              <a:spcBef>
                <a:spcPct val="15000"/>
              </a:spcBef>
              <a:spcAft>
                <a:spcPct val="15000"/>
              </a:spcAft>
            </a:pPr>
            <a:r>
              <a:rPr lang="en-US" sz="1700"/>
              <a:t>The highest temperature in the cycle is limited by the maximum temperature that the turbine blades can withstand. This also limits the pressure ratios that can be used in the cycle.</a:t>
            </a:r>
            <a:endParaRPr lang="en-US" sz="1700">
              <a:solidFill>
                <a:srgbClr val="CC00CC"/>
              </a:solidFill>
            </a:endParaRPr>
          </a:p>
          <a:p>
            <a:pPr>
              <a:spcBef>
                <a:spcPct val="15000"/>
              </a:spcBef>
              <a:spcAft>
                <a:spcPct val="15000"/>
              </a:spcAft>
            </a:pPr>
            <a:r>
              <a:rPr lang="en-US" sz="1700">
                <a:solidFill>
                  <a:srgbClr val="CC00CC"/>
                </a:solidFill>
              </a:rPr>
              <a:t>The air in gas turbines supplies the necessary oxidant for the combustion of the fuel, and it serves as a coolant to keep the temperature of various components within safe limits. An air–fuel ratio of 50 or above is not uncommon.</a:t>
            </a:r>
          </a:p>
        </p:txBody>
      </p:sp>
      <p:pic>
        <p:nvPicPr>
          <p:cNvPr id="25605" name="Picture 10"/>
          <p:cNvPicPr>
            <a:picLocks noChangeAspect="1" noChangeArrowheads="1"/>
          </p:cNvPicPr>
          <p:nvPr/>
        </p:nvPicPr>
        <p:blipFill>
          <a:blip r:embed="rId2"/>
          <a:srcRect/>
          <a:stretch>
            <a:fillRect/>
          </a:stretch>
        </p:blipFill>
        <p:spPr bwMode="auto">
          <a:xfrm>
            <a:off x="381000" y="1295400"/>
            <a:ext cx="3800475" cy="5410200"/>
          </a:xfrm>
          <a:prstGeom prst="rect">
            <a:avLst/>
          </a:prstGeom>
          <a:noFill/>
          <a:ln w="9525">
            <a:noFill/>
            <a:miter lim="800000"/>
            <a:headEnd/>
            <a:tailEnd/>
          </a:ln>
        </p:spPr>
      </p:pic>
      <p:pic>
        <p:nvPicPr>
          <p:cNvPr id="25606" name="Picture 11"/>
          <p:cNvPicPr>
            <a:picLocks noChangeAspect="1" noChangeArrowheads="1"/>
          </p:cNvPicPr>
          <p:nvPr/>
        </p:nvPicPr>
        <p:blipFill>
          <a:blip r:embed="rId3"/>
          <a:srcRect/>
          <a:stretch>
            <a:fillRect/>
          </a:stretch>
        </p:blipFill>
        <p:spPr bwMode="auto">
          <a:xfrm>
            <a:off x="4724400" y="3352800"/>
            <a:ext cx="3971925" cy="32766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3 Slayt Numarası Yer Tutucusu"/>
          <p:cNvSpPr>
            <a:spLocks noGrp="1"/>
          </p:cNvSpPr>
          <p:nvPr>
            <p:ph type="sldNum" sz="quarter" idx="12"/>
          </p:nvPr>
        </p:nvSpPr>
        <p:spPr>
          <a:noFill/>
        </p:spPr>
        <p:txBody>
          <a:bodyPr/>
          <a:lstStyle/>
          <a:p>
            <a:fld id="{7A816F6C-A8E6-4131-A97C-73268DD020C3}" type="slidenum">
              <a:rPr lang="en-US" smtClean="0"/>
              <a:pPr/>
              <a:t>25</a:t>
            </a:fld>
            <a:endParaRPr lang="en-US" smtClean="0"/>
          </a:p>
        </p:txBody>
      </p:sp>
      <p:sp>
        <p:nvSpPr>
          <p:cNvPr id="26627" name="Rectangle 2"/>
          <p:cNvSpPr>
            <a:spLocks noChangeArrowheads="1"/>
          </p:cNvSpPr>
          <p:nvPr/>
        </p:nvSpPr>
        <p:spPr bwMode="auto">
          <a:xfrm>
            <a:off x="533400" y="152400"/>
            <a:ext cx="4170363" cy="430213"/>
          </a:xfrm>
          <a:prstGeom prst="rect">
            <a:avLst/>
          </a:prstGeom>
          <a:noFill/>
          <a:ln w="9525">
            <a:noFill/>
            <a:miter lim="800000"/>
            <a:headEnd/>
            <a:tailEnd/>
          </a:ln>
        </p:spPr>
        <p:txBody>
          <a:bodyPr wrap="none">
            <a:spAutoFit/>
          </a:bodyPr>
          <a:lstStyle/>
          <a:p>
            <a:r>
              <a:rPr lang="en-US" sz="2200" b="1">
                <a:solidFill>
                  <a:srgbClr val="FF3300"/>
                </a:solidFill>
              </a:rPr>
              <a:t>Development of Gas Turbines</a:t>
            </a:r>
          </a:p>
        </p:txBody>
      </p:sp>
      <p:sp>
        <p:nvSpPr>
          <p:cNvPr id="26628" name="Rectangle 4"/>
          <p:cNvSpPr>
            <a:spLocks noChangeArrowheads="1"/>
          </p:cNvSpPr>
          <p:nvPr/>
        </p:nvSpPr>
        <p:spPr bwMode="auto">
          <a:xfrm>
            <a:off x="533400" y="577850"/>
            <a:ext cx="7924800" cy="1631950"/>
          </a:xfrm>
          <a:prstGeom prst="rect">
            <a:avLst/>
          </a:prstGeom>
          <a:noFill/>
          <a:ln w="9525">
            <a:noFill/>
            <a:miter lim="800000"/>
            <a:headEnd/>
            <a:tailEnd/>
          </a:ln>
        </p:spPr>
        <p:txBody>
          <a:bodyPr>
            <a:spAutoFit/>
          </a:bodyPr>
          <a:lstStyle/>
          <a:p>
            <a:pPr marL="342900" indent="-342900">
              <a:spcAft>
                <a:spcPts val="600"/>
              </a:spcAft>
              <a:buClr>
                <a:srgbClr val="FF3300"/>
              </a:buClr>
              <a:buFontTx/>
              <a:buAutoNum type="arabicPeriod"/>
            </a:pPr>
            <a:r>
              <a:rPr lang="en-US"/>
              <a:t>Increasing the turbine inlet (or firing) temperatures</a:t>
            </a:r>
          </a:p>
          <a:p>
            <a:pPr marL="342900" indent="-342900">
              <a:spcAft>
                <a:spcPts val="600"/>
              </a:spcAft>
              <a:buClr>
                <a:srgbClr val="FF3300"/>
              </a:buClr>
              <a:buFontTx/>
              <a:buAutoNum type="arabicPeriod"/>
            </a:pPr>
            <a:r>
              <a:rPr lang="en-US"/>
              <a:t>Increasing the efficiencies of turbomachinery components (turbines, compressors):</a:t>
            </a:r>
          </a:p>
          <a:p>
            <a:pPr marL="342900" indent="-342900">
              <a:spcAft>
                <a:spcPts val="600"/>
              </a:spcAft>
              <a:buClr>
                <a:srgbClr val="FF3300"/>
              </a:buClr>
              <a:buFontTx/>
              <a:buAutoNum type="arabicPeriod"/>
            </a:pPr>
            <a:r>
              <a:rPr lang="en-US"/>
              <a:t>Adding modifications to the basic cycle (intercooling, regeneration or recuperation, and reheating).</a:t>
            </a:r>
          </a:p>
        </p:txBody>
      </p:sp>
      <p:sp>
        <p:nvSpPr>
          <p:cNvPr id="26629" name="Rectangle 5"/>
          <p:cNvSpPr>
            <a:spLocks noChangeArrowheads="1"/>
          </p:cNvSpPr>
          <p:nvPr/>
        </p:nvSpPr>
        <p:spPr bwMode="auto">
          <a:xfrm>
            <a:off x="533400" y="2659063"/>
            <a:ext cx="4495800" cy="769937"/>
          </a:xfrm>
          <a:prstGeom prst="rect">
            <a:avLst/>
          </a:prstGeom>
          <a:noFill/>
          <a:ln w="9525">
            <a:noFill/>
            <a:miter lim="800000"/>
            <a:headEnd/>
            <a:tailEnd/>
          </a:ln>
        </p:spPr>
        <p:txBody>
          <a:bodyPr>
            <a:spAutoFit/>
          </a:bodyPr>
          <a:lstStyle/>
          <a:p>
            <a:r>
              <a:rPr lang="en-US" sz="2200" b="1">
                <a:solidFill>
                  <a:srgbClr val="FF3300"/>
                </a:solidFill>
              </a:rPr>
              <a:t>Deviation of Actual Gas-Turbine Cycles from Idealized Ones</a:t>
            </a:r>
          </a:p>
        </p:txBody>
      </p:sp>
      <p:pic>
        <p:nvPicPr>
          <p:cNvPr id="26630" name="Picture 7"/>
          <p:cNvPicPr>
            <a:picLocks noChangeAspect="1" noChangeArrowheads="1"/>
          </p:cNvPicPr>
          <p:nvPr/>
        </p:nvPicPr>
        <p:blipFill>
          <a:blip r:embed="rId2"/>
          <a:srcRect/>
          <a:stretch>
            <a:fillRect/>
          </a:stretch>
        </p:blipFill>
        <p:spPr bwMode="auto">
          <a:xfrm>
            <a:off x="627063" y="5029200"/>
            <a:ext cx="2116137" cy="617538"/>
          </a:xfrm>
          <a:prstGeom prst="rect">
            <a:avLst/>
          </a:prstGeom>
          <a:noFill/>
          <a:ln w="9525">
            <a:noFill/>
            <a:miter lim="800000"/>
            <a:headEnd/>
            <a:tailEnd/>
          </a:ln>
        </p:spPr>
      </p:pic>
      <p:pic>
        <p:nvPicPr>
          <p:cNvPr id="26631" name="Picture 8"/>
          <p:cNvPicPr>
            <a:picLocks noChangeAspect="1" noChangeArrowheads="1"/>
          </p:cNvPicPr>
          <p:nvPr/>
        </p:nvPicPr>
        <p:blipFill>
          <a:blip r:embed="rId3"/>
          <a:srcRect/>
          <a:stretch>
            <a:fillRect/>
          </a:stretch>
        </p:blipFill>
        <p:spPr bwMode="auto">
          <a:xfrm>
            <a:off x="2860675" y="5029200"/>
            <a:ext cx="2092325" cy="654050"/>
          </a:xfrm>
          <a:prstGeom prst="rect">
            <a:avLst/>
          </a:prstGeom>
          <a:noFill/>
          <a:ln w="9525">
            <a:noFill/>
            <a:miter lim="800000"/>
            <a:headEnd/>
            <a:tailEnd/>
          </a:ln>
        </p:spPr>
      </p:pic>
      <p:sp>
        <p:nvSpPr>
          <p:cNvPr id="26632" name="Text Box 10"/>
          <p:cNvSpPr txBox="1">
            <a:spLocks noChangeArrowheads="1"/>
          </p:cNvSpPr>
          <p:nvPr/>
        </p:nvSpPr>
        <p:spPr bwMode="auto">
          <a:xfrm>
            <a:off x="533400" y="3505200"/>
            <a:ext cx="4572000" cy="641350"/>
          </a:xfrm>
          <a:prstGeom prst="rect">
            <a:avLst/>
          </a:prstGeom>
          <a:noFill/>
          <a:ln w="9525">
            <a:noFill/>
            <a:miter lim="800000"/>
            <a:headEnd/>
            <a:tailEnd/>
          </a:ln>
        </p:spPr>
        <p:txBody>
          <a:bodyPr>
            <a:spAutoFit/>
          </a:bodyPr>
          <a:lstStyle/>
          <a:p>
            <a:pPr>
              <a:spcBef>
                <a:spcPct val="10000"/>
              </a:spcBef>
              <a:spcAft>
                <a:spcPct val="10000"/>
              </a:spcAft>
            </a:pPr>
            <a:r>
              <a:rPr lang="en-US" b="1">
                <a:solidFill>
                  <a:srgbClr val="CC00CC"/>
                </a:solidFill>
              </a:rPr>
              <a:t>Reasons:</a:t>
            </a:r>
            <a:r>
              <a:rPr lang="en-US">
                <a:solidFill>
                  <a:srgbClr val="CC00CC"/>
                </a:solidFill>
              </a:rPr>
              <a:t> </a:t>
            </a:r>
            <a:r>
              <a:rPr lang="en-US"/>
              <a:t>Irreversibilities in turbine and compressors, pressure drops, heat losses</a:t>
            </a:r>
          </a:p>
        </p:txBody>
      </p:sp>
      <p:sp>
        <p:nvSpPr>
          <p:cNvPr id="26633" name="Text Box 11"/>
          <p:cNvSpPr txBox="1">
            <a:spLocks noChangeArrowheads="1"/>
          </p:cNvSpPr>
          <p:nvPr/>
        </p:nvSpPr>
        <p:spPr bwMode="auto">
          <a:xfrm>
            <a:off x="533400" y="4387850"/>
            <a:ext cx="4267200" cy="641350"/>
          </a:xfrm>
          <a:prstGeom prst="rect">
            <a:avLst/>
          </a:prstGeom>
          <a:noFill/>
          <a:ln w="9525">
            <a:noFill/>
            <a:miter lim="800000"/>
            <a:headEnd/>
            <a:tailEnd/>
          </a:ln>
        </p:spPr>
        <p:txBody>
          <a:bodyPr>
            <a:spAutoFit/>
          </a:bodyPr>
          <a:lstStyle/>
          <a:p>
            <a:pPr>
              <a:spcBef>
                <a:spcPct val="50000"/>
              </a:spcBef>
            </a:pPr>
            <a:r>
              <a:rPr lang="en-US">
                <a:solidFill>
                  <a:srgbClr val="3333FF"/>
                </a:solidFill>
              </a:rPr>
              <a:t>Isentropic efficiencies of the compressor and turbine</a:t>
            </a:r>
          </a:p>
        </p:txBody>
      </p:sp>
      <p:pic>
        <p:nvPicPr>
          <p:cNvPr id="26634" name="Picture 12"/>
          <p:cNvPicPr>
            <a:picLocks noChangeAspect="1" noChangeArrowheads="1"/>
          </p:cNvPicPr>
          <p:nvPr/>
        </p:nvPicPr>
        <p:blipFill>
          <a:blip r:embed="rId4"/>
          <a:srcRect/>
          <a:stretch>
            <a:fillRect/>
          </a:stretch>
        </p:blipFill>
        <p:spPr bwMode="auto">
          <a:xfrm>
            <a:off x="5238750" y="2019300"/>
            <a:ext cx="3524250" cy="46863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3 Slayt Numarası Yer Tutucusu"/>
          <p:cNvSpPr>
            <a:spLocks noGrp="1"/>
          </p:cNvSpPr>
          <p:nvPr>
            <p:ph type="sldNum" sz="quarter" idx="12"/>
          </p:nvPr>
        </p:nvSpPr>
        <p:spPr>
          <a:noFill/>
        </p:spPr>
        <p:txBody>
          <a:bodyPr/>
          <a:lstStyle/>
          <a:p>
            <a:fld id="{2717F740-2B17-479E-AFD2-B17D516400B1}" type="slidenum">
              <a:rPr lang="en-US" smtClean="0"/>
              <a:pPr/>
              <a:t>26</a:t>
            </a:fld>
            <a:endParaRPr lang="en-US" smtClean="0"/>
          </a:p>
        </p:txBody>
      </p:sp>
      <p:sp>
        <p:nvSpPr>
          <p:cNvPr id="27651" name="Rectangle 2"/>
          <p:cNvSpPr>
            <a:spLocks noChangeArrowheads="1"/>
          </p:cNvSpPr>
          <p:nvPr/>
        </p:nvSpPr>
        <p:spPr bwMode="auto">
          <a:xfrm>
            <a:off x="152400" y="152400"/>
            <a:ext cx="4191000" cy="769938"/>
          </a:xfrm>
          <a:prstGeom prst="rect">
            <a:avLst/>
          </a:prstGeom>
          <a:solidFill>
            <a:srgbClr val="92D050"/>
          </a:solidFill>
          <a:ln w="9525">
            <a:noFill/>
            <a:miter lim="800000"/>
            <a:headEnd/>
            <a:tailEnd/>
          </a:ln>
        </p:spPr>
        <p:txBody>
          <a:bodyPr>
            <a:spAutoFit/>
          </a:bodyPr>
          <a:lstStyle/>
          <a:p>
            <a:r>
              <a:rPr lang="en-US" sz="2200" b="1">
                <a:solidFill>
                  <a:srgbClr val="C00000"/>
                </a:solidFill>
              </a:rPr>
              <a:t>THE BRAYTON CYCLE WITH REGENERATION</a:t>
            </a:r>
          </a:p>
        </p:txBody>
      </p:sp>
      <p:sp>
        <p:nvSpPr>
          <p:cNvPr id="27652" name="Rectangle 7"/>
          <p:cNvSpPr>
            <a:spLocks noChangeArrowheads="1"/>
          </p:cNvSpPr>
          <p:nvPr/>
        </p:nvSpPr>
        <p:spPr bwMode="auto">
          <a:xfrm>
            <a:off x="76200" y="963613"/>
            <a:ext cx="5257800" cy="3074987"/>
          </a:xfrm>
          <a:prstGeom prst="rect">
            <a:avLst/>
          </a:prstGeom>
          <a:noFill/>
          <a:ln w="9525">
            <a:noFill/>
            <a:miter lim="800000"/>
            <a:headEnd/>
            <a:tailEnd/>
          </a:ln>
        </p:spPr>
        <p:txBody>
          <a:bodyPr>
            <a:spAutoFit/>
          </a:bodyPr>
          <a:lstStyle/>
          <a:p>
            <a:pPr>
              <a:spcBef>
                <a:spcPct val="10000"/>
              </a:spcBef>
              <a:spcAft>
                <a:spcPct val="10000"/>
              </a:spcAft>
            </a:pPr>
            <a:r>
              <a:rPr lang="en-US" sz="1700"/>
              <a:t>In gas-turbine engines, the temperature of the exhaust gas leaving the turbine is often considerably higher than the temperature of the air leaving the compressor. </a:t>
            </a:r>
          </a:p>
          <a:p>
            <a:pPr>
              <a:spcBef>
                <a:spcPct val="10000"/>
              </a:spcBef>
              <a:spcAft>
                <a:spcPct val="10000"/>
              </a:spcAft>
            </a:pPr>
            <a:r>
              <a:rPr lang="en-US" sz="1700"/>
              <a:t>Therefore, the high-pressure air leaving the compressor can be heated by the hot exhaust gases in a counter-flow heat exchanger (a </a:t>
            </a:r>
            <a:r>
              <a:rPr lang="en-US" sz="1700" i="1">
                <a:solidFill>
                  <a:srgbClr val="CC00CC"/>
                </a:solidFill>
              </a:rPr>
              <a:t>regenerator</a:t>
            </a:r>
            <a:r>
              <a:rPr lang="en-US" sz="1700" i="1"/>
              <a:t> </a:t>
            </a:r>
            <a:r>
              <a:rPr lang="en-US" sz="1700"/>
              <a:t>or a </a:t>
            </a:r>
            <a:r>
              <a:rPr lang="en-US" sz="1700" i="1">
                <a:solidFill>
                  <a:srgbClr val="CC00CC"/>
                </a:solidFill>
              </a:rPr>
              <a:t>recuperator</a:t>
            </a:r>
            <a:r>
              <a:rPr lang="en-US" sz="1700"/>
              <a:t>). </a:t>
            </a:r>
          </a:p>
          <a:p>
            <a:pPr>
              <a:spcBef>
                <a:spcPct val="10000"/>
              </a:spcBef>
              <a:spcAft>
                <a:spcPct val="10000"/>
              </a:spcAft>
            </a:pPr>
            <a:r>
              <a:rPr lang="en-US" sz="1700">
                <a:solidFill>
                  <a:srgbClr val="3333FF"/>
                </a:solidFill>
              </a:rPr>
              <a:t>The thermal efficiency of the Brayton cycle increases as a result of regeneration since less fuel is used for the same work output.</a:t>
            </a:r>
            <a:endParaRPr lang="en-US" sz="1700" i="1">
              <a:solidFill>
                <a:srgbClr val="3333FF"/>
              </a:solidFill>
            </a:endParaRPr>
          </a:p>
        </p:txBody>
      </p:sp>
      <p:sp>
        <p:nvSpPr>
          <p:cNvPr id="27653" name="Rectangle 5"/>
          <p:cNvSpPr>
            <a:spLocks noChangeArrowheads="1"/>
          </p:cNvSpPr>
          <p:nvPr/>
        </p:nvSpPr>
        <p:spPr bwMode="auto">
          <a:xfrm>
            <a:off x="7162800" y="5334000"/>
            <a:ext cx="1600200" cy="915988"/>
          </a:xfrm>
          <a:prstGeom prst="rect">
            <a:avLst/>
          </a:prstGeom>
          <a:noFill/>
          <a:ln w="9525">
            <a:noFill/>
            <a:miter lim="800000"/>
            <a:headEnd/>
            <a:tailEnd/>
          </a:ln>
        </p:spPr>
        <p:txBody>
          <a:bodyPr>
            <a:spAutoFit/>
          </a:bodyPr>
          <a:lstStyle/>
          <a:p>
            <a:r>
              <a:rPr lang="en-US">
                <a:solidFill>
                  <a:srgbClr val="3333FF"/>
                </a:solidFill>
              </a:rPr>
              <a:t>A gas-turbine engine with regenerator.</a:t>
            </a:r>
          </a:p>
        </p:txBody>
      </p:sp>
      <p:pic>
        <p:nvPicPr>
          <p:cNvPr id="27654" name="Picture 9"/>
          <p:cNvPicPr>
            <a:picLocks noChangeAspect="1" noChangeArrowheads="1"/>
          </p:cNvPicPr>
          <p:nvPr/>
        </p:nvPicPr>
        <p:blipFill>
          <a:blip r:embed="rId2"/>
          <a:srcRect/>
          <a:stretch>
            <a:fillRect/>
          </a:stretch>
        </p:blipFill>
        <p:spPr bwMode="auto">
          <a:xfrm>
            <a:off x="152400" y="4067175"/>
            <a:ext cx="6981825" cy="2714625"/>
          </a:xfrm>
          <a:prstGeom prst="rect">
            <a:avLst/>
          </a:prstGeom>
          <a:noFill/>
          <a:ln w="9525">
            <a:noFill/>
            <a:miter lim="800000"/>
            <a:headEnd/>
            <a:tailEnd/>
          </a:ln>
        </p:spPr>
      </p:pic>
      <p:pic>
        <p:nvPicPr>
          <p:cNvPr id="27655" name="Picture 10"/>
          <p:cNvPicPr>
            <a:picLocks noChangeAspect="1" noChangeArrowheads="1"/>
          </p:cNvPicPr>
          <p:nvPr/>
        </p:nvPicPr>
        <p:blipFill>
          <a:blip r:embed="rId3"/>
          <a:srcRect/>
          <a:stretch>
            <a:fillRect/>
          </a:stretch>
        </p:blipFill>
        <p:spPr bwMode="auto">
          <a:xfrm>
            <a:off x="5562600" y="76200"/>
            <a:ext cx="3448050" cy="43053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3 Slayt Numarası Yer Tutucusu"/>
          <p:cNvSpPr>
            <a:spLocks noGrp="1"/>
          </p:cNvSpPr>
          <p:nvPr>
            <p:ph type="sldNum" sz="quarter" idx="12"/>
          </p:nvPr>
        </p:nvSpPr>
        <p:spPr>
          <a:noFill/>
        </p:spPr>
        <p:txBody>
          <a:bodyPr/>
          <a:lstStyle/>
          <a:p>
            <a:fld id="{D6BFD709-50EE-4D0A-9A05-E5C6FA5E867C}" type="slidenum">
              <a:rPr lang="en-US" smtClean="0"/>
              <a:pPr/>
              <a:t>27</a:t>
            </a:fld>
            <a:endParaRPr lang="en-US" smtClean="0"/>
          </a:p>
        </p:txBody>
      </p:sp>
      <p:pic>
        <p:nvPicPr>
          <p:cNvPr id="28675" name="Picture 4"/>
          <p:cNvPicPr>
            <a:picLocks noChangeAspect="1" noChangeArrowheads="1"/>
          </p:cNvPicPr>
          <p:nvPr/>
        </p:nvPicPr>
        <p:blipFill>
          <a:blip r:embed="rId2"/>
          <a:srcRect/>
          <a:stretch>
            <a:fillRect/>
          </a:stretch>
        </p:blipFill>
        <p:spPr bwMode="auto">
          <a:xfrm>
            <a:off x="3505200" y="381000"/>
            <a:ext cx="1795463" cy="301625"/>
          </a:xfrm>
          <a:prstGeom prst="rect">
            <a:avLst/>
          </a:prstGeom>
          <a:noFill/>
          <a:ln w="9525">
            <a:noFill/>
            <a:miter lim="800000"/>
            <a:headEnd/>
            <a:tailEnd/>
          </a:ln>
        </p:spPr>
      </p:pic>
      <p:pic>
        <p:nvPicPr>
          <p:cNvPr id="28676" name="Picture 5"/>
          <p:cNvPicPr>
            <a:picLocks noChangeAspect="1" noChangeArrowheads="1"/>
          </p:cNvPicPr>
          <p:nvPr/>
        </p:nvPicPr>
        <p:blipFill>
          <a:blip r:embed="rId3"/>
          <a:srcRect/>
          <a:stretch>
            <a:fillRect/>
          </a:stretch>
        </p:blipFill>
        <p:spPr bwMode="auto">
          <a:xfrm>
            <a:off x="3505200" y="712788"/>
            <a:ext cx="2981325" cy="277812"/>
          </a:xfrm>
          <a:prstGeom prst="rect">
            <a:avLst/>
          </a:prstGeom>
          <a:noFill/>
          <a:ln w="9525">
            <a:noFill/>
            <a:miter lim="800000"/>
            <a:headEnd/>
            <a:tailEnd/>
          </a:ln>
        </p:spPr>
      </p:pic>
      <p:pic>
        <p:nvPicPr>
          <p:cNvPr id="28677" name="Picture 6"/>
          <p:cNvPicPr>
            <a:picLocks noChangeAspect="1" noChangeArrowheads="1"/>
          </p:cNvPicPr>
          <p:nvPr/>
        </p:nvPicPr>
        <p:blipFill>
          <a:blip r:embed="rId4"/>
          <a:srcRect/>
          <a:stretch>
            <a:fillRect/>
          </a:stretch>
        </p:blipFill>
        <p:spPr bwMode="auto">
          <a:xfrm>
            <a:off x="3505200" y="1066800"/>
            <a:ext cx="2413000" cy="647700"/>
          </a:xfrm>
          <a:prstGeom prst="rect">
            <a:avLst/>
          </a:prstGeom>
          <a:noFill/>
          <a:ln w="9525">
            <a:noFill/>
            <a:miter lim="800000"/>
            <a:headEnd/>
            <a:tailEnd/>
          </a:ln>
        </p:spPr>
      </p:pic>
      <p:pic>
        <p:nvPicPr>
          <p:cNvPr id="28678" name="Picture 7"/>
          <p:cNvPicPr>
            <a:picLocks noChangeAspect="1" noChangeArrowheads="1"/>
          </p:cNvPicPr>
          <p:nvPr/>
        </p:nvPicPr>
        <p:blipFill>
          <a:blip r:embed="rId5"/>
          <a:srcRect/>
          <a:stretch>
            <a:fillRect/>
          </a:stretch>
        </p:blipFill>
        <p:spPr bwMode="auto">
          <a:xfrm>
            <a:off x="3505200" y="1744663"/>
            <a:ext cx="1327150" cy="617537"/>
          </a:xfrm>
          <a:prstGeom prst="rect">
            <a:avLst/>
          </a:prstGeom>
          <a:noFill/>
          <a:ln w="9525">
            <a:noFill/>
            <a:miter lim="800000"/>
            <a:headEnd/>
            <a:tailEnd/>
          </a:ln>
        </p:spPr>
      </p:pic>
      <p:sp>
        <p:nvSpPr>
          <p:cNvPr id="28679" name="Text Box 8"/>
          <p:cNvSpPr txBox="1">
            <a:spLocks noChangeArrowheads="1"/>
          </p:cNvSpPr>
          <p:nvPr/>
        </p:nvSpPr>
        <p:spPr bwMode="auto">
          <a:xfrm>
            <a:off x="5943600" y="1111250"/>
            <a:ext cx="1676400" cy="641350"/>
          </a:xfrm>
          <a:prstGeom prst="rect">
            <a:avLst/>
          </a:prstGeom>
          <a:noFill/>
          <a:ln w="9525">
            <a:noFill/>
            <a:miter lim="800000"/>
            <a:headEnd/>
            <a:tailEnd/>
          </a:ln>
        </p:spPr>
        <p:txBody>
          <a:bodyPr>
            <a:spAutoFit/>
          </a:bodyPr>
          <a:lstStyle/>
          <a:p>
            <a:pPr>
              <a:spcBef>
                <a:spcPct val="50000"/>
              </a:spcBef>
            </a:pPr>
            <a:r>
              <a:rPr lang="en-US"/>
              <a:t>Effectiveness of regenerator</a:t>
            </a:r>
          </a:p>
        </p:txBody>
      </p:sp>
      <p:sp>
        <p:nvSpPr>
          <p:cNvPr id="28680" name="Text Box 9"/>
          <p:cNvSpPr txBox="1">
            <a:spLocks noChangeArrowheads="1"/>
          </p:cNvSpPr>
          <p:nvPr/>
        </p:nvSpPr>
        <p:spPr bwMode="auto">
          <a:xfrm>
            <a:off x="4876800" y="1752600"/>
            <a:ext cx="2895600" cy="641350"/>
          </a:xfrm>
          <a:prstGeom prst="rect">
            <a:avLst/>
          </a:prstGeom>
          <a:noFill/>
          <a:ln w="9525">
            <a:noFill/>
            <a:miter lim="800000"/>
            <a:headEnd/>
            <a:tailEnd/>
          </a:ln>
        </p:spPr>
        <p:txBody>
          <a:bodyPr>
            <a:spAutoFit/>
          </a:bodyPr>
          <a:lstStyle/>
          <a:p>
            <a:pPr>
              <a:spcBef>
                <a:spcPct val="50000"/>
              </a:spcBef>
            </a:pPr>
            <a:r>
              <a:rPr lang="en-US"/>
              <a:t>Effectiveness under cold-air standard assumptions</a:t>
            </a:r>
          </a:p>
        </p:txBody>
      </p:sp>
      <p:pic>
        <p:nvPicPr>
          <p:cNvPr id="28681" name="Picture 10"/>
          <p:cNvPicPr>
            <a:picLocks noChangeAspect="1" noChangeArrowheads="1"/>
          </p:cNvPicPr>
          <p:nvPr/>
        </p:nvPicPr>
        <p:blipFill>
          <a:blip r:embed="rId6"/>
          <a:srcRect/>
          <a:stretch>
            <a:fillRect/>
          </a:stretch>
        </p:blipFill>
        <p:spPr bwMode="auto">
          <a:xfrm>
            <a:off x="3494088" y="2393950"/>
            <a:ext cx="2906712" cy="654050"/>
          </a:xfrm>
          <a:prstGeom prst="rect">
            <a:avLst/>
          </a:prstGeom>
          <a:noFill/>
          <a:ln w="9525">
            <a:noFill/>
            <a:miter lim="800000"/>
            <a:headEnd/>
            <a:tailEnd/>
          </a:ln>
        </p:spPr>
      </p:pic>
      <p:sp>
        <p:nvSpPr>
          <p:cNvPr id="28682" name="Text Box 11"/>
          <p:cNvSpPr txBox="1">
            <a:spLocks noChangeArrowheads="1"/>
          </p:cNvSpPr>
          <p:nvPr/>
        </p:nvSpPr>
        <p:spPr bwMode="auto">
          <a:xfrm>
            <a:off x="6400800" y="2438400"/>
            <a:ext cx="2438400" cy="641350"/>
          </a:xfrm>
          <a:prstGeom prst="rect">
            <a:avLst/>
          </a:prstGeom>
          <a:noFill/>
          <a:ln w="9525">
            <a:noFill/>
            <a:miter lim="800000"/>
            <a:headEnd/>
            <a:tailEnd/>
          </a:ln>
        </p:spPr>
        <p:txBody>
          <a:bodyPr>
            <a:spAutoFit/>
          </a:bodyPr>
          <a:lstStyle/>
          <a:p>
            <a:pPr>
              <a:spcBef>
                <a:spcPct val="50000"/>
              </a:spcBef>
            </a:pPr>
            <a:r>
              <a:rPr lang="en-US"/>
              <a:t>Under cold-air standard assumptions</a:t>
            </a:r>
          </a:p>
        </p:txBody>
      </p:sp>
      <p:sp>
        <p:nvSpPr>
          <p:cNvPr id="28683" name="Rectangle 14"/>
          <p:cNvSpPr>
            <a:spLocks noChangeArrowheads="1"/>
          </p:cNvSpPr>
          <p:nvPr/>
        </p:nvSpPr>
        <p:spPr bwMode="auto">
          <a:xfrm>
            <a:off x="76200" y="3509963"/>
            <a:ext cx="4724400" cy="1671637"/>
          </a:xfrm>
          <a:prstGeom prst="rect">
            <a:avLst/>
          </a:prstGeom>
          <a:noFill/>
          <a:ln w="9525">
            <a:noFill/>
            <a:miter lim="800000"/>
            <a:headEnd/>
            <a:tailEnd/>
          </a:ln>
        </p:spPr>
        <p:txBody>
          <a:bodyPr>
            <a:spAutoFit/>
          </a:bodyPr>
          <a:lstStyle/>
          <a:p>
            <a:pPr>
              <a:lnSpc>
                <a:spcPct val="90000"/>
              </a:lnSpc>
              <a:spcBef>
                <a:spcPct val="15000"/>
              </a:spcBef>
              <a:spcAft>
                <a:spcPct val="15000"/>
              </a:spcAft>
            </a:pPr>
            <a:r>
              <a:rPr lang="en-US"/>
              <a:t>The thermal efficiency depends on the ratio of the minimum to maximum temperatures as well as the pressure ratio. </a:t>
            </a:r>
          </a:p>
          <a:p>
            <a:pPr>
              <a:lnSpc>
                <a:spcPct val="90000"/>
              </a:lnSpc>
              <a:spcBef>
                <a:spcPct val="15000"/>
              </a:spcBef>
              <a:spcAft>
                <a:spcPct val="15000"/>
              </a:spcAft>
            </a:pPr>
            <a:r>
              <a:rPr lang="en-US">
                <a:solidFill>
                  <a:srgbClr val="CC00CC"/>
                </a:solidFill>
              </a:rPr>
              <a:t>Regeneration is most effective at lower pressure ratios and low minimum-to-maximum temperature ratios.</a:t>
            </a:r>
          </a:p>
        </p:txBody>
      </p:sp>
      <p:sp>
        <p:nvSpPr>
          <p:cNvPr id="28684" name="Text Box 15"/>
          <p:cNvSpPr txBox="1">
            <a:spLocks noChangeArrowheads="1"/>
          </p:cNvSpPr>
          <p:nvPr/>
        </p:nvSpPr>
        <p:spPr bwMode="auto">
          <a:xfrm>
            <a:off x="304800" y="5715000"/>
            <a:ext cx="2057400" cy="935038"/>
          </a:xfrm>
          <a:prstGeom prst="rect">
            <a:avLst/>
          </a:prstGeom>
          <a:solidFill>
            <a:srgbClr val="FFCC99"/>
          </a:solidFill>
          <a:ln w="19050">
            <a:solidFill>
              <a:schemeClr val="bg2"/>
            </a:solidFill>
            <a:miter lim="800000"/>
            <a:headEnd/>
            <a:tailEnd/>
          </a:ln>
        </p:spPr>
        <p:txBody>
          <a:bodyPr>
            <a:spAutoFit/>
          </a:bodyPr>
          <a:lstStyle/>
          <a:p>
            <a:pPr>
              <a:spcBef>
                <a:spcPct val="50000"/>
              </a:spcBef>
            </a:pPr>
            <a:r>
              <a:rPr lang="en-US"/>
              <a:t>Can regeneration be used at high pressure ratios? </a:t>
            </a:r>
          </a:p>
        </p:txBody>
      </p:sp>
      <p:pic>
        <p:nvPicPr>
          <p:cNvPr id="28685" name="Picture 17"/>
          <p:cNvPicPr>
            <a:picLocks noChangeAspect="1" noChangeArrowheads="1"/>
          </p:cNvPicPr>
          <p:nvPr/>
        </p:nvPicPr>
        <p:blipFill>
          <a:blip r:embed="rId7"/>
          <a:srcRect/>
          <a:stretch>
            <a:fillRect/>
          </a:stretch>
        </p:blipFill>
        <p:spPr bwMode="auto">
          <a:xfrm>
            <a:off x="76200" y="152400"/>
            <a:ext cx="3251200" cy="3124200"/>
          </a:xfrm>
          <a:prstGeom prst="rect">
            <a:avLst/>
          </a:prstGeom>
          <a:noFill/>
          <a:ln w="9525">
            <a:noFill/>
            <a:miter lim="800000"/>
            <a:headEnd/>
            <a:tailEnd/>
          </a:ln>
        </p:spPr>
      </p:pic>
      <p:pic>
        <p:nvPicPr>
          <p:cNvPr id="28686" name="Picture 18"/>
          <p:cNvPicPr>
            <a:picLocks noChangeAspect="1" noChangeArrowheads="1"/>
          </p:cNvPicPr>
          <p:nvPr/>
        </p:nvPicPr>
        <p:blipFill>
          <a:blip r:embed="rId8"/>
          <a:srcRect/>
          <a:stretch>
            <a:fillRect/>
          </a:stretch>
        </p:blipFill>
        <p:spPr bwMode="auto">
          <a:xfrm>
            <a:off x="5562600" y="3124200"/>
            <a:ext cx="3462338" cy="3695700"/>
          </a:xfrm>
          <a:prstGeom prst="rect">
            <a:avLst/>
          </a:prstGeom>
          <a:noFill/>
          <a:ln w="9525">
            <a:noFill/>
            <a:miter lim="800000"/>
            <a:headEnd/>
            <a:tailEnd/>
          </a:ln>
        </p:spPr>
      </p:pic>
      <p:pic>
        <p:nvPicPr>
          <p:cNvPr id="28687" name="Picture 19"/>
          <p:cNvPicPr>
            <a:picLocks noChangeAspect="1" noChangeArrowheads="1"/>
          </p:cNvPicPr>
          <p:nvPr/>
        </p:nvPicPr>
        <p:blipFill>
          <a:blip r:embed="rId9"/>
          <a:srcRect/>
          <a:stretch>
            <a:fillRect/>
          </a:stretch>
        </p:blipFill>
        <p:spPr bwMode="auto">
          <a:xfrm>
            <a:off x="2667000" y="5715000"/>
            <a:ext cx="2828925" cy="109537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3 Slayt Numarası Yer Tutucusu"/>
          <p:cNvSpPr>
            <a:spLocks noGrp="1"/>
          </p:cNvSpPr>
          <p:nvPr>
            <p:ph type="sldNum" sz="quarter" idx="12"/>
          </p:nvPr>
        </p:nvSpPr>
        <p:spPr>
          <a:noFill/>
        </p:spPr>
        <p:txBody>
          <a:bodyPr/>
          <a:lstStyle/>
          <a:p>
            <a:fld id="{38491A3C-A4CB-4A3E-9172-4D9A0879C02E}" type="slidenum">
              <a:rPr lang="en-US" smtClean="0"/>
              <a:pPr/>
              <a:t>28</a:t>
            </a:fld>
            <a:endParaRPr lang="en-US" smtClean="0"/>
          </a:p>
        </p:txBody>
      </p:sp>
      <p:sp>
        <p:nvSpPr>
          <p:cNvPr id="29699" name="Rectangle 2"/>
          <p:cNvSpPr>
            <a:spLocks noChangeArrowheads="1"/>
          </p:cNvSpPr>
          <p:nvPr/>
        </p:nvSpPr>
        <p:spPr bwMode="auto">
          <a:xfrm>
            <a:off x="228600" y="152400"/>
            <a:ext cx="4267200" cy="1108075"/>
          </a:xfrm>
          <a:prstGeom prst="rect">
            <a:avLst/>
          </a:prstGeom>
          <a:solidFill>
            <a:srgbClr val="92D050"/>
          </a:solidFill>
          <a:ln w="9525">
            <a:noFill/>
            <a:miter lim="800000"/>
            <a:headEnd/>
            <a:tailEnd/>
          </a:ln>
        </p:spPr>
        <p:txBody>
          <a:bodyPr>
            <a:spAutoFit/>
          </a:bodyPr>
          <a:lstStyle/>
          <a:p>
            <a:r>
              <a:rPr lang="en-US" sz="2200" b="1">
                <a:solidFill>
                  <a:srgbClr val="C00000"/>
                </a:solidFill>
              </a:rPr>
              <a:t>THE BRAYTON CYCLE WITH INTERCOOLING, REHEATING, AND REGENERATION</a:t>
            </a:r>
          </a:p>
        </p:txBody>
      </p:sp>
      <p:pic>
        <p:nvPicPr>
          <p:cNvPr id="29700" name="Picture 8"/>
          <p:cNvPicPr>
            <a:picLocks noChangeAspect="1" noChangeArrowheads="1"/>
          </p:cNvPicPr>
          <p:nvPr/>
        </p:nvPicPr>
        <p:blipFill>
          <a:blip r:embed="rId2"/>
          <a:srcRect/>
          <a:stretch>
            <a:fillRect/>
          </a:stretch>
        </p:blipFill>
        <p:spPr bwMode="auto">
          <a:xfrm>
            <a:off x="387350" y="1879600"/>
            <a:ext cx="2660650" cy="635000"/>
          </a:xfrm>
          <a:prstGeom prst="rect">
            <a:avLst/>
          </a:prstGeom>
          <a:noFill/>
          <a:ln w="9525">
            <a:noFill/>
            <a:miter lim="800000"/>
            <a:headEnd/>
            <a:tailEnd/>
          </a:ln>
        </p:spPr>
      </p:pic>
      <p:sp>
        <p:nvSpPr>
          <p:cNvPr id="29701" name="Text Box 9"/>
          <p:cNvSpPr txBox="1">
            <a:spLocks noChangeArrowheads="1"/>
          </p:cNvSpPr>
          <p:nvPr/>
        </p:nvSpPr>
        <p:spPr bwMode="auto">
          <a:xfrm>
            <a:off x="228600" y="1320800"/>
            <a:ext cx="4572000" cy="584200"/>
          </a:xfrm>
          <a:prstGeom prst="rect">
            <a:avLst/>
          </a:prstGeom>
          <a:noFill/>
          <a:ln w="9525">
            <a:noFill/>
            <a:miter lim="800000"/>
            <a:headEnd/>
            <a:tailEnd/>
          </a:ln>
        </p:spPr>
        <p:txBody>
          <a:bodyPr>
            <a:spAutoFit/>
          </a:bodyPr>
          <a:lstStyle/>
          <a:p>
            <a:pPr>
              <a:spcBef>
                <a:spcPct val="50000"/>
              </a:spcBef>
            </a:pPr>
            <a:r>
              <a:rPr lang="en-US" sz="1600"/>
              <a:t>For minimizing work input to compressor and maximizing work output from turbine:</a:t>
            </a:r>
          </a:p>
        </p:txBody>
      </p:sp>
      <p:pic>
        <p:nvPicPr>
          <p:cNvPr id="29702" name="Picture 9"/>
          <p:cNvPicPr>
            <a:picLocks noChangeAspect="1" noChangeArrowheads="1"/>
          </p:cNvPicPr>
          <p:nvPr/>
        </p:nvPicPr>
        <p:blipFill>
          <a:blip r:embed="rId3"/>
          <a:srcRect/>
          <a:stretch>
            <a:fillRect/>
          </a:stretch>
        </p:blipFill>
        <p:spPr bwMode="auto">
          <a:xfrm>
            <a:off x="152400" y="2590800"/>
            <a:ext cx="7058025" cy="4171950"/>
          </a:xfrm>
          <a:prstGeom prst="rect">
            <a:avLst/>
          </a:prstGeom>
          <a:noFill/>
          <a:ln w="9525">
            <a:noFill/>
            <a:miter lim="800000"/>
            <a:headEnd/>
            <a:tailEnd/>
          </a:ln>
        </p:spPr>
      </p:pic>
      <p:pic>
        <p:nvPicPr>
          <p:cNvPr id="29703" name="Picture 10"/>
          <p:cNvPicPr>
            <a:picLocks noChangeAspect="1" noChangeArrowheads="1"/>
          </p:cNvPicPr>
          <p:nvPr/>
        </p:nvPicPr>
        <p:blipFill>
          <a:blip r:embed="rId4"/>
          <a:srcRect/>
          <a:stretch>
            <a:fillRect/>
          </a:stretch>
        </p:blipFill>
        <p:spPr bwMode="auto">
          <a:xfrm>
            <a:off x="2133600" y="6019800"/>
            <a:ext cx="6896100" cy="733425"/>
          </a:xfrm>
          <a:prstGeom prst="rect">
            <a:avLst/>
          </a:prstGeom>
          <a:noFill/>
          <a:ln w="9525">
            <a:noFill/>
            <a:miter lim="800000"/>
            <a:headEnd/>
            <a:tailEnd/>
          </a:ln>
        </p:spPr>
      </p:pic>
      <p:pic>
        <p:nvPicPr>
          <p:cNvPr id="29704" name="Picture 11"/>
          <p:cNvPicPr>
            <a:picLocks noChangeAspect="1" noChangeArrowheads="1"/>
          </p:cNvPicPr>
          <p:nvPr/>
        </p:nvPicPr>
        <p:blipFill>
          <a:blip r:embed="rId5"/>
          <a:srcRect/>
          <a:stretch>
            <a:fillRect/>
          </a:stretch>
        </p:blipFill>
        <p:spPr bwMode="auto">
          <a:xfrm>
            <a:off x="5838825" y="76200"/>
            <a:ext cx="3228975" cy="3248025"/>
          </a:xfrm>
          <a:prstGeom prst="rect">
            <a:avLst/>
          </a:prstGeom>
          <a:noFill/>
          <a:ln w="9525">
            <a:noFill/>
            <a:miter lim="800000"/>
            <a:headEnd/>
            <a:tailEnd/>
          </a:ln>
        </p:spPr>
      </p:pic>
      <p:sp>
        <p:nvSpPr>
          <p:cNvPr id="29705" name="8 Dikdörtgen"/>
          <p:cNvSpPr>
            <a:spLocks noChangeArrowheads="1"/>
          </p:cNvSpPr>
          <p:nvPr/>
        </p:nvSpPr>
        <p:spPr bwMode="auto">
          <a:xfrm>
            <a:off x="7391400" y="3340100"/>
            <a:ext cx="1600200" cy="1384300"/>
          </a:xfrm>
          <a:prstGeom prst="rect">
            <a:avLst/>
          </a:prstGeom>
          <a:noFill/>
          <a:ln w="9525">
            <a:noFill/>
            <a:miter lim="800000"/>
            <a:headEnd/>
            <a:tailEnd/>
          </a:ln>
        </p:spPr>
        <p:txBody>
          <a:bodyPr>
            <a:spAutoFit/>
          </a:bodyPr>
          <a:lstStyle/>
          <a:p>
            <a:r>
              <a:rPr lang="en-US" sz="1400" i="1">
                <a:solidFill>
                  <a:srgbClr val="006600"/>
                </a:solidFill>
              </a:rPr>
              <a:t>T-s diagram of an ideal gas-turbine</a:t>
            </a:r>
            <a:r>
              <a:rPr lang="tr-TR" sz="1400" i="1">
                <a:solidFill>
                  <a:srgbClr val="006600"/>
                </a:solidFill>
              </a:rPr>
              <a:t> </a:t>
            </a:r>
            <a:r>
              <a:rPr lang="en-US" sz="1400">
                <a:solidFill>
                  <a:srgbClr val="006600"/>
                </a:solidFill>
              </a:rPr>
              <a:t>cycle with intercooling, reheating, and</a:t>
            </a:r>
            <a:r>
              <a:rPr lang="tr-TR" sz="1400">
                <a:solidFill>
                  <a:srgbClr val="006600"/>
                </a:solidFill>
              </a:rPr>
              <a:t> regeneration.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3 Slayt Numarası Yer Tutucusu"/>
          <p:cNvSpPr>
            <a:spLocks noGrp="1"/>
          </p:cNvSpPr>
          <p:nvPr>
            <p:ph type="sldNum" sz="quarter" idx="12"/>
          </p:nvPr>
        </p:nvSpPr>
        <p:spPr>
          <a:noFill/>
        </p:spPr>
        <p:txBody>
          <a:bodyPr/>
          <a:lstStyle/>
          <a:p>
            <a:fld id="{7B42B6ED-CF60-4824-8C8C-752CD6047A93}" type="slidenum">
              <a:rPr lang="en-US" smtClean="0"/>
              <a:pPr/>
              <a:t>29</a:t>
            </a:fld>
            <a:endParaRPr lang="en-US" smtClean="0"/>
          </a:p>
        </p:txBody>
      </p:sp>
      <p:sp>
        <p:nvSpPr>
          <p:cNvPr id="30723" name="Rectangle 4"/>
          <p:cNvSpPr>
            <a:spLocks noChangeArrowheads="1"/>
          </p:cNvSpPr>
          <p:nvPr/>
        </p:nvSpPr>
        <p:spPr bwMode="auto">
          <a:xfrm>
            <a:off x="152400" y="76200"/>
            <a:ext cx="8763000" cy="1914525"/>
          </a:xfrm>
          <a:prstGeom prst="rect">
            <a:avLst/>
          </a:prstGeom>
          <a:noFill/>
          <a:ln w="9525">
            <a:noFill/>
            <a:miter lim="800000"/>
            <a:headEnd/>
            <a:tailEnd/>
          </a:ln>
        </p:spPr>
        <p:txBody>
          <a:bodyPr>
            <a:spAutoFit/>
          </a:bodyPr>
          <a:lstStyle/>
          <a:p>
            <a:pPr>
              <a:spcBef>
                <a:spcPct val="10000"/>
              </a:spcBef>
              <a:spcAft>
                <a:spcPct val="10000"/>
              </a:spcAft>
            </a:pPr>
            <a:r>
              <a:rPr lang="en-US" sz="1600" b="1">
                <a:solidFill>
                  <a:srgbClr val="CC00CC"/>
                </a:solidFill>
              </a:rPr>
              <a:t>Multistage compression with intercooling:</a:t>
            </a:r>
            <a:r>
              <a:rPr lang="en-US" sz="1600"/>
              <a:t> The work required to compress a gas between two specified pressures can be decreased by carrying out the compression process in stages and cooling the gas in between.</a:t>
            </a:r>
            <a:r>
              <a:rPr lang="en-US" sz="1600" i="1"/>
              <a:t> </a:t>
            </a:r>
            <a:r>
              <a:rPr lang="en-US" sz="1600"/>
              <a:t>This keeps the specific volume as low as possible.</a:t>
            </a:r>
          </a:p>
          <a:p>
            <a:pPr>
              <a:spcBef>
                <a:spcPct val="10000"/>
              </a:spcBef>
              <a:spcAft>
                <a:spcPct val="10000"/>
              </a:spcAft>
            </a:pPr>
            <a:r>
              <a:rPr lang="en-US" sz="1600" b="1">
                <a:solidFill>
                  <a:srgbClr val="CC00CC"/>
                </a:solidFill>
              </a:rPr>
              <a:t>Multistage expansion with reheating</a:t>
            </a:r>
            <a:r>
              <a:rPr lang="en-US" sz="1600"/>
              <a:t> keeps the specific volume of the working fluid as high as possible during an expansion process, thus maximizing work output.</a:t>
            </a:r>
          </a:p>
          <a:p>
            <a:pPr>
              <a:spcBef>
                <a:spcPct val="10000"/>
              </a:spcBef>
              <a:spcAft>
                <a:spcPct val="10000"/>
              </a:spcAft>
            </a:pPr>
            <a:r>
              <a:rPr lang="en-US" sz="1600" b="1">
                <a:solidFill>
                  <a:srgbClr val="CC00CC"/>
                </a:solidFill>
              </a:rPr>
              <a:t>Intercooling and reheating</a:t>
            </a:r>
            <a:r>
              <a:rPr lang="en-US" sz="1600"/>
              <a:t> always decreases the thermal efficiency unless they are accompanied by regeneration. </a:t>
            </a:r>
            <a:r>
              <a:rPr lang="en-US" sz="1600" b="1">
                <a:solidFill>
                  <a:srgbClr val="CC00CC"/>
                </a:solidFill>
              </a:rPr>
              <a:t>Why?</a:t>
            </a:r>
          </a:p>
        </p:txBody>
      </p:sp>
      <p:pic>
        <p:nvPicPr>
          <p:cNvPr id="30724" name="Picture 8"/>
          <p:cNvPicPr>
            <a:picLocks noChangeAspect="1" noChangeArrowheads="1"/>
          </p:cNvPicPr>
          <p:nvPr/>
        </p:nvPicPr>
        <p:blipFill>
          <a:blip r:embed="rId2"/>
          <a:srcRect/>
          <a:stretch>
            <a:fillRect/>
          </a:stretch>
        </p:blipFill>
        <p:spPr bwMode="auto">
          <a:xfrm>
            <a:off x="152400" y="2667000"/>
            <a:ext cx="3295650" cy="4048125"/>
          </a:xfrm>
          <a:prstGeom prst="rect">
            <a:avLst/>
          </a:prstGeom>
          <a:noFill/>
          <a:ln w="9525">
            <a:noFill/>
            <a:miter lim="800000"/>
            <a:headEnd/>
            <a:tailEnd/>
          </a:ln>
        </p:spPr>
      </p:pic>
      <p:pic>
        <p:nvPicPr>
          <p:cNvPr id="30725" name="Picture 9"/>
          <p:cNvPicPr>
            <a:picLocks noChangeAspect="1" noChangeArrowheads="1"/>
          </p:cNvPicPr>
          <p:nvPr/>
        </p:nvPicPr>
        <p:blipFill>
          <a:blip r:embed="rId3"/>
          <a:srcRect/>
          <a:stretch>
            <a:fillRect/>
          </a:stretch>
        </p:blipFill>
        <p:spPr bwMode="auto">
          <a:xfrm>
            <a:off x="5486400" y="1828800"/>
            <a:ext cx="3505200" cy="4857750"/>
          </a:xfrm>
          <a:prstGeom prst="rect">
            <a:avLst/>
          </a:prstGeom>
          <a:noFill/>
          <a:ln w="9525">
            <a:noFill/>
            <a:miter lim="800000"/>
            <a:headEnd/>
            <a:tailEnd/>
          </a:ln>
        </p:spPr>
      </p:pic>
      <p:pic>
        <p:nvPicPr>
          <p:cNvPr id="30726" name="Picture 10"/>
          <p:cNvPicPr>
            <a:picLocks noChangeAspect="1" noChangeArrowheads="1"/>
          </p:cNvPicPr>
          <p:nvPr/>
        </p:nvPicPr>
        <p:blipFill>
          <a:blip r:embed="rId4"/>
          <a:srcRect/>
          <a:stretch>
            <a:fillRect/>
          </a:stretch>
        </p:blipFill>
        <p:spPr bwMode="auto">
          <a:xfrm>
            <a:off x="2057400" y="2095500"/>
            <a:ext cx="2962275" cy="10287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3 Slayt Numarası Yer Tutucusu"/>
          <p:cNvSpPr>
            <a:spLocks noGrp="1"/>
          </p:cNvSpPr>
          <p:nvPr>
            <p:ph type="sldNum" sz="quarter" idx="12"/>
          </p:nvPr>
        </p:nvSpPr>
        <p:spPr>
          <a:noFill/>
        </p:spPr>
        <p:txBody>
          <a:bodyPr/>
          <a:lstStyle/>
          <a:p>
            <a:fld id="{003B7DAE-379C-435B-B936-8D3139B66C51}" type="slidenum">
              <a:rPr lang="en-US" smtClean="0"/>
              <a:pPr/>
              <a:t>3</a:t>
            </a:fld>
            <a:endParaRPr lang="en-US" smtClean="0"/>
          </a:p>
        </p:txBody>
      </p:sp>
      <p:sp>
        <p:nvSpPr>
          <p:cNvPr id="4099" name="Rectangle 2"/>
          <p:cNvSpPr>
            <a:spLocks noChangeArrowheads="1"/>
          </p:cNvSpPr>
          <p:nvPr/>
        </p:nvSpPr>
        <p:spPr bwMode="auto">
          <a:xfrm>
            <a:off x="304800" y="76200"/>
            <a:ext cx="5638800" cy="892175"/>
          </a:xfrm>
          <a:prstGeom prst="rect">
            <a:avLst/>
          </a:prstGeom>
          <a:solidFill>
            <a:srgbClr val="92D050"/>
          </a:solidFill>
          <a:ln w="9525">
            <a:noFill/>
            <a:miter lim="800000"/>
            <a:headEnd/>
            <a:tailEnd/>
          </a:ln>
        </p:spPr>
        <p:txBody>
          <a:bodyPr>
            <a:spAutoFit/>
          </a:bodyPr>
          <a:lstStyle/>
          <a:p>
            <a:r>
              <a:rPr lang="en-US" sz="2600" b="1">
                <a:solidFill>
                  <a:srgbClr val="C00000"/>
                </a:solidFill>
              </a:rPr>
              <a:t>BASIC CONSIDERATIONS IN THE ANALYSIS</a:t>
            </a:r>
            <a:r>
              <a:rPr lang="tr-TR" sz="2600" b="1">
                <a:solidFill>
                  <a:srgbClr val="C00000"/>
                </a:solidFill>
              </a:rPr>
              <a:t> </a:t>
            </a:r>
            <a:r>
              <a:rPr lang="en-US" sz="2600" b="1">
                <a:solidFill>
                  <a:srgbClr val="C00000"/>
                </a:solidFill>
              </a:rPr>
              <a:t>OF POWER CYCLES</a:t>
            </a:r>
          </a:p>
        </p:txBody>
      </p:sp>
      <p:sp>
        <p:nvSpPr>
          <p:cNvPr id="4100" name="Rectangle 7"/>
          <p:cNvSpPr>
            <a:spLocks noChangeArrowheads="1"/>
          </p:cNvSpPr>
          <p:nvPr/>
        </p:nvSpPr>
        <p:spPr bwMode="auto">
          <a:xfrm>
            <a:off x="228600" y="990600"/>
            <a:ext cx="5410200" cy="2578100"/>
          </a:xfrm>
          <a:prstGeom prst="rect">
            <a:avLst/>
          </a:prstGeom>
          <a:noFill/>
          <a:ln w="9525">
            <a:noFill/>
            <a:miter lim="800000"/>
            <a:headEnd/>
            <a:tailEnd/>
          </a:ln>
        </p:spPr>
        <p:txBody>
          <a:bodyPr>
            <a:spAutoFit/>
          </a:bodyPr>
          <a:lstStyle/>
          <a:p>
            <a:pPr>
              <a:spcBef>
                <a:spcPct val="15000"/>
              </a:spcBef>
              <a:spcAft>
                <a:spcPct val="10000"/>
              </a:spcAft>
            </a:pPr>
            <a:r>
              <a:rPr lang="en-US" sz="1700"/>
              <a:t>Most power-producing devices operate on cycles.</a:t>
            </a:r>
          </a:p>
          <a:p>
            <a:pPr>
              <a:spcBef>
                <a:spcPct val="15000"/>
              </a:spcBef>
              <a:spcAft>
                <a:spcPct val="10000"/>
              </a:spcAft>
            </a:pPr>
            <a:r>
              <a:rPr lang="en-US" sz="1700" b="1">
                <a:solidFill>
                  <a:srgbClr val="CC00CC"/>
                </a:solidFill>
              </a:rPr>
              <a:t>Ideal cycle:</a:t>
            </a:r>
            <a:r>
              <a:rPr lang="en-US" sz="1700"/>
              <a:t> A cycle that resembles the actual cycle closely but is made up totally of internally reversible processes is called an</a:t>
            </a:r>
            <a:r>
              <a:rPr lang="en-US" sz="1700" b="1"/>
              <a:t>.</a:t>
            </a:r>
          </a:p>
          <a:p>
            <a:pPr>
              <a:spcBef>
                <a:spcPct val="15000"/>
              </a:spcBef>
              <a:spcAft>
                <a:spcPct val="10000"/>
              </a:spcAft>
            </a:pPr>
            <a:r>
              <a:rPr lang="en-US" sz="1700" b="1">
                <a:solidFill>
                  <a:srgbClr val="CC00CC"/>
                </a:solidFill>
              </a:rPr>
              <a:t>Reversible cycles </a:t>
            </a:r>
            <a:r>
              <a:rPr lang="en-US" sz="1700"/>
              <a:t>such as</a:t>
            </a:r>
            <a:r>
              <a:rPr lang="en-US" sz="1700" b="1">
                <a:solidFill>
                  <a:srgbClr val="CC00CC"/>
                </a:solidFill>
              </a:rPr>
              <a:t> Carnot cycle</a:t>
            </a:r>
            <a:r>
              <a:rPr lang="en-US" sz="1700"/>
              <a:t> have the highest thermal efficiency of all heat engines operating between the same temperature levels. Unlike ideal cycles, they are totally reversible, and unsuitable as a realistic model.</a:t>
            </a:r>
          </a:p>
        </p:txBody>
      </p:sp>
      <p:pic>
        <p:nvPicPr>
          <p:cNvPr id="4101" name="Picture 8"/>
          <p:cNvPicPr>
            <a:picLocks noChangeAspect="1" noChangeArrowheads="1"/>
          </p:cNvPicPr>
          <p:nvPr/>
        </p:nvPicPr>
        <p:blipFill>
          <a:blip r:embed="rId2"/>
          <a:srcRect/>
          <a:stretch>
            <a:fillRect/>
          </a:stretch>
        </p:blipFill>
        <p:spPr bwMode="auto">
          <a:xfrm>
            <a:off x="6003925" y="1454150"/>
            <a:ext cx="2759075" cy="679450"/>
          </a:xfrm>
          <a:prstGeom prst="rect">
            <a:avLst/>
          </a:prstGeom>
          <a:noFill/>
          <a:ln w="9525">
            <a:noFill/>
            <a:miter lim="800000"/>
            <a:headEnd/>
            <a:tailEnd/>
          </a:ln>
        </p:spPr>
      </p:pic>
      <p:sp>
        <p:nvSpPr>
          <p:cNvPr id="4102" name="Text Box 9"/>
          <p:cNvSpPr txBox="1">
            <a:spLocks noChangeArrowheads="1"/>
          </p:cNvSpPr>
          <p:nvPr/>
        </p:nvSpPr>
        <p:spPr bwMode="auto">
          <a:xfrm>
            <a:off x="6705600" y="806450"/>
            <a:ext cx="2286000" cy="641350"/>
          </a:xfrm>
          <a:prstGeom prst="rect">
            <a:avLst/>
          </a:prstGeom>
          <a:noFill/>
          <a:ln w="9525">
            <a:noFill/>
            <a:miter lim="800000"/>
            <a:headEnd/>
            <a:tailEnd/>
          </a:ln>
        </p:spPr>
        <p:txBody>
          <a:bodyPr>
            <a:spAutoFit/>
          </a:bodyPr>
          <a:lstStyle/>
          <a:p>
            <a:pPr>
              <a:spcBef>
                <a:spcPct val="50000"/>
              </a:spcBef>
            </a:pPr>
            <a:r>
              <a:rPr lang="en-US">
                <a:solidFill>
                  <a:srgbClr val="008000"/>
                </a:solidFill>
              </a:rPr>
              <a:t>Thermal efficiency of heat engines</a:t>
            </a:r>
            <a:r>
              <a:rPr lang="tr-TR">
                <a:solidFill>
                  <a:srgbClr val="008000"/>
                </a:solidFill>
              </a:rPr>
              <a:t>:</a:t>
            </a:r>
            <a:endParaRPr lang="en-US">
              <a:solidFill>
                <a:srgbClr val="008000"/>
              </a:solidFill>
            </a:endParaRPr>
          </a:p>
        </p:txBody>
      </p:sp>
      <p:pic>
        <p:nvPicPr>
          <p:cNvPr id="4103" name="Picture 12"/>
          <p:cNvPicPr>
            <a:picLocks noChangeAspect="1" noChangeArrowheads="1"/>
          </p:cNvPicPr>
          <p:nvPr/>
        </p:nvPicPr>
        <p:blipFill>
          <a:blip r:embed="rId3"/>
          <a:srcRect/>
          <a:stretch>
            <a:fillRect/>
          </a:stretch>
        </p:blipFill>
        <p:spPr bwMode="auto">
          <a:xfrm>
            <a:off x="304800" y="3581400"/>
            <a:ext cx="3505200" cy="2155825"/>
          </a:xfrm>
          <a:prstGeom prst="rect">
            <a:avLst/>
          </a:prstGeom>
          <a:noFill/>
          <a:ln w="9525">
            <a:noFill/>
            <a:miter lim="800000"/>
            <a:headEnd/>
            <a:tailEnd/>
          </a:ln>
        </p:spPr>
      </p:pic>
      <p:pic>
        <p:nvPicPr>
          <p:cNvPr id="4104" name="Picture 13"/>
          <p:cNvPicPr>
            <a:picLocks noChangeAspect="1" noChangeArrowheads="1"/>
          </p:cNvPicPr>
          <p:nvPr/>
        </p:nvPicPr>
        <p:blipFill>
          <a:blip r:embed="rId4"/>
          <a:srcRect/>
          <a:stretch>
            <a:fillRect/>
          </a:stretch>
        </p:blipFill>
        <p:spPr bwMode="auto">
          <a:xfrm>
            <a:off x="5591175" y="2286000"/>
            <a:ext cx="3476625" cy="4419600"/>
          </a:xfrm>
          <a:prstGeom prst="rect">
            <a:avLst/>
          </a:prstGeom>
          <a:noFill/>
          <a:ln w="9525">
            <a:noFill/>
            <a:miter lim="800000"/>
            <a:headEnd/>
            <a:tailEnd/>
          </a:ln>
        </p:spPr>
      </p:pic>
      <p:pic>
        <p:nvPicPr>
          <p:cNvPr id="4105" name="Picture 14"/>
          <p:cNvPicPr>
            <a:picLocks noChangeAspect="1" noChangeArrowheads="1"/>
          </p:cNvPicPr>
          <p:nvPr/>
        </p:nvPicPr>
        <p:blipFill>
          <a:blip r:embed="rId5"/>
          <a:srcRect/>
          <a:stretch>
            <a:fillRect/>
          </a:stretch>
        </p:blipFill>
        <p:spPr bwMode="auto">
          <a:xfrm>
            <a:off x="304800" y="5791200"/>
            <a:ext cx="3419475" cy="1000125"/>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3 Slayt Numarası Yer Tutucusu"/>
          <p:cNvSpPr>
            <a:spLocks noGrp="1"/>
          </p:cNvSpPr>
          <p:nvPr>
            <p:ph type="sldNum" sz="quarter" idx="12"/>
          </p:nvPr>
        </p:nvSpPr>
        <p:spPr>
          <a:noFill/>
        </p:spPr>
        <p:txBody>
          <a:bodyPr/>
          <a:lstStyle/>
          <a:p>
            <a:fld id="{578847AC-8D5C-44BE-9EA8-1D9D72D93218}" type="slidenum">
              <a:rPr lang="en-US" smtClean="0"/>
              <a:pPr/>
              <a:t>30</a:t>
            </a:fld>
            <a:endParaRPr lang="en-US" smtClean="0"/>
          </a:p>
        </p:txBody>
      </p:sp>
      <p:sp>
        <p:nvSpPr>
          <p:cNvPr id="31747" name="Rectangle 2"/>
          <p:cNvSpPr>
            <a:spLocks noChangeArrowheads="1"/>
          </p:cNvSpPr>
          <p:nvPr/>
        </p:nvSpPr>
        <p:spPr bwMode="auto">
          <a:xfrm>
            <a:off x="304800" y="152400"/>
            <a:ext cx="6934200" cy="579438"/>
          </a:xfrm>
          <a:prstGeom prst="rect">
            <a:avLst/>
          </a:prstGeom>
          <a:solidFill>
            <a:srgbClr val="92D050"/>
          </a:solidFill>
          <a:ln w="9525">
            <a:noFill/>
            <a:miter lim="800000"/>
            <a:headEnd/>
            <a:tailEnd/>
          </a:ln>
        </p:spPr>
        <p:txBody>
          <a:bodyPr>
            <a:spAutoFit/>
          </a:bodyPr>
          <a:lstStyle/>
          <a:p>
            <a:r>
              <a:rPr lang="en-US" sz="3200" b="1">
                <a:solidFill>
                  <a:srgbClr val="C00000"/>
                </a:solidFill>
              </a:rPr>
              <a:t>IDEAL JET-PROPULSION CYCLES</a:t>
            </a:r>
          </a:p>
        </p:txBody>
      </p:sp>
      <p:sp>
        <p:nvSpPr>
          <p:cNvPr id="31748" name="Rectangle 6"/>
          <p:cNvSpPr>
            <a:spLocks noChangeArrowheads="1"/>
          </p:cNvSpPr>
          <p:nvPr/>
        </p:nvSpPr>
        <p:spPr bwMode="auto">
          <a:xfrm>
            <a:off x="228600" y="838200"/>
            <a:ext cx="8763000" cy="4068763"/>
          </a:xfrm>
          <a:prstGeom prst="rect">
            <a:avLst/>
          </a:prstGeom>
          <a:noFill/>
          <a:ln w="9525">
            <a:noFill/>
            <a:miter lim="800000"/>
            <a:headEnd/>
            <a:tailEnd/>
          </a:ln>
        </p:spPr>
        <p:txBody>
          <a:bodyPr>
            <a:spAutoFit/>
          </a:bodyPr>
          <a:lstStyle/>
          <a:p>
            <a:pPr>
              <a:spcBef>
                <a:spcPct val="15000"/>
              </a:spcBef>
              <a:spcAft>
                <a:spcPct val="15000"/>
              </a:spcAft>
            </a:pPr>
            <a:r>
              <a:rPr lang="en-US" sz="1700"/>
              <a:t>Gas-turbine engines are widely used to power aircraft because they are light and compact and have a high power-to-weight ratio. </a:t>
            </a:r>
          </a:p>
          <a:p>
            <a:pPr>
              <a:spcBef>
                <a:spcPct val="15000"/>
              </a:spcBef>
              <a:spcAft>
                <a:spcPct val="15000"/>
              </a:spcAft>
            </a:pPr>
            <a:r>
              <a:rPr lang="en-US" sz="1700">
                <a:solidFill>
                  <a:srgbClr val="CC00CC"/>
                </a:solidFill>
              </a:rPr>
              <a:t>Aircraft gas turbines operate on an open cycle called a </a:t>
            </a:r>
            <a:r>
              <a:rPr lang="en-US" sz="1700" b="1">
                <a:solidFill>
                  <a:srgbClr val="CC00CC"/>
                </a:solidFill>
              </a:rPr>
              <a:t>jet-propulsion cycle</a:t>
            </a:r>
            <a:r>
              <a:rPr lang="en-US" sz="1700">
                <a:solidFill>
                  <a:srgbClr val="CC00CC"/>
                </a:solidFill>
              </a:rPr>
              <a:t>.</a:t>
            </a:r>
          </a:p>
          <a:p>
            <a:pPr>
              <a:spcBef>
                <a:spcPct val="15000"/>
              </a:spcBef>
              <a:spcAft>
                <a:spcPct val="15000"/>
              </a:spcAft>
            </a:pPr>
            <a:r>
              <a:rPr lang="en-US" sz="1700"/>
              <a:t>The ideal jet-propulsion cycle differs from the simple ideal Brayton cycle in that the gases are not expanded to the ambient pressure in the turbine. Instead, they are expanded to a pressure such that the power produced by the turbine is just sufficient to drive the compressor and the auxiliary equipment.</a:t>
            </a:r>
          </a:p>
          <a:p>
            <a:pPr>
              <a:spcBef>
                <a:spcPct val="15000"/>
              </a:spcBef>
              <a:spcAft>
                <a:spcPct val="15000"/>
              </a:spcAft>
            </a:pPr>
            <a:r>
              <a:rPr lang="en-US" sz="1700">
                <a:solidFill>
                  <a:srgbClr val="CC00CC"/>
                </a:solidFill>
              </a:rPr>
              <a:t>The net work output of a jet-propulsion cycle is zero. The gases that exit the turbine at a relatively high pressure are subsequently accelerated in a nozzle to provide the thrust to propel the aircraft.</a:t>
            </a:r>
          </a:p>
          <a:p>
            <a:pPr>
              <a:spcBef>
                <a:spcPct val="15000"/>
              </a:spcBef>
              <a:spcAft>
                <a:spcPct val="15000"/>
              </a:spcAft>
            </a:pPr>
            <a:r>
              <a:rPr lang="en-US" sz="1700"/>
              <a:t>Aircraft are propelled by accelerating a fluid in the opposite direction to motion. This is accomplished by either slightly accelerating a large mass of fluid (</a:t>
            </a:r>
            <a:r>
              <a:rPr lang="en-US" sz="1700" b="1" i="1"/>
              <a:t>propeller-driven engine</a:t>
            </a:r>
            <a:r>
              <a:rPr lang="en-US" sz="1700"/>
              <a:t>) or greatly accelerating a small mass of fluid (</a:t>
            </a:r>
            <a:r>
              <a:rPr lang="en-US" sz="1700" b="1" i="1"/>
              <a:t>jet </a:t>
            </a:r>
            <a:r>
              <a:rPr lang="en-US" sz="1700" b="1"/>
              <a:t>or </a:t>
            </a:r>
            <a:r>
              <a:rPr lang="en-US" sz="1700" b="1" i="1"/>
              <a:t>turbojet engine</a:t>
            </a:r>
            <a:r>
              <a:rPr lang="en-US" sz="1700"/>
              <a:t>) or both (</a:t>
            </a:r>
            <a:r>
              <a:rPr lang="en-US" sz="1700" b="1" i="1"/>
              <a:t>turboprop engine</a:t>
            </a:r>
            <a:r>
              <a:rPr lang="en-US" sz="1700"/>
              <a:t>).</a:t>
            </a:r>
            <a:endParaRPr lang="en-US" sz="1700">
              <a:solidFill>
                <a:srgbClr val="CC00CC"/>
              </a:solidFill>
            </a:endParaRPr>
          </a:p>
        </p:txBody>
      </p:sp>
      <p:pic>
        <p:nvPicPr>
          <p:cNvPr id="31749" name="Picture 7"/>
          <p:cNvPicPr>
            <a:picLocks noChangeAspect="1" noChangeArrowheads="1"/>
          </p:cNvPicPr>
          <p:nvPr/>
        </p:nvPicPr>
        <p:blipFill>
          <a:blip r:embed="rId2"/>
          <a:srcRect/>
          <a:stretch>
            <a:fillRect/>
          </a:stretch>
        </p:blipFill>
        <p:spPr bwMode="auto">
          <a:xfrm>
            <a:off x="4038600" y="4595813"/>
            <a:ext cx="2971800" cy="2224087"/>
          </a:xfrm>
          <a:prstGeom prst="rect">
            <a:avLst/>
          </a:prstGeom>
          <a:noFill/>
          <a:ln w="9525">
            <a:noFill/>
            <a:miter lim="800000"/>
            <a:headEnd/>
            <a:tailEnd/>
          </a:ln>
        </p:spPr>
      </p:pic>
      <p:pic>
        <p:nvPicPr>
          <p:cNvPr id="31750" name="Picture 8"/>
          <p:cNvPicPr>
            <a:picLocks noChangeAspect="1" noChangeArrowheads="1"/>
          </p:cNvPicPr>
          <p:nvPr/>
        </p:nvPicPr>
        <p:blipFill>
          <a:blip r:embed="rId3"/>
          <a:srcRect/>
          <a:stretch>
            <a:fillRect/>
          </a:stretch>
        </p:blipFill>
        <p:spPr bwMode="auto">
          <a:xfrm>
            <a:off x="685800" y="5457825"/>
            <a:ext cx="3286125" cy="132397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3 Slayt Numarası Yer Tutucusu"/>
          <p:cNvSpPr>
            <a:spLocks noGrp="1"/>
          </p:cNvSpPr>
          <p:nvPr>
            <p:ph type="sldNum" sz="quarter" idx="12"/>
          </p:nvPr>
        </p:nvSpPr>
        <p:spPr>
          <a:noFill/>
        </p:spPr>
        <p:txBody>
          <a:bodyPr/>
          <a:lstStyle/>
          <a:p>
            <a:fld id="{47D101B6-5DA5-4047-A4D3-37466CDFBBDF}" type="slidenum">
              <a:rPr lang="en-US" smtClean="0"/>
              <a:pPr/>
              <a:t>31</a:t>
            </a:fld>
            <a:endParaRPr lang="en-US" smtClean="0"/>
          </a:p>
        </p:txBody>
      </p:sp>
      <p:pic>
        <p:nvPicPr>
          <p:cNvPr id="32771" name="Picture 4"/>
          <p:cNvPicPr>
            <a:picLocks noChangeAspect="1" noChangeArrowheads="1"/>
          </p:cNvPicPr>
          <p:nvPr/>
        </p:nvPicPr>
        <p:blipFill>
          <a:blip r:embed="rId2"/>
          <a:srcRect/>
          <a:stretch>
            <a:fillRect/>
          </a:stretch>
        </p:blipFill>
        <p:spPr bwMode="auto">
          <a:xfrm>
            <a:off x="533400" y="457200"/>
            <a:ext cx="5129213" cy="296863"/>
          </a:xfrm>
          <a:prstGeom prst="rect">
            <a:avLst/>
          </a:prstGeom>
          <a:noFill/>
          <a:ln w="9525">
            <a:noFill/>
            <a:miter lim="800000"/>
            <a:headEnd/>
            <a:tailEnd/>
          </a:ln>
        </p:spPr>
      </p:pic>
      <p:pic>
        <p:nvPicPr>
          <p:cNvPr id="32772" name="Picture 5"/>
          <p:cNvPicPr>
            <a:picLocks noChangeAspect="1" noChangeArrowheads="1"/>
          </p:cNvPicPr>
          <p:nvPr/>
        </p:nvPicPr>
        <p:blipFill>
          <a:blip r:embed="rId3"/>
          <a:srcRect/>
          <a:stretch>
            <a:fillRect/>
          </a:stretch>
        </p:blipFill>
        <p:spPr bwMode="auto">
          <a:xfrm>
            <a:off x="533400" y="1143000"/>
            <a:ext cx="4881563" cy="357188"/>
          </a:xfrm>
          <a:prstGeom prst="rect">
            <a:avLst/>
          </a:prstGeom>
          <a:noFill/>
          <a:ln w="9525">
            <a:noFill/>
            <a:miter lim="800000"/>
            <a:headEnd/>
            <a:tailEnd/>
          </a:ln>
        </p:spPr>
      </p:pic>
      <p:pic>
        <p:nvPicPr>
          <p:cNvPr id="32773" name="Picture 6"/>
          <p:cNvPicPr>
            <a:picLocks noChangeAspect="1" noChangeArrowheads="1"/>
          </p:cNvPicPr>
          <p:nvPr/>
        </p:nvPicPr>
        <p:blipFill>
          <a:blip r:embed="rId4"/>
          <a:srcRect/>
          <a:stretch>
            <a:fillRect/>
          </a:stretch>
        </p:blipFill>
        <p:spPr bwMode="auto">
          <a:xfrm>
            <a:off x="5867400" y="731838"/>
            <a:ext cx="3005138" cy="715962"/>
          </a:xfrm>
          <a:prstGeom prst="rect">
            <a:avLst/>
          </a:prstGeom>
          <a:noFill/>
          <a:ln w="9525">
            <a:noFill/>
            <a:miter lim="800000"/>
            <a:headEnd/>
            <a:tailEnd/>
          </a:ln>
        </p:spPr>
      </p:pic>
      <p:sp>
        <p:nvSpPr>
          <p:cNvPr id="32774" name="Text Box 9"/>
          <p:cNvSpPr txBox="1">
            <a:spLocks noChangeArrowheads="1"/>
          </p:cNvSpPr>
          <p:nvPr/>
        </p:nvSpPr>
        <p:spPr bwMode="auto">
          <a:xfrm>
            <a:off x="6400800" y="304800"/>
            <a:ext cx="2362200" cy="366713"/>
          </a:xfrm>
          <a:prstGeom prst="rect">
            <a:avLst/>
          </a:prstGeom>
          <a:noFill/>
          <a:ln w="9525">
            <a:noFill/>
            <a:miter lim="800000"/>
            <a:headEnd/>
            <a:tailEnd/>
          </a:ln>
        </p:spPr>
        <p:txBody>
          <a:bodyPr>
            <a:spAutoFit/>
          </a:bodyPr>
          <a:lstStyle/>
          <a:p>
            <a:pPr>
              <a:spcBef>
                <a:spcPct val="50000"/>
              </a:spcBef>
            </a:pPr>
            <a:r>
              <a:rPr lang="en-US"/>
              <a:t>Propulsive efficiency</a:t>
            </a:r>
          </a:p>
        </p:txBody>
      </p:sp>
      <p:sp>
        <p:nvSpPr>
          <p:cNvPr id="32775" name="Text Box 10"/>
          <p:cNvSpPr txBox="1">
            <a:spLocks noChangeArrowheads="1"/>
          </p:cNvSpPr>
          <p:nvPr/>
        </p:nvSpPr>
        <p:spPr bwMode="auto">
          <a:xfrm>
            <a:off x="457200" y="776288"/>
            <a:ext cx="1981200" cy="366712"/>
          </a:xfrm>
          <a:prstGeom prst="rect">
            <a:avLst/>
          </a:prstGeom>
          <a:noFill/>
          <a:ln w="9525">
            <a:noFill/>
            <a:miter lim="800000"/>
            <a:headEnd/>
            <a:tailEnd/>
          </a:ln>
        </p:spPr>
        <p:txBody>
          <a:bodyPr>
            <a:spAutoFit/>
          </a:bodyPr>
          <a:lstStyle/>
          <a:p>
            <a:pPr>
              <a:spcBef>
                <a:spcPct val="50000"/>
              </a:spcBef>
            </a:pPr>
            <a:r>
              <a:rPr lang="en-US"/>
              <a:t>Propulsive power</a:t>
            </a:r>
          </a:p>
        </p:txBody>
      </p:sp>
      <p:sp>
        <p:nvSpPr>
          <p:cNvPr id="32776" name="Text Box 11"/>
          <p:cNvSpPr txBox="1">
            <a:spLocks noChangeArrowheads="1"/>
          </p:cNvSpPr>
          <p:nvPr/>
        </p:nvSpPr>
        <p:spPr bwMode="auto">
          <a:xfrm>
            <a:off x="457200" y="76200"/>
            <a:ext cx="3124200" cy="366713"/>
          </a:xfrm>
          <a:prstGeom prst="rect">
            <a:avLst/>
          </a:prstGeom>
          <a:noFill/>
          <a:ln w="9525">
            <a:noFill/>
            <a:miter lim="800000"/>
            <a:headEnd/>
            <a:tailEnd/>
          </a:ln>
        </p:spPr>
        <p:txBody>
          <a:bodyPr>
            <a:spAutoFit/>
          </a:bodyPr>
          <a:lstStyle/>
          <a:p>
            <a:pPr>
              <a:spcBef>
                <a:spcPct val="50000"/>
              </a:spcBef>
            </a:pPr>
            <a:r>
              <a:rPr lang="en-US"/>
              <a:t>Thrust (propulsive force)</a:t>
            </a:r>
          </a:p>
        </p:txBody>
      </p:sp>
      <p:pic>
        <p:nvPicPr>
          <p:cNvPr id="32777" name="Picture 15"/>
          <p:cNvPicPr>
            <a:picLocks noChangeAspect="1" noChangeArrowheads="1"/>
          </p:cNvPicPr>
          <p:nvPr/>
        </p:nvPicPr>
        <p:blipFill>
          <a:blip r:embed="rId5"/>
          <a:srcRect/>
          <a:stretch>
            <a:fillRect/>
          </a:stretch>
        </p:blipFill>
        <p:spPr bwMode="auto">
          <a:xfrm>
            <a:off x="4743450" y="1676400"/>
            <a:ext cx="3790950" cy="1419225"/>
          </a:xfrm>
          <a:prstGeom prst="rect">
            <a:avLst/>
          </a:prstGeom>
          <a:noFill/>
          <a:ln w="9525">
            <a:noFill/>
            <a:miter lim="800000"/>
            <a:headEnd/>
            <a:tailEnd/>
          </a:ln>
        </p:spPr>
      </p:pic>
      <p:pic>
        <p:nvPicPr>
          <p:cNvPr id="32778" name="Picture 16"/>
          <p:cNvPicPr>
            <a:picLocks noChangeAspect="1" noChangeArrowheads="1"/>
          </p:cNvPicPr>
          <p:nvPr/>
        </p:nvPicPr>
        <p:blipFill>
          <a:blip r:embed="rId6"/>
          <a:srcRect/>
          <a:stretch>
            <a:fillRect/>
          </a:stretch>
        </p:blipFill>
        <p:spPr bwMode="auto">
          <a:xfrm>
            <a:off x="1371600" y="1981200"/>
            <a:ext cx="3295650" cy="1066800"/>
          </a:xfrm>
          <a:prstGeom prst="rect">
            <a:avLst/>
          </a:prstGeom>
          <a:noFill/>
          <a:ln w="9525">
            <a:noFill/>
            <a:miter lim="800000"/>
            <a:headEnd/>
            <a:tailEnd/>
          </a:ln>
        </p:spPr>
      </p:pic>
      <p:pic>
        <p:nvPicPr>
          <p:cNvPr id="32779" name="Picture 17"/>
          <p:cNvPicPr>
            <a:picLocks noChangeAspect="1" noChangeArrowheads="1"/>
          </p:cNvPicPr>
          <p:nvPr/>
        </p:nvPicPr>
        <p:blipFill>
          <a:blip r:embed="rId7"/>
          <a:srcRect/>
          <a:stretch>
            <a:fillRect/>
          </a:stretch>
        </p:blipFill>
        <p:spPr bwMode="auto">
          <a:xfrm>
            <a:off x="200025" y="3200400"/>
            <a:ext cx="8791575" cy="35814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3 Slayt Numarası Yer Tutucusu"/>
          <p:cNvSpPr>
            <a:spLocks noGrp="1"/>
          </p:cNvSpPr>
          <p:nvPr>
            <p:ph type="sldNum" sz="quarter" idx="12"/>
          </p:nvPr>
        </p:nvSpPr>
        <p:spPr>
          <a:noFill/>
        </p:spPr>
        <p:txBody>
          <a:bodyPr/>
          <a:lstStyle/>
          <a:p>
            <a:fld id="{8C824BF5-7B29-4743-9E6B-9141980D772C}" type="slidenum">
              <a:rPr lang="en-US" smtClean="0"/>
              <a:pPr/>
              <a:t>32</a:t>
            </a:fld>
            <a:endParaRPr lang="en-US" smtClean="0"/>
          </a:p>
        </p:txBody>
      </p:sp>
      <p:pic>
        <p:nvPicPr>
          <p:cNvPr id="33795" name="Picture 4"/>
          <p:cNvPicPr>
            <a:picLocks noChangeAspect="1" noChangeArrowheads="1"/>
          </p:cNvPicPr>
          <p:nvPr/>
        </p:nvPicPr>
        <p:blipFill>
          <a:blip r:embed="rId2"/>
          <a:srcRect/>
          <a:stretch>
            <a:fillRect/>
          </a:stretch>
        </p:blipFill>
        <p:spPr bwMode="auto">
          <a:xfrm>
            <a:off x="2271713" y="1271588"/>
            <a:ext cx="4600575" cy="4314825"/>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Slayt Numarası Yer Tutucusu"/>
          <p:cNvSpPr>
            <a:spLocks noGrp="1"/>
          </p:cNvSpPr>
          <p:nvPr>
            <p:ph type="sldNum" sz="quarter" idx="12"/>
          </p:nvPr>
        </p:nvSpPr>
        <p:spPr>
          <a:noFill/>
        </p:spPr>
        <p:txBody>
          <a:bodyPr/>
          <a:lstStyle/>
          <a:p>
            <a:fld id="{681BC465-B7FB-41E4-8996-8C8E414326DE}" type="slidenum">
              <a:rPr lang="en-US" smtClean="0"/>
              <a:pPr/>
              <a:t>33</a:t>
            </a:fld>
            <a:endParaRPr lang="en-US" smtClean="0"/>
          </a:p>
        </p:txBody>
      </p:sp>
      <p:sp>
        <p:nvSpPr>
          <p:cNvPr id="34819" name="Rectangle 2"/>
          <p:cNvSpPr>
            <a:spLocks noChangeArrowheads="1"/>
          </p:cNvSpPr>
          <p:nvPr/>
        </p:nvSpPr>
        <p:spPr bwMode="auto">
          <a:xfrm>
            <a:off x="304800" y="152400"/>
            <a:ext cx="6400800" cy="457200"/>
          </a:xfrm>
          <a:prstGeom prst="rect">
            <a:avLst/>
          </a:prstGeom>
          <a:noFill/>
          <a:ln w="9525">
            <a:noFill/>
            <a:miter lim="800000"/>
            <a:headEnd/>
            <a:tailEnd/>
          </a:ln>
        </p:spPr>
        <p:txBody>
          <a:bodyPr>
            <a:spAutoFit/>
          </a:bodyPr>
          <a:lstStyle/>
          <a:p>
            <a:r>
              <a:rPr lang="en-US" sz="2400" b="1">
                <a:solidFill>
                  <a:srgbClr val="FF3300"/>
                </a:solidFill>
              </a:rPr>
              <a:t>Modifications to Turbojet Engines</a:t>
            </a:r>
          </a:p>
        </p:txBody>
      </p:sp>
      <p:sp>
        <p:nvSpPr>
          <p:cNvPr id="34820" name="Rectangle 9"/>
          <p:cNvSpPr>
            <a:spLocks noChangeArrowheads="1"/>
          </p:cNvSpPr>
          <p:nvPr/>
        </p:nvSpPr>
        <p:spPr bwMode="auto">
          <a:xfrm>
            <a:off x="304800" y="609600"/>
            <a:ext cx="8382000" cy="1905000"/>
          </a:xfrm>
          <a:prstGeom prst="rect">
            <a:avLst/>
          </a:prstGeom>
          <a:noFill/>
          <a:ln w="9525">
            <a:noFill/>
            <a:miter lim="800000"/>
            <a:headEnd/>
            <a:tailEnd/>
          </a:ln>
        </p:spPr>
        <p:txBody>
          <a:bodyPr>
            <a:spAutoFit/>
          </a:bodyPr>
          <a:lstStyle/>
          <a:p>
            <a:pPr>
              <a:spcBef>
                <a:spcPct val="15000"/>
              </a:spcBef>
              <a:spcAft>
                <a:spcPct val="15000"/>
              </a:spcAft>
            </a:pPr>
            <a:r>
              <a:rPr lang="en-US"/>
              <a:t>The first airplanes built were all propeller-driven, with propellers powered by engines essentially identical to automobile engines.</a:t>
            </a:r>
          </a:p>
          <a:p>
            <a:pPr>
              <a:spcBef>
                <a:spcPct val="15000"/>
              </a:spcBef>
              <a:spcAft>
                <a:spcPct val="15000"/>
              </a:spcAft>
            </a:pPr>
            <a:r>
              <a:rPr lang="en-US">
                <a:solidFill>
                  <a:srgbClr val="CC00CC"/>
                </a:solidFill>
              </a:rPr>
              <a:t>Both propeller-driven engines and jet-propulsion-driven engines have their own strengths and limitations, and several attempts have been made to combine the desirable characteristics of both in one engine.</a:t>
            </a:r>
            <a:r>
              <a:rPr lang="en-US"/>
              <a:t> </a:t>
            </a:r>
          </a:p>
          <a:p>
            <a:pPr>
              <a:spcBef>
                <a:spcPct val="15000"/>
              </a:spcBef>
              <a:spcAft>
                <a:spcPct val="15000"/>
              </a:spcAft>
            </a:pPr>
            <a:r>
              <a:rPr lang="en-US"/>
              <a:t>Two such modifications are the </a:t>
            </a:r>
            <a:r>
              <a:rPr lang="en-US" b="1" i="1"/>
              <a:t>propjet engine</a:t>
            </a:r>
            <a:r>
              <a:rPr lang="en-US" i="1"/>
              <a:t> </a:t>
            </a:r>
            <a:r>
              <a:rPr lang="en-US"/>
              <a:t>and the </a:t>
            </a:r>
            <a:r>
              <a:rPr lang="en-US" b="1" i="1"/>
              <a:t>turbofan engine</a:t>
            </a:r>
            <a:r>
              <a:rPr lang="en-US" i="1"/>
              <a:t>.</a:t>
            </a:r>
          </a:p>
        </p:txBody>
      </p:sp>
      <p:sp>
        <p:nvSpPr>
          <p:cNvPr id="34821" name="Rectangle 10"/>
          <p:cNvSpPr>
            <a:spLocks noChangeArrowheads="1"/>
          </p:cNvSpPr>
          <p:nvPr/>
        </p:nvSpPr>
        <p:spPr bwMode="auto">
          <a:xfrm>
            <a:off x="381000" y="2590800"/>
            <a:ext cx="8001000" cy="915988"/>
          </a:xfrm>
          <a:prstGeom prst="rect">
            <a:avLst/>
          </a:prstGeom>
          <a:solidFill>
            <a:srgbClr val="FFCC99"/>
          </a:solidFill>
          <a:ln w="9525">
            <a:noFill/>
            <a:miter lim="800000"/>
            <a:headEnd/>
            <a:tailEnd/>
          </a:ln>
        </p:spPr>
        <p:txBody>
          <a:bodyPr>
            <a:spAutoFit/>
          </a:bodyPr>
          <a:lstStyle/>
          <a:p>
            <a:r>
              <a:rPr lang="en-US"/>
              <a:t>The most widely used engine in aircraft propulsion is the </a:t>
            </a:r>
            <a:r>
              <a:rPr lang="en-US" b="1"/>
              <a:t>turbofan </a:t>
            </a:r>
            <a:r>
              <a:rPr lang="en-US"/>
              <a:t>(or </a:t>
            </a:r>
            <a:r>
              <a:rPr lang="en-US" i="1"/>
              <a:t>fanjet</a:t>
            </a:r>
            <a:r>
              <a:rPr lang="en-US"/>
              <a:t>) engine wherein a large fan driven by the turbine forces a considerable amount of air through a duct (cowl) surrounding the engine. </a:t>
            </a:r>
          </a:p>
        </p:txBody>
      </p:sp>
      <p:pic>
        <p:nvPicPr>
          <p:cNvPr id="34822" name="Picture 8"/>
          <p:cNvPicPr>
            <a:picLocks noChangeAspect="1" noChangeArrowheads="1"/>
          </p:cNvPicPr>
          <p:nvPr/>
        </p:nvPicPr>
        <p:blipFill>
          <a:blip r:embed="rId2"/>
          <a:srcRect/>
          <a:stretch>
            <a:fillRect/>
          </a:stretch>
        </p:blipFill>
        <p:spPr bwMode="auto">
          <a:xfrm>
            <a:off x="381000" y="3581400"/>
            <a:ext cx="6553200" cy="3211513"/>
          </a:xfrm>
          <a:prstGeom prst="rect">
            <a:avLst/>
          </a:prstGeom>
          <a:noFill/>
          <a:ln w="9525">
            <a:noFill/>
            <a:miter lim="800000"/>
            <a:headEnd/>
            <a:tailEnd/>
          </a:ln>
        </p:spPr>
      </p:pic>
      <p:pic>
        <p:nvPicPr>
          <p:cNvPr id="34823" name="Picture 9"/>
          <p:cNvPicPr>
            <a:picLocks noChangeAspect="1" noChangeArrowheads="1"/>
          </p:cNvPicPr>
          <p:nvPr/>
        </p:nvPicPr>
        <p:blipFill>
          <a:blip r:embed="rId3"/>
          <a:srcRect/>
          <a:stretch>
            <a:fillRect/>
          </a:stretch>
        </p:blipFill>
        <p:spPr bwMode="auto">
          <a:xfrm>
            <a:off x="6953250" y="6162675"/>
            <a:ext cx="1733550" cy="619125"/>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3 Slayt Numarası Yer Tutucusu"/>
          <p:cNvSpPr>
            <a:spLocks noGrp="1"/>
          </p:cNvSpPr>
          <p:nvPr>
            <p:ph type="sldNum" sz="quarter" idx="12"/>
          </p:nvPr>
        </p:nvSpPr>
        <p:spPr>
          <a:noFill/>
        </p:spPr>
        <p:txBody>
          <a:bodyPr/>
          <a:lstStyle/>
          <a:p>
            <a:fld id="{35D16205-F0E1-4104-A5C2-D7EB3954190E}" type="slidenum">
              <a:rPr lang="en-US" smtClean="0"/>
              <a:pPr/>
              <a:t>34</a:t>
            </a:fld>
            <a:endParaRPr lang="en-US" smtClean="0"/>
          </a:p>
        </p:txBody>
      </p:sp>
      <p:pic>
        <p:nvPicPr>
          <p:cNvPr id="35843" name="Picture 5"/>
          <p:cNvPicPr>
            <a:picLocks noChangeAspect="1" noChangeArrowheads="1"/>
          </p:cNvPicPr>
          <p:nvPr/>
        </p:nvPicPr>
        <p:blipFill>
          <a:blip r:embed="rId2"/>
          <a:srcRect/>
          <a:stretch>
            <a:fillRect/>
          </a:stretch>
        </p:blipFill>
        <p:spPr bwMode="auto">
          <a:xfrm>
            <a:off x="457200" y="115888"/>
            <a:ext cx="8153400" cy="4684712"/>
          </a:xfrm>
          <a:prstGeom prst="rect">
            <a:avLst/>
          </a:prstGeom>
          <a:noFill/>
          <a:ln w="9525">
            <a:noFill/>
            <a:miter lim="800000"/>
            <a:headEnd/>
            <a:tailEnd/>
          </a:ln>
        </p:spPr>
      </p:pic>
      <p:pic>
        <p:nvPicPr>
          <p:cNvPr id="35844" name="Picture 6"/>
          <p:cNvPicPr>
            <a:picLocks noChangeAspect="1" noChangeArrowheads="1"/>
          </p:cNvPicPr>
          <p:nvPr/>
        </p:nvPicPr>
        <p:blipFill>
          <a:blip r:embed="rId3"/>
          <a:srcRect/>
          <a:stretch>
            <a:fillRect/>
          </a:stretch>
        </p:blipFill>
        <p:spPr bwMode="auto">
          <a:xfrm>
            <a:off x="5486400" y="4849813"/>
            <a:ext cx="3124200" cy="1941512"/>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3 Slayt Numarası Yer Tutucusu"/>
          <p:cNvSpPr>
            <a:spLocks noGrp="1"/>
          </p:cNvSpPr>
          <p:nvPr>
            <p:ph type="sldNum" sz="quarter" idx="12"/>
          </p:nvPr>
        </p:nvSpPr>
        <p:spPr>
          <a:noFill/>
        </p:spPr>
        <p:txBody>
          <a:bodyPr/>
          <a:lstStyle/>
          <a:p>
            <a:fld id="{F01EE1FF-4E09-46B1-B8B5-459D6BFDBD1C}" type="slidenum">
              <a:rPr lang="en-US" smtClean="0"/>
              <a:pPr/>
              <a:t>35</a:t>
            </a:fld>
            <a:endParaRPr lang="en-US" smtClean="0"/>
          </a:p>
        </p:txBody>
      </p:sp>
      <p:sp>
        <p:nvSpPr>
          <p:cNvPr id="36867" name="Text Box 6"/>
          <p:cNvSpPr txBox="1">
            <a:spLocks noChangeArrowheads="1"/>
          </p:cNvSpPr>
          <p:nvPr/>
        </p:nvSpPr>
        <p:spPr bwMode="auto">
          <a:xfrm>
            <a:off x="2667000" y="152400"/>
            <a:ext cx="5562600" cy="752475"/>
          </a:xfrm>
          <a:prstGeom prst="rect">
            <a:avLst/>
          </a:prstGeom>
          <a:solidFill>
            <a:srgbClr val="FFCC99"/>
          </a:solidFill>
          <a:ln w="19050">
            <a:solidFill>
              <a:schemeClr val="bg2"/>
            </a:solidFill>
            <a:miter lim="800000"/>
            <a:headEnd/>
            <a:tailEnd/>
          </a:ln>
        </p:spPr>
        <p:txBody>
          <a:bodyPr>
            <a:spAutoFit/>
          </a:bodyPr>
          <a:lstStyle/>
          <a:p>
            <a:pPr algn="ctr">
              <a:spcBef>
                <a:spcPct val="5000"/>
              </a:spcBef>
              <a:spcAft>
                <a:spcPct val="5000"/>
              </a:spcAft>
            </a:pPr>
            <a:r>
              <a:rPr lang="en-US" sz="2000" b="1"/>
              <a:t>Various engine types:</a:t>
            </a:r>
            <a:r>
              <a:rPr lang="en-US" sz="2000"/>
              <a:t> </a:t>
            </a:r>
          </a:p>
          <a:p>
            <a:pPr algn="ctr">
              <a:spcBef>
                <a:spcPct val="5000"/>
              </a:spcBef>
              <a:spcAft>
                <a:spcPct val="5000"/>
              </a:spcAft>
            </a:pPr>
            <a:r>
              <a:rPr lang="en-US" sz="2000"/>
              <a:t>Turbofan, Propjet, Ramjet, Sacramjet, Rocket</a:t>
            </a:r>
          </a:p>
        </p:txBody>
      </p:sp>
      <p:pic>
        <p:nvPicPr>
          <p:cNvPr id="36868" name="Picture 8"/>
          <p:cNvPicPr>
            <a:picLocks noChangeAspect="1" noChangeArrowheads="1"/>
          </p:cNvPicPr>
          <p:nvPr/>
        </p:nvPicPr>
        <p:blipFill>
          <a:blip r:embed="rId2"/>
          <a:srcRect/>
          <a:stretch>
            <a:fillRect/>
          </a:stretch>
        </p:blipFill>
        <p:spPr bwMode="auto">
          <a:xfrm>
            <a:off x="2514600" y="1047750"/>
            <a:ext cx="6172200" cy="2686050"/>
          </a:xfrm>
          <a:prstGeom prst="rect">
            <a:avLst/>
          </a:prstGeom>
          <a:noFill/>
          <a:ln w="9525">
            <a:noFill/>
            <a:miter lim="800000"/>
            <a:headEnd/>
            <a:tailEnd/>
          </a:ln>
        </p:spPr>
      </p:pic>
      <p:pic>
        <p:nvPicPr>
          <p:cNvPr id="36869" name="Picture 9"/>
          <p:cNvPicPr>
            <a:picLocks noChangeAspect="1" noChangeArrowheads="1"/>
          </p:cNvPicPr>
          <p:nvPr/>
        </p:nvPicPr>
        <p:blipFill>
          <a:blip r:embed="rId3"/>
          <a:srcRect/>
          <a:stretch>
            <a:fillRect/>
          </a:stretch>
        </p:blipFill>
        <p:spPr bwMode="auto">
          <a:xfrm>
            <a:off x="2133600" y="4010025"/>
            <a:ext cx="6553200" cy="2695575"/>
          </a:xfrm>
          <a:prstGeom prst="rect">
            <a:avLst/>
          </a:prstGeom>
          <a:noFill/>
          <a:ln w="9525">
            <a:noFill/>
            <a:miter lim="800000"/>
            <a:headEnd/>
            <a:tailEnd/>
          </a:ln>
        </p:spPr>
      </p:pic>
      <p:pic>
        <p:nvPicPr>
          <p:cNvPr id="36870" name="Picture 11"/>
          <p:cNvPicPr>
            <a:picLocks noChangeAspect="1" noChangeArrowheads="1"/>
          </p:cNvPicPr>
          <p:nvPr/>
        </p:nvPicPr>
        <p:blipFill>
          <a:blip r:embed="rId4"/>
          <a:srcRect/>
          <a:stretch>
            <a:fillRect/>
          </a:stretch>
        </p:blipFill>
        <p:spPr bwMode="auto">
          <a:xfrm>
            <a:off x="304800" y="2962275"/>
            <a:ext cx="2143125" cy="771525"/>
          </a:xfrm>
          <a:prstGeom prst="rect">
            <a:avLst/>
          </a:prstGeom>
          <a:noFill/>
          <a:ln w="9525">
            <a:noFill/>
            <a:miter lim="800000"/>
            <a:headEnd/>
            <a:tailEnd/>
          </a:ln>
        </p:spPr>
      </p:pic>
      <p:pic>
        <p:nvPicPr>
          <p:cNvPr id="36871" name="Picture 12"/>
          <p:cNvPicPr>
            <a:picLocks noChangeAspect="1" noChangeArrowheads="1"/>
          </p:cNvPicPr>
          <p:nvPr/>
        </p:nvPicPr>
        <p:blipFill>
          <a:blip r:embed="rId5"/>
          <a:srcRect/>
          <a:stretch>
            <a:fillRect/>
          </a:stretch>
        </p:blipFill>
        <p:spPr bwMode="auto">
          <a:xfrm>
            <a:off x="247650" y="5991225"/>
            <a:ext cx="1809750" cy="714375"/>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3 Slayt Numarası Yer Tutucusu"/>
          <p:cNvSpPr>
            <a:spLocks noGrp="1"/>
          </p:cNvSpPr>
          <p:nvPr>
            <p:ph type="sldNum" sz="quarter" idx="12"/>
          </p:nvPr>
        </p:nvSpPr>
        <p:spPr>
          <a:noFill/>
        </p:spPr>
        <p:txBody>
          <a:bodyPr/>
          <a:lstStyle/>
          <a:p>
            <a:fld id="{E400C6F0-A107-42DA-897E-FF7BB0DF50B5}" type="slidenum">
              <a:rPr lang="en-US" smtClean="0"/>
              <a:pPr/>
              <a:t>36</a:t>
            </a:fld>
            <a:endParaRPr lang="en-US" smtClean="0"/>
          </a:p>
        </p:txBody>
      </p:sp>
      <p:sp>
        <p:nvSpPr>
          <p:cNvPr id="37891" name="Rectangle 2"/>
          <p:cNvSpPr>
            <a:spLocks noChangeArrowheads="1"/>
          </p:cNvSpPr>
          <p:nvPr/>
        </p:nvSpPr>
        <p:spPr bwMode="auto">
          <a:xfrm>
            <a:off x="228600" y="258763"/>
            <a:ext cx="8686800" cy="503237"/>
          </a:xfrm>
          <a:prstGeom prst="rect">
            <a:avLst/>
          </a:prstGeom>
          <a:solidFill>
            <a:srgbClr val="92D050"/>
          </a:solidFill>
          <a:ln w="9525">
            <a:noFill/>
            <a:miter lim="800000"/>
            <a:headEnd/>
            <a:tailEnd/>
          </a:ln>
        </p:spPr>
        <p:txBody>
          <a:bodyPr>
            <a:spAutoFit/>
          </a:bodyPr>
          <a:lstStyle/>
          <a:p>
            <a:r>
              <a:rPr lang="en-US" sz="2700" b="1">
                <a:solidFill>
                  <a:srgbClr val="C00000"/>
                </a:solidFill>
              </a:rPr>
              <a:t>SECOND-LAW ANALYSIS OF GAS POWER</a:t>
            </a:r>
            <a:r>
              <a:rPr lang="tr-TR" sz="2700" b="1">
                <a:solidFill>
                  <a:srgbClr val="C00000"/>
                </a:solidFill>
              </a:rPr>
              <a:t> </a:t>
            </a:r>
            <a:r>
              <a:rPr lang="en-US" sz="2700" b="1">
                <a:solidFill>
                  <a:srgbClr val="C00000"/>
                </a:solidFill>
              </a:rPr>
              <a:t>CYCLES</a:t>
            </a:r>
          </a:p>
        </p:txBody>
      </p:sp>
      <p:grpSp>
        <p:nvGrpSpPr>
          <p:cNvPr id="37892" name="Group 18"/>
          <p:cNvGrpSpPr>
            <a:grpSpLocks/>
          </p:cNvGrpSpPr>
          <p:nvPr/>
        </p:nvGrpSpPr>
        <p:grpSpPr bwMode="auto">
          <a:xfrm>
            <a:off x="506413" y="947738"/>
            <a:ext cx="8180387" cy="4614862"/>
            <a:chOff x="319" y="576"/>
            <a:chExt cx="5153" cy="2907"/>
          </a:xfrm>
        </p:grpSpPr>
        <p:pic>
          <p:nvPicPr>
            <p:cNvPr id="37894" name="Picture 3"/>
            <p:cNvPicPr>
              <a:picLocks noChangeAspect="1" noChangeArrowheads="1"/>
            </p:cNvPicPr>
            <p:nvPr/>
          </p:nvPicPr>
          <p:blipFill>
            <a:blip r:embed="rId2"/>
            <a:srcRect/>
            <a:stretch>
              <a:fillRect/>
            </a:stretch>
          </p:blipFill>
          <p:spPr bwMode="auto">
            <a:xfrm>
              <a:off x="336" y="576"/>
              <a:ext cx="2546" cy="579"/>
            </a:xfrm>
            <a:prstGeom prst="rect">
              <a:avLst/>
            </a:prstGeom>
            <a:noFill/>
            <a:ln w="9525">
              <a:noFill/>
              <a:miter lim="800000"/>
              <a:headEnd/>
              <a:tailEnd/>
            </a:ln>
          </p:spPr>
        </p:pic>
        <p:pic>
          <p:nvPicPr>
            <p:cNvPr id="37895" name="Picture 4"/>
            <p:cNvPicPr>
              <a:picLocks noChangeAspect="1" noChangeArrowheads="1"/>
            </p:cNvPicPr>
            <p:nvPr/>
          </p:nvPicPr>
          <p:blipFill>
            <a:blip r:embed="rId3"/>
            <a:srcRect/>
            <a:stretch>
              <a:fillRect/>
            </a:stretch>
          </p:blipFill>
          <p:spPr bwMode="auto">
            <a:xfrm>
              <a:off x="336" y="1248"/>
              <a:ext cx="3946" cy="342"/>
            </a:xfrm>
            <a:prstGeom prst="rect">
              <a:avLst/>
            </a:prstGeom>
            <a:noFill/>
            <a:ln w="9525">
              <a:noFill/>
              <a:miter lim="800000"/>
              <a:headEnd/>
              <a:tailEnd/>
            </a:ln>
          </p:spPr>
        </p:pic>
        <p:pic>
          <p:nvPicPr>
            <p:cNvPr id="37896" name="Picture 5"/>
            <p:cNvPicPr>
              <a:picLocks noChangeAspect="1" noChangeArrowheads="1"/>
            </p:cNvPicPr>
            <p:nvPr/>
          </p:nvPicPr>
          <p:blipFill>
            <a:blip r:embed="rId4"/>
            <a:srcRect/>
            <a:stretch>
              <a:fillRect/>
            </a:stretch>
          </p:blipFill>
          <p:spPr bwMode="auto">
            <a:xfrm>
              <a:off x="336" y="1632"/>
              <a:ext cx="2935" cy="338"/>
            </a:xfrm>
            <a:prstGeom prst="rect">
              <a:avLst/>
            </a:prstGeom>
            <a:noFill/>
            <a:ln w="9525">
              <a:noFill/>
              <a:miter lim="800000"/>
              <a:headEnd/>
              <a:tailEnd/>
            </a:ln>
          </p:spPr>
        </p:pic>
        <p:pic>
          <p:nvPicPr>
            <p:cNvPr id="37897" name="Picture 6"/>
            <p:cNvPicPr>
              <a:picLocks noChangeAspect="1" noChangeArrowheads="1"/>
            </p:cNvPicPr>
            <p:nvPr/>
          </p:nvPicPr>
          <p:blipFill>
            <a:blip r:embed="rId5"/>
            <a:srcRect/>
            <a:stretch>
              <a:fillRect/>
            </a:stretch>
          </p:blipFill>
          <p:spPr bwMode="auto">
            <a:xfrm>
              <a:off x="336" y="2000"/>
              <a:ext cx="2297" cy="323"/>
            </a:xfrm>
            <a:prstGeom prst="rect">
              <a:avLst/>
            </a:prstGeom>
            <a:noFill/>
            <a:ln w="9525">
              <a:noFill/>
              <a:miter lim="800000"/>
              <a:headEnd/>
              <a:tailEnd/>
            </a:ln>
          </p:spPr>
        </p:pic>
        <p:pic>
          <p:nvPicPr>
            <p:cNvPr id="37898" name="Picture 7"/>
            <p:cNvPicPr>
              <a:picLocks noChangeAspect="1" noChangeArrowheads="1"/>
            </p:cNvPicPr>
            <p:nvPr/>
          </p:nvPicPr>
          <p:blipFill>
            <a:blip r:embed="rId6"/>
            <a:srcRect/>
            <a:stretch>
              <a:fillRect/>
            </a:stretch>
          </p:blipFill>
          <p:spPr bwMode="auto">
            <a:xfrm>
              <a:off x="336" y="2400"/>
              <a:ext cx="1878" cy="350"/>
            </a:xfrm>
            <a:prstGeom prst="rect">
              <a:avLst/>
            </a:prstGeom>
            <a:noFill/>
            <a:ln w="9525">
              <a:noFill/>
              <a:miter lim="800000"/>
              <a:headEnd/>
              <a:tailEnd/>
            </a:ln>
          </p:spPr>
        </p:pic>
        <p:pic>
          <p:nvPicPr>
            <p:cNvPr id="37899" name="Picture 8"/>
            <p:cNvPicPr>
              <a:picLocks noChangeAspect="1" noChangeArrowheads="1"/>
            </p:cNvPicPr>
            <p:nvPr/>
          </p:nvPicPr>
          <p:blipFill>
            <a:blip r:embed="rId7"/>
            <a:srcRect/>
            <a:stretch>
              <a:fillRect/>
            </a:stretch>
          </p:blipFill>
          <p:spPr bwMode="auto">
            <a:xfrm>
              <a:off x="325" y="2809"/>
              <a:ext cx="2795" cy="311"/>
            </a:xfrm>
            <a:prstGeom prst="rect">
              <a:avLst/>
            </a:prstGeom>
            <a:noFill/>
            <a:ln w="9525">
              <a:noFill/>
              <a:miter lim="800000"/>
              <a:headEnd/>
              <a:tailEnd/>
            </a:ln>
          </p:spPr>
        </p:pic>
        <p:pic>
          <p:nvPicPr>
            <p:cNvPr id="37900" name="Picture 9"/>
            <p:cNvPicPr>
              <a:picLocks noChangeAspect="1" noChangeArrowheads="1"/>
            </p:cNvPicPr>
            <p:nvPr/>
          </p:nvPicPr>
          <p:blipFill>
            <a:blip r:embed="rId8"/>
            <a:srcRect/>
            <a:stretch>
              <a:fillRect/>
            </a:stretch>
          </p:blipFill>
          <p:spPr bwMode="auto">
            <a:xfrm>
              <a:off x="319" y="3168"/>
              <a:ext cx="2033" cy="315"/>
            </a:xfrm>
            <a:prstGeom prst="rect">
              <a:avLst/>
            </a:prstGeom>
            <a:noFill/>
            <a:ln w="9525">
              <a:noFill/>
              <a:miter lim="800000"/>
              <a:headEnd/>
              <a:tailEnd/>
            </a:ln>
          </p:spPr>
        </p:pic>
        <p:sp>
          <p:nvSpPr>
            <p:cNvPr id="37901" name="Text Box 10"/>
            <p:cNvSpPr txBox="1">
              <a:spLocks noChangeArrowheads="1"/>
            </p:cNvSpPr>
            <p:nvPr/>
          </p:nvSpPr>
          <p:spPr bwMode="auto">
            <a:xfrm>
              <a:off x="2880" y="576"/>
              <a:ext cx="1296" cy="577"/>
            </a:xfrm>
            <a:prstGeom prst="rect">
              <a:avLst/>
            </a:prstGeom>
            <a:noFill/>
            <a:ln w="9525">
              <a:noFill/>
              <a:miter lim="800000"/>
              <a:headEnd/>
              <a:tailEnd/>
            </a:ln>
          </p:spPr>
          <p:txBody>
            <a:bodyPr>
              <a:spAutoFit/>
            </a:bodyPr>
            <a:lstStyle/>
            <a:p>
              <a:pPr>
                <a:spcBef>
                  <a:spcPct val="50000"/>
                </a:spcBef>
              </a:pPr>
              <a:r>
                <a:rPr lang="en-US"/>
                <a:t>Exergy destruction for a closed system</a:t>
              </a:r>
            </a:p>
          </p:txBody>
        </p:sp>
        <p:sp>
          <p:nvSpPr>
            <p:cNvPr id="37902" name="Text Box 11"/>
            <p:cNvSpPr txBox="1">
              <a:spLocks noChangeArrowheads="1"/>
            </p:cNvSpPr>
            <p:nvPr/>
          </p:nvSpPr>
          <p:spPr bwMode="auto">
            <a:xfrm>
              <a:off x="4272" y="1200"/>
              <a:ext cx="1200" cy="404"/>
            </a:xfrm>
            <a:prstGeom prst="rect">
              <a:avLst/>
            </a:prstGeom>
            <a:noFill/>
            <a:ln w="9525">
              <a:noFill/>
              <a:miter lim="800000"/>
              <a:headEnd/>
              <a:tailEnd/>
            </a:ln>
          </p:spPr>
          <p:txBody>
            <a:bodyPr>
              <a:spAutoFit/>
            </a:bodyPr>
            <a:lstStyle/>
            <a:p>
              <a:pPr>
                <a:spcBef>
                  <a:spcPct val="50000"/>
                </a:spcBef>
              </a:pPr>
              <a:r>
                <a:rPr lang="en-US"/>
                <a:t>For a steady-flow system</a:t>
              </a:r>
            </a:p>
          </p:txBody>
        </p:sp>
        <p:sp>
          <p:nvSpPr>
            <p:cNvPr id="37903" name="Text Box 12"/>
            <p:cNvSpPr txBox="1">
              <a:spLocks noChangeArrowheads="1"/>
            </p:cNvSpPr>
            <p:nvPr/>
          </p:nvSpPr>
          <p:spPr bwMode="auto">
            <a:xfrm>
              <a:off x="3264" y="1689"/>
              <a:ext cx="2208" cy="231"/>
            </a:xfrm>
            <a:prstGeom prst="rect">
              <a:avLst/>
            </a:prstGeom>
            <a:noFill/>
            <a:ln w="9525">
              <a:noFill/>
              <a:miter lim="800000"/>
              <a:headEnd/>
              <a:tailEnd/>
            </a:ln>
          </p:spPr>
          <p:txBody>
            <a:bodyPr>
              <a:spAutoFit/>
            </a:bodyPr>
            <a:lstStyle/>
            <a:p>
              <a:pPr>
                <a:spcBef>
                  <a:spcPct val="50000"/>
                </a:spcBef>
              </a:pPr>
              <a:r>
                <a:rPr lang="en-US"/>
                <a:t>Steady-flow, one-inlet, one-exit</a:t>
              </a:r>
            </a:p>
          </p:txBody>
        </p:sp>
        <p:sp>
          <p:nvSpPr>
            <p:cNvPr id="37904" name="Text Box 13"/>
            <p:cNvSpPr txBox="1">
              <a:spLocks noChangeArrowheads="1"/>
            </p:cNvSpPr>
            <p:nvPr/>
          </p:nvSpPr>
          <p:spPr bwMode="auto">
            <a:xfrm>
              <a:off x="2688" y="2016"/>
              <a:ext cx="2016" cy="231"/>
            </a:xfrm>
            <a:prstGeom prst="rect">
              <a:avLst/>
            </a:prstGeom>
            <a:noFill/>
            <a:ln w="9525">
              <a:noFill/>
              <a:miter lim="800000"/>
              <a:headEnd/>
              <a:tailEnd/>
            </a:ln>
          </p:spPr>
          <p:txBody>
            <a:bodyPr>
              <a:spAutoFit/>
            </a:bodyPr>
            <a:lstStyle/>
            <a:p>
              <a:pPr>
                <a:spcBef>
                  <a:spcPct val="50000"/>
                </a:spcBef>
              </a:pPr>
              <a:r>
                <a:rPr lang="en-US"/>
                <a:t>Exergy destruction of a cycle</a:t>
              </a:r>
            </a:p>
          </p:txBody>
        </p:sp>
        <p:sp>
          <p:nvSpPr>
            <p:cNvPr id="37905" name="Text Box 14"/>
            <p:cNvSpPr txBox="1">
              <a:spLocks noChangeArrowheads="1"/>
            </p:cNvSpPr>
            <p:nvPr/>
          </p:nvSpPr>
          <p:spPr bwMode="auto">
            <a:xfrm>
              <a:off x="2208" y="2400"/>
              <a:ext cx="2064" cy="404"/>
            </a:xfrm>
            <a:prstGeom prst="rect">
              <a:avLst/>
            </a:prstGeom>
            <a:noFill/>
            <a:ln w="9525">
              <a:noFill/>
              <a:miter lim="800000"/>
              <a:headEnd/>
              <a:tailEnd/>
            </a:ln>
          </p:spPr>
          <p:txBody>
            <a:bodyPr>
              <a:spAutoFit/>
            </a:bodyPr>
            <a:lstStyle/>
            <a:p>
              <a:pPr>
                <a:spcBef>
                  <a:spcPct val="50000"/>
                </a:spcBef>
              </a:pPr>
              <a:r>
                <a:rPr lang="en-US"/>
                <a:t>For a cycle with heat transfer only with a source and a sink</a:t>
              </a:r>
            </a:p>
          </p:txBody>
        </p:sp>
        <p:sp>
          <p:nvSpPr>
            <p:cNvPr id="37906" name="Text Box 15"/>
            <p:cNvSpPr txBox="1">
              <a:spLocks noChangeArrowheads="1"/>
            </p:cNvSpPr>
            <p:nvPr/>
          </p:nvSpPr>
          <p:spPr bwMode="auto">
            <a:xfrm>
              <a:off x="3120" y="2880"/>
              <a:ext cx="1728" cy="231"/>
            </a:xfrm>
            <a:prstGeom prst="rect">
              <a:avLst/>
            </a:prstGeom>
            <a:noFill/>
            <a:ln w="9525">
              <a:noFill/>
              <a:miter lim="800000"/>
              <a:headEnd/>
              <a:tailEnd/>
            </a:ln>
          </p:spPr>
          <p:txBody>
            <a:bodyPr>
              <a:spAutoFit/>
            </a:bodyPr>
            <a:lstStyle/>
            <a:p>
              <a:pPr>
                <a:spcBef>
                  <a:spcPct val="50000"/>
                </a:spcBef>
              </a:pPr>
              <a:r>
                <a:rPr lang="en-US"/>
                <a:t>Closed system exergy</a:t>
              </a:r>
            </a:p>
          </p:txBody>
        </p:sp>
        <p:sp>
          <p:nvSpPr>
            <p:cNvPr id="37907" name="Text Box 16"/>
            <p:cNvSpPr txBox="1">
              <a:spLocks noChangeArrowheads="1"/>
            </p:cNvSpPr>
            <p:nvPr/>
          </p:nvSpPr>
          <p:spPr bwMode="auto">
            <a:xfrm>
              <a:off x="2352" y="3216"/>
              <a:ext cx="1632" cy="231"/>
            </a:xfrm>
            <a:prstGeom prst="rect">
              <a:avLst/>
            </a:prstGeom>
            <a:noFill/>
            <a:ln w="9525">
              <a:noFill/>
              <a:miter lim="800000"/>
              <a:headEnd/>
              <a:tailEnd/>
            </a:ln>
          </p:spPr>
          <p:txBody>
            <a:bodyPr>
              <a:spAutoFit/>
            </a:bodyPr>
            <a:lstStyle/>
            <a:p>
              <a:pPr>
                <a:spcBef>
                  <a:spcPct val="50000"/>
                </a:spcBef>
              </a:pPr>
              <a:r>
                <a:rPr lang="en-US"/>
                <a:t>Stream exergy</a:t>
              </a:r>
            </a:p>
          </p:txBody>
        </p:sp>
      </p:grpSp>
      <p:sp>
        <p:nvSpPr>
          <p:cNvPr id="37893" name="Rectangle 17"/>
          <p:cNvSpPr>
            <a:spLocks noChangeArrowheads="1"/>
          </p:cNvSpPr>
          <p:nvPr/>
        </p:nvSpPr>
        <p:spPr bwMode="auto">
          <a:xfrm>
            <a:off x="533400" y="5791200"/>
            <a:ext cx="7391400" cy="720725"/>
          </a:xfrm>
          <a:prstGeom prst="rect">
            <a:avLst/>
          </a:prstGeom>
          <a:solidFill>
            <a:srgbClr val="FFCC99"/>
          </a:solidFill>
          <a:ln w="19050">
            <a:solidFill>
              <a:schemeClr val="bg2"/>
            </a:solidFill>
            <a:miter lim="800000"/>
            <a:headEnd/>
            <a:tailEnd/>
          </a:ln>
        </p:spPr>
        <p:txBody>
          <a:bodyPr>
            <a:spAutoFit/>
          </a:bodyPr>
          <a:lstStyle/>
          <a:p>
            <a:r>
              <a:rPr lang="en-US" sz="2000"/>
              <a:t>A second-law analysis of these cycles reveals where the largest irreversibilities occur and where to start improvements.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5 Slayt Numarası Yer Tutucusu"/>
          <p:cNvSpPr>
            <a:spLocks noGrp="1"/>
          </p:cNvSpPr>
          <p:nvPr>
            <p:ph type="sldNum" sz="quarter" idx="12"/>
          </p:nvPr>
        </p:nvSpPr>
        <p:spPr>
          <a:noFill/>
        </p:spPr>
        <p:txBody>
          <a:bodyPr/>
          <a:lstStyle/>
          <a:p>
            <a:fld id="{DA7FA77D-530F-4D41-87A2-9DF611CD9CBB}" type="slidenum">
              <a:rPr lang="en-US" smtClean="0"/>
              <a:pPr/>
              <a:t>37</a:t>
            </a:fld>
            <a:endParaRPr lang="en-US" smtClean="0"/>
          </a:p>
        </p:txBody>
      </p:sp>
      <p:sp>
        <p:nvSpPr>
          <p:cNvPr id="38915" name="Rectangle 2"/>
          <p:cNvSpPr>
            <a:spLocks noGrp="1" noChangeArrowheads="1"/>
          </p:cNvSpPr>
          <p:nvPr>
            <p:ph type="title"/>
          </p:nvPr>
        </p:nvSpPr>
        <p:spPr>
          <a:xfrm>
            <a:off x="914400" y="152400"/>
            <a:ext cx="7315200" cy="639763"/>
          </a:xfrm>
        </p:spPr>
        <p:txBody>
          <a:bodyPr/>
          <a:lstStyle/>
          <a:p>
            <a:pPr eaLnBrk="1" hangingPunct="1"/>
            <a:r>
              <a:rPr lang="en-US" smtClean="0">
                <a:solidFill>
                  <a:srgbClr val="C00000"/>
                </a:solidFill>
              </a:rPr>
              <a:t>Summary</a:t>
            </a:r>
          </a:p>
        </p:txBody>
      </p:sp>
      <p:sp>
        <p:nvSpPr>
          <p:cNvPr id="38916" name="Rectangle 3"/>
          <p:cNvSpPr>
            <a:spLocks noGrp="1" noChangeArrowheads="1"/>
          </p:cNvSpPr>
          <p:nvPr>
            <p:ph type="body" idx="1"/>
          </p:nvPr>
        </p:nvSpPr>
        <p:spPr>
          <a:xfrm>
            <a:off x="609600" y="838200"/>
            <a:ext cx="7620000" cy="5486400"/>
          </a:xfrm>
        </p:spPr>
        <p:txBody>
          <a:bodyPr/>
          <a:lstStyle/>
          <a:p>
            <a:pPr eaLnBrk="1" hangingPunct="1">
              <a:spcBef>
                <a:spcPct val="10000"/>
              </a:spcBef>
              <a:spcAft>
                <a:spcPct val="10000"/>
              </a:spcAft>
            </a:pPr>
            <a:r>
              <a:rPr lang="en-US" sz="2200" smtClean="0"/>
              <a:t>Basic considerations in the analysis of power cycles</a:t>
            </a:r>
          </a:p>
          <a:p>
            <a:pPr eaLnBrk="1" hangingPunct="1">
              <a:spcBef>
                <a:spcPct val="10000"/>
              </a:spcBef>
              <a:spcAft>
                <a:spcPct val="10000"/>
              </a:spcAft>
            </a:pPr>
            <a:r>
              <a:rPr lang="en-US" sz="2200" smtClean="0">
                <a:solidFill>
                  <a:srgbClr val="CC00CC"/>
                </a:solidFill>
              </a:rPr>
              <a:t>The Carnot cycle and its value in engineering</a:t>
            </a:r>
          </a:p>
          <a:p>
            <a:pPr eaLnBrk="1" hangingPunct="1">
              <a:spcBef>
                <a:spcPct val="10000"/>
              </a:spcBef>
              <a:spcAft>
                <a:spcPct val="10000"/>
              </a:spcAft>
            </a:pPr>
            <a:r>
              <a:rPr lang="en-US" sz="2200" smtClean="0"/>
              <a:t>Air-standard sssumptions</a:t>
            </a:r>
          </a:p>
          <a:p>
            <a:pPr eaLnBrk="1" hangingPunct="1">
              <a:spcBef>
                <a:spcPct val="10000"/>
              </a:spcBef>
              <a:spcAft>
                <a:spcPct val="10000"/>
              </a:spcAft>
            </a:pPr>
            <a:r>
              <a:rPr lang="en-US" sz="2200" smtClean="0">
                <a:solidFill>
                  <a:srgbClr val="CC00CC"/>
                </a:solidFill>
              </a:rPr>
              <a:t>An overview of reciprocating engines</a:t>
            </a:r>
          </a:p>
          <a:p>
            <a:pPr eaLnBrk="1" hangingPunct="1">
              <a:spcBef>
                <a:spcPct val="10000"/>
              </a:spcBef>
              <a:spcAft>
                <a:spcPct val="10000"/>
              </a:spcAft>
            </a:pPr>
            <a:r>
              <a:rPr lang="en-US" sz="2200" smtClean="0"/>
              <a:t>Otto cycle: The ideal cycle for spark-ignition engines</a:t>
            </a:r>
          </a:p>
          <a:p>
            <a:pPr eaLnBrk="1" hangingPunct="1">
              <a:spcBef>
                <a:spcPct val="10000"/>
              </a:spcBef>
              <a:spcAft>
                <a:spcPct val="10000"/>
              </a:spcAft>
            </a:pPr>
            <a:r>
              <a:rPr lang="en-US" sz="2200" smtClean="0">
                <a:solidFill>
                  <a:srgbClr val="CC00CC"/>
                </a:solidFill>
              </a:rPr>
              <a:t>Diesel cycle: The ideal cycle for compression-ignition engines</a:t>
            </a:r>
          </a:p>
          <a:p>
            <a:pPr eaLnBrk="1" hangingPunct="1">
              <a:spcBef>
                <a:spcPct val="10000"/>
              </a:spcBef>
              <a:spcAft>
                <a:spcPct val="10000"/>
              </a:spcAft>
            </a:pPr>
            <a:r>
              <a:rPr lang="en-US" sz="2200" smtClean="0"/>
              <a:t>Stirling and Ericsson cycles</a:t>
            </a:r>
          </a:p>
          <a:p>
            <a:pPr eaLnBrk="1" hangingPunct="1">
              <a:spcBef>
                <a:spcPct val="10000"/>
              </a:spcBef>
              <a:spcAft>
                <a:spcPct val="10000"/>
              </a:spcAft>
            </a:pPr>
            <a:r>
              <a:rPr lang="en-US" sz="2200" smtClean="0">
                <a:solidFill>
                  <a:srgbClr val="CC00CC"/>
                </a:solidFill>
              </a:rPr>
              <a:t>Brayton cycle: The ideal cycle for gas-turbine engines</a:t>
            </a:r>
          </a:p>
          <a:p>
            <a:pPr eaLnBrk="1" hangingPunct="1">
              <a:spcBef>
                <a:spcPct val="10000"/>
              </a:spcBef>
              <a:spcAft>
                <a:spcPct val="10000"/>
              </a:spcAft>
            </a:pPr>
            <a:r>
              <a:rPr lang="en-US" sz="2200" smtClean="0"/>
              <a:t>The Brayton cycle with regeneration</a:t>
            </a:r>
          </a:p>
          <a:p>
            <a:pPr eaLnBrk="1" hangingPunct="1">
              <a:spcBef>
                <a:spcPct val="10000"/>
              </a:spcBef>
              <a:spcAft>
                <a:spcPct val="10000"/>
              </a:spcAft>
            </a:pPr>
            <a:r>
              <a:rPr lang="en-US" sz="2200" smtClean="0">
                <a:solidFill>
                  <a:srgbClr val="CC00CC"/>
                </a:solidFill>
              </a:rPr>
              <a:t>The Brayton cycle with intercooling, reheating, and regeneration</a:t>
            </a:r>
          </a:p>
          <a:p>
            <a:pPr eaLnBrk="1" hangingPunct="1">
              <a:spcBef>
                <a:spcPct val="10000"/>
              </a:spcBef>
              <a:spcAft>
                <a:spcPct val="10000"/>
              </a:spcAft>
            </a:pPr>
            <a:r>
              <a:rPr lang="en-US" sz="2200" smtClean="0"/>
              <a:t>Ideal jet-propulsion cycles</a:t>
            </a:r>
          </a:p>
          <a:p>
            <a:pPr eaLnBrk="1" hangingPunct="1">
              <a:spcBef>
                <a:spcPct val="10000"/>
              </a:spcBef>
              <a:spcAft>
                <a:spcPct val="10000"/>
              </a:spcAft>
            </a:pPr>
            <a:r>
              <a:rPr lang="en-US" sz="2200" smtClean="0">
                <a:solidFill>
                  <a:srgbClr val="CC00CC"/>
                </a:solidFill>
              </a:rPr>
              <a:t>Second-law analysis of gas power cycles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3 Slayt Numarası Yer Tutucusu"/>
          <p:cNvSpPr>
            <a:spLocks noGrp="1"/>
          </p:cNvSpPr>
          <p:nvPr>
            <p:ph type="sldNum" sz="quarter" idx="12"/>
          </p:nvPr>
        </p:nvSpPr>
        <p:spPr>
          <a:noFill/>
        </p:spPr>
        <p:txBody>
          <a:bodyPr/>
          <a:lstStyle/>
          <a:p>
            <a:fld id="{C3D5810E-FD91-4E0A-A83B-7DF9E6D82F9B}" type="slidenum">
              <a:rPr lang="en-US" smtClean="0"/>
              <a:pPr/>
              <a:t>4</a:t>
            </a:fld>
            <a:endParaRPr lang="en-US" smtClean="0"/>
          </a:p>
        </p:txBody>
      </p:sp>
      <p:sp>
        <p:nvSpPr>
          <p:cNvPr id="5123" name="Rectangle 6"/>
          <p:cNvSpPr>
            <a:spLocks noChangeArrowheads="1"/>
          </p:cNvSpPr>
          <p:nvPr/>
        </p:nvSpPr>
        <p:spPr bwMode="auto">
          <a:xfrm>
            <a:off x="228600" y="223838"/>
            <a:ext cx="8534400" cy="2062162"/>
          </a:xfrm>
          <a:prstGeom prst="rect">
            <a:avLst/>
          </a:prstGeom>
          <a:noFill/>
          <a:ln w="9525">
            <a:noFill/>
            <a:miter lim="800000"/>
            <a:headEnd/>
            <a:tailEnd/>
          </a:ln>
        </p:spPr>
        <p:txBody>
          <a:bodyPr>
            <a:spAutoFit/>
          </a:bodyPr>
          <a:lstStyle/>
          <a:p>
            <a:pPr>
              <a:spcBef>
                <a:spcPts val="600"/>
              </a:spcBef>
              <a:spcAft>
                <a:spcPts val="600"/>
              </a:spcAft>
            </a:pPr>
            <a:r>
              <a:rPr lang="en-US"/>
              <a:t>The ideal cycles are </a:t>
            </a:r>
            <a:r>
              <a:rPr lang="en-US" i="1">
                <a:solidFill>
                  <a:srgbClr val="CC00CC"/>
                </a:solidFill>
              </a:rPr>
              <a:t>internally reversible</a:t>
            </a:r>
            <a:r>
              <a:rPr lang="en-US" i="1"/>
              <a:t>, </a:t>
            </a:r>
            <a:r>
              <a:rPr lang="en-US"/>
              <a:t>but, unlike the Carnot cycle, they</a:t>
            </a:r>
            <a:r>
              <a:rPr lang="tr-TR"/>
              <a:t> </a:t>
            </a:r>
            <a:r>
              <a:rPr lang="en-US"/>
              <a:t>are not necessarily externally reversible. </a:t>
            </a:r>
            <a:endParaRPr lang="tr-TR"/>
          </a:p>
          <a:p>
            <a:pPr>
              <a:spcBef>
                <a:spcPts val="600"/>
              </a:spcBef>
              <a:spcAft>
                <a:spcPts val="600"/>
              </a:spcAft>
            </a:pPr>
            <a:r>
              <a:rPr lang="en-US"/>
              <a:t>Therefore, the thermal efficiency of an ideal cycle, in general, is</a:t>
            </a:r>
            <a:r>
              <a:rPr lang="tr-TR"/>
              <a:t> </a:t>
            </a:r>
            <a:r>
              <a:rPr lang="en-US"/>
              <a:t>less than that of a totally reversible cycle operating between the same</a:t>
            </a:r>
            <a:r>
              <a:rPr lang="tr-TR"/>
              <a:t> </a:t>
            </a:r>
            <a:r>
              <a:rPr lang="en-US"/>
              <a:t>temperature limits. </a:t>
            </a:r>
            <a:endParaRPr lang="tr-TR"/>
          </a:p>
          <a:p>
            <a:pPr>
              <a:spcBef>
                <a:spcPts val="600"/>
              </a:spcBef>
              <a:spcAft>
                <a:spcPts val="600"/>
              </a:spcAft>
            </a:pPr>
            <a:r>
              <a:rPr lang="en-US"/>
              <a:t>However, it is still considerably higher than the thermal</a:t>
            </a:r>
            <a:r>
              <a:rPr lang="tr-TR"/>
              <a:t> </a:t>
            </a:r>
            <a:r>
              <a:rPr lang="en-US"/>
              <a:t>efficiency of an actual cycle because of the idealizations utilized</a:t>
            </a:r>
            <a:r>
              <a:rPr lang="tr-TR"/>
              <a:t>.</a:t>
            </a:r>
            <a:endParaRPr lang="en-US"/>
          </a:p>
        </p:txBody>
      </p:sp>
      <p:pic>
        <p:nvPicPr>
          <p:cNvPr id="5124" name="Picture 6"/>
          <p:cNvPicPr>
            <a:picLocks noChangeAspect="1" noChangeArrowheads="1"/>
          </p:cNvPicPr>
          <p:nvPr/>
        </p:nvPicPr>
        <p:blipFill>
          <a:blip r:embed="rId2"/>
          <a:srcRect/>
          <a:stretch>
            <a:fillRect/>
          </a:stretch>
        </p:blipFill>
        <p:spPr bwMode="auto">
          <a:xfrm>
            <a:off x="2895600" y="2543175"/>
            <a:ext cx="6124575" cy="4086225"/>
          </a:xfrm>
          <a:prstGeom prst="rect">
            <a:avLst/>
          </a:prstGeom>
          <a:noFill/>
          <a:ln w="9525">
            <a:noFill/>
            <a:miter lim="800000"/>
            <a:headEnd/>
            <a:tailEnd/>
          </a:ln>
        </p:spPr>
      </p:pic>
      <p:pic>
        <p:nvPicPr>
          <p:cNvPr id="5125" name="Picture 7"/>
          <p:cNvPicPr>
            <a:picLocks noChangeAspect="1" noChangeArrowheads="1"/>
          </p:cNvPicPr>
          <p:nvPr/>
        </p:nvPicPr>
        <p:blipFill>
          <a:blip r:embed="rId3"/>
          <a:srcRect/>
          <a:stretch>
            <a:fillRect/>
          </a:stretch>
        </p:blipFill>
        <p:spPr bwMode="auto">
          <a:xfrm>
            <a:off x="76200" y="5791200"/>
            <a:ext cx="2819400" cy="827088"/>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3 Slayt Numarası Yer Tutucusu"/>
          <p:cNvSpPr>
            <a:spLocks noGrp="1"/>
          </p:cNvSpPr>
          <p:nvPr>
            <p:ph type="sldNum" sz="quarter" idx="12"/>
          </p:nvPr>
        </p:nvSpPr>
        <p:spPr>
          <a:noFill/>
        </p:spPr>
        <p:txBody>
          <a:bodyPr/>
          <a:lstStyle/>
          <a:p>
            <a:fld id="{B19BC75D-C7A1-415A-9508-BE40D4366A9E}" type="slidenum">
              <a:rPr lang="en-US" smtClean="0"/>
              <a:pPr/>
              <a:t>5</a:t>
            </a:fld>
            <a:endParaRPr lang="en-US" smtClean="0"/>
          </a:p>
        </p:txBody>
      </p:sp>
      <p:sp>
        <p:nvSpPr>
          <p:cNvPr id="6147" name="Rectangle 2"/>
          <p:cNvSpPr>
            <a:spLocks noChangeArrowheads="1"/>
          </p:cNvSpPr>
          <p:nvPr/>
        </p:nvSpPr>
        <p:spPr bwMode="auto">
          <a:xfrm>
            <a:off x="4267200" y="155575"/>
            <a:ext cx="4648200" cy="3309938"/>
          </a:xfrm>
          <a:prstGeom prst="rect">
            <a:avLst/>
          </a:prstGeom>
          <a:noFill/>
          <a:ln w="9525">
            <a:noFill/>
            <a:miter lim="800000"/>
            <a:headEnd/>
            <a:tailEnd/>
          </a:ln>
        </p:spPr>
        <p:txBody>
          <a:bodyPr>
            <a:spAutoFit/>
          </a:bodyPr>
          <a:lstStyle/>
          <a:p>
            <a:pPr marL="342900" indent="-342900">
              <a:spcBef>
                <a:spcPct val="5000"/>
              </a:spcBef>
              <a:spcAft>
                <a:spcPct val="5000"/>
              </a:spcAft>
              <a:buClr>
                <a:srgbClr val="FF3300"/>
              </a:buClr>
            </a:pPr>
            <a:r>
              <a:rPr lang="en-US" sz="1700" b="1">
                <a:solidFill>
                  <a:srgbClr val="CC00CC"/>
                </a:solidFill>
              </a:rPr>
              <a:t>The idealizations and simplifications in the analysis of power cycles:</a:t>
            </a:r>
          </a:p>
          <a:p>
            <a:pPr marL="342900" indent="-342900">
              <a:spcBef>
                <a:spcPct val="5000"/>
              </a:spcBef>
              <a:spcAft>
                <a:spcPct val="5000"/>
              </a:spcAft>
              <a:buClr>
                <a:srgbClr val="FF3300"/>
              </a:buClr>
              <a:buFontTx/>
              <a:buAutoNum type="arabicPeriod"/>
            </a:pPr>
            <a:r>
              <a:rPr lang="en-US" sz="1700"/>
              <a:t>The cycle does not involve any </a:t>
            </a:r>
            <a:r>
              <a:rPr lang="en-US" sz="1700" i="1"/>
              <a:t>friction. </a:t>
            </a:r>
            <a:r>
              <a:rPr lang="en-US" sz="1700"/>
              <a:t>Therefore, the working fluid does not experience any pressure drop as it flows in pipes or devices such as heat exchangers.</a:t>
            </a:r>
          </a:p>
          <a:p>
            <a:pPr marL="342900" indent="-342900">
              <a:spcBef>
                <a:spcPct val="5000"/>
              </a:spcBef>
              <a:spcAft>
                <a:spcPct val="5000"/>
              </a:spcAft>
              <a:buClr>
                <a:srgbClr val="FF3300"/>
              </a:buClr>
              <a:buFontTx/>
              <a:buAutoNum type="arabicPeriod"/>
            </a:pPr>
            <a:r>
              <a:rPr lang="en-US" sz="1700"/>
              <a:t>All expansion and compression processes take place in a </a:t>
            </a:r>
            <a:r>
              <a:rPr lang="en-US" sz="1700" i="1">
                <a:solidFill>
                  <a:srgbClr val="3333FF"/>
                </a:solidFill>
              </a:rPr>
              <a:t>quasi-equilibrium</a:t>
            </a:r>
            <a:r>
              <a:rPr lang="en-US" sz="1700" i="1"/>
              <a:t> </a:t>
            </a:r>
            <a:r>
              <a:rPr lang="en-US" sz="1700"/>
              <a:t>manner.</a:t>
            </a:r>
          </a:p>
          <a:p>
            <a:pPr marL="342900" indent="-342900">
              <a:spcBef>
                <a:spcPct val="5000"/>
              </a:spcBef>
              <a:spcAft>
                <a:spcPct val="5000"/>
              </a:spcAft>
              <a:buClr>
                <a:srgbClr val="FF3300"/>
              </a:buClr>
              <a:buFontTx/>
              <a:buAutoNum type="arabicPeriod"/>
            </a:pPr>
            <a:r>
              <a:rPr lang="en-US" sz="1700"/>
              <a:t>The pipes connecting the various components of a system are well insulated, and </a:t>
            </a:r>
            <a:r>
              <a:rPr lang="en-US" sz="1700" i="1">
                <a:solidFill>
                  <a:srgbClr val="3333FF"/>
                </a:solidFill>
              </a:rPr>
              <a:t>heat transfer</a:t>
            </a:r>
            <a:r>
              <a:rPr lang="en-US" sz="1700" i="1"/>
              <a:t> </a:t>
            </a:r>
            <a:r>
              <a:rPr lang="en-US" sz="1700"/>
              <a:t>through them is negligible.</a:t>
            </a:r>
          </a:p>
        </p:txBody>
      </p:sp>
      <p:sp>
        <p:nvSpPr>
          <p:cNvPr id="6148" name="Rectangle 7"/>
          <p:cNvSpPr>
            <a:spLocks noChangeArrowheads="1"/>
          </p:cNvSpPr>
          <p:nvPr/>
        </p:nvSpPr>
        <p:spPr bwMode="auto">
          <a:xfrm>
            <a:off x="4038600" y="3657600"/>
            <a:ext cx="3810000" cy="2708275"/>
          </a:xfrm>
          <a:prstGeom prst="rect">
            <a:avLst/>
          </a:prstGeom>
          <a:solidFill>
            <a:srgbClr val="FFCC99"/>
          </a:solidFill>
          <a:ln w="9525">
            <a:noFill/>
            <a:miter lim="800000"/>
            <a:headEnd/>
            <a:tailEnd/>
          </a:ln>
        </p:spPr>
        <p:txBody>
          <a:bodyPr>
            <a:spAutoFit/>
          </a:bodyPr>
          <a:lstStyle/>
          <a:p>
            <a:r>
              <a:rPr lang="en-US" sz="1700"/>
              <a:t>On a </a:t>
            </a:r>
            <a:r>
              <a:rPr lang="en-US" sz="1700" i="1"/>
              <a:t>T</a:t>
            </a:r>
            <a:r>
              <a:rPr lang="en-US" sz="1700"/>
              <a:t>-</a:t>
            </a:r>
            <a:r>
              <a:rPr lang="en-US" sz="1700" i="1"/>
              <a:t>s </a:t>
            </a:r>
            <a:r>
              <a:rPr lang="en-US" sz="1700"/>
              <a:t>diagram, the ratio of the area enclosed by the cyclic curve to the area under the heat-addition process curve represents the thermal efficiency of the cycle. </a:t>
            </a:r>
            <a:endParaRPr lang="tr-TR" sz="1700"/>
          </a:p>
          <a:p>
            <a:endParaRPr lang="tr-TR" sz="1700">
              <a:solidFill>
                <a:srgbClr val="CC00CC"/>
              </a:solidFill>
            </a:endParaRPr>
          </a:p>
          <a:p>
            <a:r>
              <a:rPr lang="en-US" sz="1700">
                <a:solidFill>
                  <a:srgbClr val="3333FF"/>
                </a:solidFill>
              </a:rPr>
              <a:t>Any modification that increases the ratio of these two areas will also increase the thermal efficiency of the cycle.</a:t>
            </a:r>
          </a:p>
        </p:txBody>
      </p:sp>
      <p:pic>
        <p:nvPicPr>
          <p:cNvPr id="6149" name="Picture 9"/>
          <p:cNvPicPr>
            <a:picLocks noChangeAspect="1" noChangeArrowheads="1"/>
          </p:cNvPicPr>
          <p:nvPr/>
        </p:nvPicPr>
        <p:blipFill>
          <a:blip r:embed="rId2"/>
          <a:srcRect/>
          <a:stretch>
            <a:fillRect/>
          </a:stretch>
        </p:blipFill>
        <p:spPr bwMode="auto">
          <a:xfrm>
            <a:off x="266700" y="114300"/>
            <a:ext cx="3314700" cy="66294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3 Slayt Numarası Yer Tutucusu"/>
          <p:cNvSpPr>
            <a:spLocks noGrp="1"/>
          </p:cNvSpPr>
          <p:nvPr>
            <p:ph type="sldNum" sz="quarter" idx="12"/>
          </p:nvPr>
        </p:nvSpPr>
        <p:spPr>
          <a:noFill/>
        </p:spPr>
        <p:txBody>
          <a:bodyPr/>
          <a:lstStyle/>
          <a:p>
            <a:fld id="{0EFE73C2-1297-40F8-B552-F415F4875458}" type="slidenum">
              <a:rPr lang="en-US" smtClean="0"/>
              <a:pPr/>
              <a:t>6</a:t>
            </a:fld>
            <a:endParaRPr lang="en-US" smtClean="0"/>
          </a:p>
        </p:txBody>
      </p:sp>
      <p:sp>
        <p:nvSpPr>
          <p:cNvPr id="7171" name="Rectangle 2"/>
          <p:cNvSpPr>
            <a:spLocks noChangeArrowheads="1"/>
          </p:cNvSpPr>
          <p:nvPr/>
        </p:nvSpPr>
        <p:spPr bwMode="auto">
          <a:xfrm>
            <a:off x="381000" y="76200"/>
            <a:ext cx="5105400" cy="830263"/>
          </a:xfrm>
          <a:prstGeom prst="rect">
            <a:avLst/>
          </a:prstGeom>
          <a:solidFill>
            <a:srgbClr val="92D050"/>
          </a:solidFill>
          <a:ln w="9525">
            <a:noFill/>
            <a:miter lim="800000"/>
            <a:headEnd/>
            <a:tailEnd/>
          </a:ln>
        </p:spPr>
        <p:txBody>
          <a:bodyPr>
            <a:spAutoFit/>
          </a:bodyPr>
          <a:lstStyle/>
          <a:p>
            <a:r>
              <a:rPr lang="en-US" sz="2400" b="1">
                <a:solidFill>
                  <a:srgbClr val="C00000"/>
                </a:solidFill>
              </a:rPr>
              <a:t>THE CARNOT CYCLE AND ITS VALUE IN ENGINEERING</a:t>
            </a:r>
          </a:p>
        </p:txBody>
      </p:sp>
      <p:sp>
        <p:nvSpPr>
          <p:cNvPr id="7172" name="Rectangle 7"/>
          <p:cNvSpPr>
            <a:spLocks noChangeArrowheads="1"/>
          </p:cNvSpPr>
          <p:nvPr/>
        </p:nvSpPr>
        <p:spPr bwMode="auto">
          <a:xfrm>
            <a:off x="304800" y="914400"/>
            <a:ext cx="5562600" cy="1127125"/>
          </a:xfrm>
          <a:prstGeom prst="rect">
            <a:avLst/>
          </a:prstGeom>
          <a:noFill/>
          <a:ln w="9525">
            <a:noFill/>
            <a:miter lim="800000"/>
            <a:headEnd/>
            <a:tailEnd/>
          </a:ln>
        </p:spPr>
        <p:txBody>
          <a:bodyPr>
            <a:spAutoFit/>
          </a:bodyPr>
          <a:lstStyle/>
          <a:p>
            <a:r>
              <a:rPr lang="en-US" sz="1700"/>
              <a:t>The Carnot cycle is composed of four totally reversible processes: </a:t>
            </a:r>
            <a:r>
              <a:rPr lang="en-US" sz="1700">
                <a:solidFill>
                  <a:srgbClr val="CC00CC"/>
                </a:solidFill>
              </a:rPr>
              <a:t>isothermal heat addition, isentropic expansion, isothermal heat rejection, </a:t>
            </a:r>
            <a:r>
              <a:rPr lang="en-US" sz="1700"/>
              <a:t>and</a:t>
            </a:r>
            <a:r>
              <a:rPr lang="en-US" sz="1700">
                <a:solidFill>
                  <a:srgbClr val="CC00CC"/>
                </a:solidFill>
              </a:rPr>
              <a:t> isentropic compression.</a:t>
            </a:r>
          </a:p>
        </p:txBody>
      </p:sp>
      <p:sp>
        <p:nvSpPr>
          <p:cNvPr id="7173" name="Rectangle 8"/>
          <p:cNvSpPr>
            <a:spLocks noChangeArrowheads="1"/>
          </p:cNvSpPr>
          <p:nvPr/>
        </p:nvSpPr>
        <p:spPr bwMode="auto">
          <a:xfrm>
            <a:off x="304800" y="2024063"/>
            <a:ext cx="5638800" cy="1404937"/>
          </a:xfrm>
          <a:prstGeom prst="rect">
            <a:avLst/>
          </a:prstGeom>
          <a:solidFill>
            <a:srgbClr val="FFCC99"/>
          </a:solidFill>
          <a:ln w="19050">
            <a:solidFill>
              <a:schemeClr val="bg2"/>
            </a:solidFill>
            <a:miter lim="800000"/>
            <a:headEnd/>
            <a:tailEnd/>
          </a:ln>
        </p:spPr>
        <p:txBody>
          <a:bodyPr>
            <a:spAutoFit/>
          </a:bodyPr>
          <a:lstStyle/>
          <a:p>
            <a:r>
              <a:rPr lang="en-US" sz="1700" b="1" i="1"/>
              <a:t>For both ideal and actual cycles:</a:t>
            </a:r>
            <a:r>
              <a:rPr lang="en-US" sz="1700" i="1"/>
              <a:t> Thermal efficiency increases with an increase in the average temperature at which heat is supplied to the system or with a decrease in the average temperature at which heat is rejected from the system.</a:t>
            </a:r>
          </a:p>
        </p:txBody>
      </p:sp>
      <p:sp>
        <p:nvSpPr>
          <p:cNvPr id="7174" name="Rectangle 6"/>
          <p:cNvSpPr>
            <a:spLocks noChangeArrowheads="1"/>
          </p:cNvSpPr>
          <p:nvPr/>
        </p:nvSpPr>
        <p:spPr bwMode="auto">
          <a:xfrm>
            <a:off x="76200" y="3505200"/>
            <a:ext cx="3117850" cy="366713"/>
          </a:xfrm>
          <a:prstGeom prst="rect">
            <a:avLst/>
          </a:prstGeom>
          <a:noFill/>
          <a:ln w="9525">
            <a:noFill/>
            <a:miter lim="800000"/>
            <a:headEnd/>
            <a:tailEnd/>
          </a:ln>
        </p:spPr>
        <p:txBody>
          <a:bodyPr wrap="none">
            <a:spAutoFit/>
          </a:bodyPr>
          <a:lstStyle/>
          <a:p>
            <a:r>
              <a:rPr lang="en-US">
                <a:solidFill>
                  <a:srgbClr val="3333FF"/>
                </a:solidFill>
              </a:rPr>
              <a:t>A steady-flow Carnot engine.</a:t>
            </a:r>
          </a:p>
        </p:txBody>
      </p:sp>
      <p:pic>
        <p:nvPicPr>
          <p:cNvPr id="7175" name="Picture 12"/>
          <p:cNvPicPr>
            <a:picLocks noChangeAspect="1" noChangeArrowheads="1"/>
          </p:cNvPicPr>
          <p:nvPr/>
        </p:nvPicPr>
        <p:blipFill>
          <a:blip r:embed="rId2"/>
          <a:srcRect/>
          <a:stretch>
            <a:fillRect/>
          </a:stretch>
        </p:blipFill>
        <p:spPr bwMode="auto">
          <a:xfrm>
            <a:off x="6034088" y="14288"/>
            <a:ext cx="2957512" cy="6767512"/>
          </a:xfrm>
          <a:prstGeom prst="rect">
            <a:avLst/>
          </a:prstGeom>
          <a:noFill/>
          <a:ln w="9525">
            <a:noFill/>
            <a:miter lim="800000"/>
            <a:headEnd/>
            <a:tailEnd/>
          </a:ln>
        </p:spPr>
      </p:pic>
      <p:pic>
        <p:nvPicPr>
          <p:cNvPr id="7176" name="Picture 13"/>
          <p:cNvPicPr>
            <a:picLocks noChangeAspect="1" noChangeArrowheads="1"/>
          </p:cNvPicPr>
          <p:nvPr/>
        </p:nvPicPr>
        <p:blipFill>
          <a:blip r:embed="rId3"/>
          <a:srcRect/>
          <a:stretch>
            <a:fillRect/>
          </a:stretch>
        </p:blipFill>
        <p:spPr bwMode="auto">
          <a:xfrm>
            <a:off x="6553200" y="2819400"/>
            <a:ext cx="1752600" cy="619125"/>
          </a:xfrm>
          <a:prstGeom prst="rect">
            <a:avLst/>
          </a:prstGeom>
          <a:noFill/>
          <a:ln w="9525">
            <a:noFill/>
            <a:miter lim="800000"/>
            <a:headEnd/>
            <a:tailEnd/>
          </a:ln>
        </p:spPr>
      </p:pic>
      <p:pic>
        <p:nvPicPr>
          <p:cNvPr id="7177" name="Picture 15"/>
          <p:cNvPicPr>
            <a:picLocks noChangeAspect="1" noChangeArrowheads="1"/>
          </p:cNvPicPr>
          <p:nvPr/>
        </p:nvPicPr>
        <p:blipFill>
          <a:blip r:embed="rId4"/>
          <a:srcRect/>
          <a:stretch>
            <a:fillRect/>
          </a:stretch>
        </p:blipFill>
        <p:spPr bwMode="auto">
          <a:xfrm>
            <a:off x="153988" y="3810000"/>
            <a:ext cx="5789612" cy="29718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Slayt Numarası Yer Tutucusu"/>
          <p:cNvSpPr>
            <a:spLocks noGrp="1"/>
          </p:cNvSpPr>
          <p:nvPr>
            <p:ph type="sldNum" sz="quarter" idx="12"/>
          </p:nvPr>
        </p:nvSpPr>
        <p:spPr>
          <a:noFill/>
        </p:spPr>
        <p:txBody>
          <a:bodyPr/>
          <a:lstStyle/>
          <a:p>
            <a:fld id="{678A3A43-980F-48F9-9BF0-39EB3F35087E}" type="slidenum">
              <a:rPr lang="en-US" smtClean="0"/>
              <a:pPr/>
              <a:t>7</a:t>
            </a:fld>
            <a:endParaRPr lang="en-US" smtClean="0"/>
          </a:p>
        </p:txBody>
      </p:sp>
      <p:pic>
        <p:nvPicPr>
          <p:cNvPr id="8195" name="Picture 2"/>
          <p:cNvPicPr>
            <a:picLocks noChangeAspect="1" noChangeArrowheads="1"/>
          </p:cNvPicPr>
          <p:nvPr/>
        </p:nvPicPr>
        <p:blipFill>
          <a:blip r:embed="rId2"/>
          <a:srcRect/>
          <a:stretch>
            <a:fillRect/>
          </a:stretch>
        </p:blipFill>
        <p:spPr bwMode="auto">
          <a:xfrm>
            <a:off x="800100" y="400050"/>
            <a:ext cx="3695700" cy="3638550"/>
          </a:xfrm>
          <a:prstGeom prst="rect">
            <a:avLst/>
          </a:prstGeom>
          <a:noFill/>
          <a:ln w="9525">
            <a:noFill/>
            <a:miter lim="800000"/>
            <a:headEnd/>
            <a:tailEnd/>
          </a:ln>
        </p:spPr>
      </p:pic>
      <p:pic>
        <p:nvPicPr>
          <p:cNvPr id="8196" name="Picture 3"/>
          <p:cNvPicPr>
            <a:picLocks noChangeAspect="1" noChangeArrowheads="1"/>
          </p:cNvPicPr>
          <p:nvPr/>
        </p:nvPicPr>
        <p:blipFill>
          <a:blip r:embed="rId3"/>
          <a:srcRect/>
          <a:stretch>
            <a:fillRect/>
          </a:stretch>
        </p:blipFill>
        <p:spPr bwMode="auto">
          <a:xfrm>
            <a:off x="762000" y="4438650"/>
            <a:ext cx="1828800" cy="361950"/>
          </a:xfrm>
          <a:prstGeom prst="rect">
            <a:avLst/>
          </a:prstGeom>
          <a:noFill/>
          <a:ln w="9525">
            <a:noFill/>
            <a:miter lim="800000"/>
            <a:headEnd/>
            <a:tailEnd/>
          </a:ln>
        </p:spPr>
      </p:pic>
      <p:pic>
        <p:nvPicPr>
          <p:cNvPr id="8197" name="Picture 4"/>
          <p:cNvPicPr>
            <a:picLocks noChangeAspect="1" noChangeArrowheads="1"/>
          </p:cNvPicPr>
          <p:nvPr/>
        </p:nvPicPr>
        <p:blipFill>
          <a:blip r:embed="rId4"/>
          <a:srcRect/>
          <a:stretch>
            <a:fillRect/>
          </a:stretch>
        </p:blipFill>
        <p:spPr bwMode="auto">
          <a:xfrm>
            <a:off x="2914650" y="4391025"/>
            <a:ext cx="3314700" cy="409575"/>
          </a:xfrm>
          <a:prstGeom prst="rect">
            <a:avLst/>
          </a:prstGeom>
          <a:noFill/>
          <a:ln w="9525">
            <a:noFill/>
            <a:miter lim="800000"/>
            <a:headEnd/>
            <a:tailEnd/>
          </a:ln>
        </p:spPr>
      </p:pic>
      <p:pic>
        <p:nvPicPr>
          <p:cNvPr id="8198" name="Picture 5"/>
          <p:cNvPicPr>
            <a:picLocks noChangeAspect="1" noChangeArrowheads="1"/>
          </p:cNvPicPr>
          <p:nvPr/>
        </p:nvPicPr>
        <p:blipFill>
          <a:blip r:embed="rId5"/>
          <a:srcRect/>
          <a:stretch>
            <a:fillRect/>
          </a:stretch>
        </p:blipFill>
        <p:spPr bwMode="auto">
          <a:xfrm>
            <a:off x="762000" y="5057775"/>
            <a:ext cx="5476875" cy="885825"/>
          </a:xfrm>
          <a:prstGeom prst="rect">
            <a:avLst/>
          </a:prstGeom>
          <a:noFill/>
          <a:ln w="9525">
            <a:noFill/>
            <a:miter lim="800000"/>
            <a:headEnd/>
            <a:tailEnd/>
          </a:ln>
        </p:spPr>
      </p:pic>
      <p:sp>
        <p:nvSpPr>
          <p:cNvPr id="8199" name="6 Dikdörtgen"/>
          <p:cNvSpPr>
            <a:spLocks noChangeArrowheads="1"/>
          </p:cNvSpPr>
          <p:nvPr/>
        </p:nvSpPr>
        <p:spPr bwMode="auto">
          <a:xfrm>
            <a:off x="4572000" y="415925"/>
            <a:ext cx="3048000" cy="1108075"/>
          </a:xfrm>
          <a:prstGeom prst="rect">
            <a:avLst/>
          </a:prstGeom>
          <a:noFill/>
          <a:ln w="9525">
            <a:noFill/>
            <a:miter lim="800000"/>
            <a:headEnd/>
            <a:tailEnd/>
          </a:ln>
        </p:spPr>
        <p:txBody>
          <a:bodyPr>
            <a:spAutoFit/>
          </a:bodyPr>
          <a:lstStyle/>
          <a:p>
            <a:r>
              <a:rPr lang="en-US" sz="2200" b="1"/>
              <a:t>Derivation of the Efficiency of the Carnot Cycle</a:t>
            </a:r>
            <a:endParaRPr lang="tr-TR" sz="2200"/>
          </a:p>
        </p:txBody>
      </p:sp>
      <p:pic>
        <p:nvPicPr>
          <p:cNvPr id="8200" name="Picture 6"/>
          <p:cNvPicPr>
            <a:picLocks noChangeAspect="1" noChangeArrowheads="1"/>
          </p:cNvPicPr>
          <p:nvPr/>
        </p:nvPicPr>
        <p:blipFill>
          <a:blip r:embed="rId6"/>
          <a:srcRect/>
          <a:stretch>
            <a:fillRect/>
          </a:stretch>
        </p:blipFill>
        <p:spPr bwMode="auto">
          <a:xfrm>
            <a:off x="6515100" y="4495800"/>
            <a:ext cx="2171700" cy="27622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3 Slayt Numarası Yer Tutucusu"/>
          <p:cNvSpPr>
            <a:spLocks noGrp="1"/>
          </p:cNvSpPr>
          <p:nvPr>
            <p:ph type="sldNum" sz="quarter" idx="12"/>
          </p:nvPr>
        </p:nvSpPr>
        <p:spPr>
          <a:noFill/>
        </p:spPr>
        <p:txBody>
          <a:bodyPr/>
          <a:lstStyle/>
          <a:p>
            <a:fld id="{35D4767C-7CF3-4C80-9437-9975C09C3A28}" type="slidenum">
              <a:rPr lang="en-US" smtClean="0"/>
              <a:pPr/>
              <a:t>8</a:t>
            </a:fld>
            <a:endParaRPr lang="en-US" smtClean="0"/>
          </a:p>
        </p:txBody>
      </p:sp>
      <p:sp>
        <p:nvSpPr>
          <p:cNvPr id="9219" name="Rectangle 2"/>
          <p:cNvSpPr>
            <a:spLocks noChangeArrowheads="1"/>
          </p:cNvSpPr>
          <p:nvPr/>
        </p:nvSpPr>
        <p:spPr bwMode="auto">
          <a:xfrm>
            <a:off x="381000" y="228600"/>
            <a:ext cx="5770563" cy="523875"/>
          </a:xfrm>
          <a:prstGeom prst="rect">
            <a:avLst/>
          </a:prstGeom>
          <a:solidFill>
            <a:srgbClr val="92D050"/>
          </a:solidFill>
          <a:ln w="9525">
            <a:noFill/>
            <a:miter lim="800000"/>
            <a:headEnd/>
            <a:tailEnd/>
          </a:ln>
        </p:spPr>
        <p:txBody>
          <a:bodyPr>
            <a:spAutoFit/>
          </a:bodyPr>
          <a:lstStyle/>
          <a:p>
            <a:r>
              <a:rPr lang="en-US" sz="2800" b="1">
                <a:solidFill>
                  <a:srgbClr val="C00000"/>
                </a:solidFill>
              </a:rPr>
              <a:t>AIR-STANDARD ASSUMPTIONS</a:t>
            </a:r>
          </a:p>
        </p:txBody>
      </p:sp>
      <p:sp>
        <p:nvSpPr>
          <p:cNvPr id="9220" name="Rectangle 5"/>
          <p:cNvSpPr>
            <a:spLocks noChangeArrowheads="1"/>
          </p:cNvSpPr>
          <p:nvPr/>
        </p:nvSpPr>
        <p:spPr bwMode="auto">
          <a:xfrm>
            <a:off x="4343400" y="1044575"/>
            <a:ext cx="4495800" cy="3603625"/>
          </a:xfrm>
          <a:prstGeom prst="rect">
            <a:avLst/>
          </a:prstGeom>
          <a:noFill/>
          <a:ln w="9525">
            <a:noFill/>
            <a:miter lim="800000"/>
            <a:headEnd/>
            <a:tailEnd/>
          </a:ln>
        </p:spPr>
        <p:txBody>
          <a:bodyPr>
            <a:spAutoFit/>
          </a:bodyPr>
          <a:lstStyle/>
          <a:p>
            <a:pPr marL="342900" indent="-342900">
              <a:spcBef>
                <a:spcPct val="10000"/>
              </a:spcBef>
              <a:spcAft>
                <a:spcPct val="10000"/>
              </a:spcAft>
              <a:buClr>
                <a:srgbClr val="FF3300"/>
              </a:buClr>
            </a:pPr>
            <a:r>
              <a:rPr lang="en-US" b="1">
                <a:solidFill>
                  <a:srgbClr val="CC00CC"/>
                </a:solidFill>
              </a:rPr>
              <a:t>Air-standard assumptions</a:t>
            </a:r>
            <a:r>
              <a:rPr lang="en-US">
                <a:solidFill>
                  <a:srgbClr val="CC00CC"/>
                </a:solidFill>
              </a:rPr>
              <a:t>:</a:t>
            </a:r>
          </a:p>
          <a:p>
            <a:pPr marL="342900" indent="-342900">
              <a:spcBef>
                <a:spcPct val="10000"/>
              </a:spcBef>
              <a:spcAft>
                <a:spcPct val="10000"/>
              </a:spcAft>
              <a:buClr>
                <a:srgbClr val="FF3300"/>
              </a:buClr>
              <a:buFontTx/>
              <a:buAutoNum type="arabicPeriod"/>
            </a:pPr>
            <a:r>
              <a:rPr lang="en-US"/>
              <a:t>The working fluid is air, which continuously circulates in a closed loop and always behaves as an ideal gas.</a:t>
            </a:r>
          </a:p>
          <a:p>
            <a:pPr marL="342900" indent="-342900">
              <a:spcBef>
                <a:spcPct val="10000"/>
              </a:spcBef>
              <a:spcAft>
                <a:spcPct val="10000"/>
              </a:spcAft>
              <a:buClr>
                <a:srgbClr val="FF3300"/>
              </a:buClr>
              <a:buFontTx/>
              <a:buAutoNum type="arabicPeriod"/>
            </a:pPr>
            <a:r>
              <a:rPr lang="en-US"/>
              <a:t>All the processes that make up the cycle are internally reversible.</a:t>
            </a:r>
          </a:p>
          <a:p>
            <a:pPr marL="342900" indent="-342900">
              <a:spcBef>
                <a:spcPct val="10000"/>
              </a:spcBef>
              <a:spcAft>
                <a:spcPct val="10000"/>
              </a:spcAft>
              <a:buClr>
                <a:srgbClr val="FF3300"/>
              </a:buClr>
              <a:buFontTx/>
              <a:buAutoNum type="arabicPeriod"/>
            </a:pPr>
            <a:r>
              <a:rPr lang="en-US"/>
              <a:t>The combustion process is replaced by a heat-addition process from an external source.</a:t>
            </a:r>
          </a:p>
          <a:p>
            <a:pPr marL="342900" indent="-342900">
              <a:spcBef>
                <a:spcPct val="10000"/>
              </a:spcBef>
              <a:spcAft>
                <a:spcPct val="10000"/>
              </a:spcAft>
              <a:buClr>
                <a:srgbClr val="FF3300"/>
              </a:buClr>
              <a:buFontTx/>
              <a:buAutoNum type="arabicPeriod"/>
            </a:pPr>
            <a:r>
              <a:rPr lang="en-US"/>
              <a:t>The exhaust process is replaced by a heat-rejection process that restores the working fluid to its initial state.</a:t>
            </a:r>
          </a:p>
        </p:txBody>
      </p:sp>
      <p:sp>
        <p:nvSpPr>
          <p:cNvPr id="9221" name="Rectangle 6"/>
          <p:cNvSpPr>
            <a:spLocks noChangeArrowheads="1"/>
          </p:cNvSpPr>
          <p:nvPr/>
        </p:nvSpPr>
        <p:spPr bwMode="auto">
          <a:xfrm>
            <a:off x="304800" y="5410200"/>
            <a:ext cx="7467600" cy="1273175"/>
          </a:xfrm>
          <a:prstGeom prst="rect">
            <a:avLst/>
          </a:prstGeom>
          <a:noFill/>
          <a:ln w="9525">
            <a:noFill/>
            <a:miter lim="800000"/>
            <a:headEnd/>
            <a:tailEnd/>
          </a:ln>
        </p:spPr>
        <p:txBody>
          <a:bodyPr>
            <a:spAutoFit/>
          </a:bodyPr>
          <a:lstStyle/>
          <a:p>
            <a:pPr>
              <a:spcBef>
                <a:spcPct val="15000"/>
              </a:spcBef>
              <a:spcAft>
                <a:spcPct val="15000"/>
              </a:spcAft>
            </a:pPr>
            <a:r>
              <a:rPr lang="en-US" b="1">
                <a:solidFill>
                  <a:srgbClr val="CC00CC"/>
                </a:solidFill>
              </a:rPr>
              <a:t>Cold-air-standard assumptions</a:t>
            </a:r>
            <a:r>
              <a:rPr lang="en-US">
                <a:solidFill>
                  <a:srgbClr val="CC00CC"/>
                </a:solidFill>
              </a:rPr>
              <a:t>:</a:t>
            </a:r>
            <a:r>
              <a:rPr lang="en-US"/>
              <a:t> When the working fluid is considered to be air with constant specific heats at room temperature</a:t>
            </a:r>
            <a:r>
              <a:rPr lang="en-US" i="1"/>
              <a:t> </a:t>
            </a:r>
            <a:r>
              <a:rPr lang="en-US"/>
              <a:t>(25°C).</a:t>
            </a:r>
          </a:p>
          <a:p>
            <a:pPr>
              <a:spcBef>
                <a:spcPct val="15000"/>
              </a:spcBef>
              <a:spcAft>
                <a:spcPct val="15000"/>
              </a:spcAft>
            </a:pPr>
            <a:r>
              <a:rPr lang="en-US" b="1">
                <a:solidFill>
                  <a:srgbClr val="CC00CC"/>
                </a:solidFill>
              </a:rPr>
              <a:t>Air-standard cycle:</a:t>
            </a:r>
            <a:r>
              <a:rPr lang="en-US"/>
              <a:t> A cycle for which the air-standard assumptions are applicable. </a:t>
            </a:r>
          </a:p>
        </p:txBody>
      </p:sp>
      <p:pic>
        <p:nvPicPr>
          <p:cNvPr id="9222" name="Picture 8"/>
          <p:cNvPicPr>
            <a:picLocks noChangeAspect="1" noChangeArrowheads="1"/>
          </p:cNvPicPr>
          <p:nvPr/>
        </p:nvPicPr>
        <p:blipFill>
          <a:blip r:embed="rId2"/>
          <a:srcRect/>
          <a:stretch>
            <a:fillRect/>
          </a:stretch>
        </p:blipFill>
        <p:spPr bwMode="auto">
          <a:xfrm>
            <a:off x="352425" y="914400"/>
            <a:ext cx="3533775" cy="443865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3 Slayt Numarası Yer Tutucusu"/>
          <p:cNvSpPr>
            <a:spLocks noGrp="1"/>
          </p:cNvSpPr>
          <p:nvPr>
            <p:ph type="sldNum" sz="quarter" idx="12"/>
          </p:nvPr>
        </p:nvSpPr>
        <p:spPr>
          <a:noFill/>
        </p:spPr>
        <p:txBody>
          <a:bodyPr/>
          <a:lstStyle/>
          <a:p>
            <a:fld id="{DF7B9EEA-95FB-4226-9323-7410019EC989}" type="slidenum">
              <a:rPr lang="en-US" smtClean="0"/>
              <a:pPr/>
              <a:t>9</a:t>
            </a:fld>
            <a:endParaRPr lang="en-US" smtClean="0"/>
          </a:p>
        </p:txBody>
      </p:sp>
      <p:sp>
        <p:nvSpPr>
          <p:cNvPr id="10243" name="Rectangle 2"/>
          <p:cNvSpPr>
            <a:spLocks noChangeArrowheads="1"/>
          </p:cNvSpPr>
          <p:nvPr/>
        </p:nvSpPr>
        <p:spPr bwMode="auto">
          <a:xfrm>
            <a:off x="228600" y="288925"/>
            <a:ext cx="8653463" cy="549275"/>
          </a:xfrm>
          <a:prstGeom prst="rect">
            <a:avLst/>
          </a:prstGeom>
          <a:solidFill>
            <a:srgbClr val="92D050"/>
          </a:solidFill>
          <a:ln w="9525">
            <a:noFill/>
            <a:miter lim="800000"/>
            <a:headEnd/>
            <a:tailEnd/>
          </a:ln>
        </p:spPr>
        <p:txBody>
          <a:bodyPr wrap="none">
            <a:spAutoFit/>
          </a:bodyPr>
          <a:lstStyle/>
          <a:p>
            <a:r>
              <a:rPr lang="en-US" sz="3000" b="1">
                <a:solidFill>
                  <a:srgbClr val="C00000"/>
                </a:solidFill>
              </a:rPr>
              <a:t>AN OVERVIEW OF RECIPROCATING ENGINES</a:t>
            </a:r>
          </a:p>
        </p:txBody>
      </p:sp>
      <p:pic>
        <p:nvPicPr>
          <p:cNvPr id="10244" name="Picture 8"/>
          <p:cNvPicPr>
            <a:picLocks noChangeAspect="1" noChangeArrowheads="1"/>
          </p:cNvPicPr>
          <p:nvPr/>
        </p:nvPicPr>
        <p:blipFill>
          <a:blip r:embed="rId2"/>
          <a:srcRect/>
          <a:stretch>
            <a:fillRect/>
          </a:stretch>
        </p:blipFill>
        <p:spPr bwMode="auto">
          <a:xfrm>
            <a:off x="387350" y="1422400"/>
            <a:ext cx="1746250" cy="635000"/>
          </a:xfrm>
          <a:prstGeom prst="rect">
            <a:avLst/>
          </a:prstGeom>
          <a:noFill/>
          <a:ln w="9525">
            <a:noFill/>
            <a:miter lim="800000"/>
            <a:headEnd/>
            <a:tailEnd/>
          </a:ln>
        </p:spPr>
      </p:pic>
      <p:sp>
        <p:nvSpPr>
          <p:cNvPr id="10245" name="Rectangle 12"/>
          <p:cNvSpPr>
            <a:spLocks noChangeArrowheads="1"/>
          </p:cNvSpPr>
          <p:nvPr/>
        </p:nvSpPr>
        <p:spPr bwMode="auto">
          <a:xfrm>
            <a:off x="2743200" y="1362075"/>
            <a:ext cx="4419600" cy="695325"/>
          </a:xfrm>
          <a:prstGeom prst="rect">
            <a:avLst/>
          </a:prstGeom>
          <a:noFill/>
          <a:ln w="9525">
            <a:noFill/>
            <a:miter lim="800000"/>
            <a:headEnd/>
            <a:tailEnd/>
          </a:ln>
        </p:spPr>
        <p:txBody>
          <a:bodyPr>
            <a:spAutoFit/>
          </a:bodyPr>
          <a:lstStyle/>
          <a:p>
            <a:pPr marL="342900" indent="-342900">
              <a:spcBef>
                <a:spcPct val="10000"/>
              </a:spcBef>
              <a:spcAft>
                <a:spcPct val="10000"/>
              </a:spcAft>
              <a:buClr>
                <a:srgbClr val="FF3300"/>
              </a:buClr>
              <a:buFontTx/>
              <a:buChar char="•"/>
            </a:pPr>
            <a:r>
              <a:rPr lang="en-US" b="1">
                <a:solidFill>
                  <a:srgbClr val="CC00CC"/>
                </a:solidFill>
              </a:rPr>
              <a:t>Spark-ignition (SI) engines</a:t>
            </a:r>
            <a:endParaRPr lang="en-US">
              <a:solidFill>
                <a:srgbClr val="CC00CC"/>
              </a:solidFill>
            </a:endParaRPr>
          </a:p>
          <a:p>
            <a:pPr marL="342900" indent="-342900">
              <a:spcBef>
                <a:spcPct val="10000"/>
              </a:spcBef>
              <a:spcAft>
                <a:spcPct val="10000"/>
              </a:spcAft>
              <a:buClr>
                <a:srgbClr val="FF3300"/>
              </a:buClr>
              <a:buFontTx/>
              <a:buChar char="•"/>
            </a:pPr>
            <a:r>
              <a:rPr lang="en-US" b="1">
                <a:solidFill>
                  <a:srgbClr val="CC00CC"/>
                </a:solidFill>
              </a:rPr>
              <a:t>Compression-ignition (CI) engines</a:t>
            </a:r>
            <a:endParaRPr lang="en-US">
              <a:solidFill>
                <a:srgbClr val="CC00CC"/>
              </a:solidFill>
            </a:endParaRPr>
          </a:p>
        </p:txBody>
      </p:sp>
      <p:sp>
        <p:nvSpPr>
          <p:cNvPr id="10246" name="Text Box 13"/>
          <p:cNvSpPr txBox="1">
            <a:spLocks noChangeArrowheads="1"/>
          </p:cNvSpPr>
          <p:nvPr/>
        </p:nvSpPr>
        <p:spPr bwMode="auto">
          <a:xfrm>
            <a:off x="304800" y="1004888"/>
            <a:ext cx="2057400" cy="366712"/>
          </a:xfrm>
          <a:prstGeom prst="rect">
            <a:avLst/>
          </a:prstGeom>
          <a:noFill/>
          <a:ln w="9525">
            <a:noFill/>
            <a:miter lim="800000"/>
            <a:headEnd/>
            <a:tailEnd/>
          </a:ln>
        </p:spPr>
        <p:txBody>
          <a:bodyPr>
            <a:spAutoFit/>
          </a:bodyPr>
          <a:lstStyle/>
          <a:p>
            <a:pPr>
              <a:spcBef>
                <a:spcPct val="50000"/>
              </a:spcBef>
            </a:pPr>
            <a:r>
              <a:rPr lang="en-US"/>
              <a:t>Compression ratio</a:t>
            </a:r>
          </a:p>
        </p:txBody>
      </p:sp>
      <p:pic>
        <p:nvPicPr>
          <p:cNvPr id="10247" name="Picture 15"/>
          <p:cNvPicPr>
            <a:picLocks noChangeAspect="1" noChangeArrowheads="1"/>
          </p:cNvPicPr>
          <p:nvPr/>
        </p:nvPicPr>
        <p:blipFill>
          <a:blip r:embed="rId3"/>
          <a:srcRect/>
          <a:stretch>
            <a:fillRect/>
          </a:stretch>
        </p:blipFill>
        <p:spPr bwMode="auto">
          <a:xfrm>
            <a:off x="361950" y="2447925"/>
            <a:ext cx="2914650" cy="3876675"/>
          </a:xfrm>
          <a:prstGeom prst="rect">
            <a:avLst/>
          </a:prstGeom>
          <a:noFill/>
          <a:ln w="9525">
            <a:noFill/>
            <a:miter lim="800000"/>
            <a:headEnd/>
            <a:tailEnd/>
          </a:ln>
        </p:spPr>
      </p:pic>
      <p:pic>
        <p:nvPicPr>
          <p:cNvPr id="10248" name="Picture 16"/>
          <p:cNvPicPr>
            <a:picLocks noChangeAspect="1" noChangeArrowheads="1"/>
          </p:cNvPicPr>
          <p:nvPr/>
        </p:nvPicPr>
        <p:blipFill>
          <a:blip r:embed="rId4"/>
          <a:srcRect/>
          <a:stretch>
            <a:fillRect/>
          </a:stretch>
        </p:blipFill>
        <p:spPr bwMode="auto">
          <a:xfrm>
            <a:off x="4000500" y="2286000"/>
            <a:ext cx="3390900" cy="402907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2130</TotalTime>
  <Words>2223</Words>
  <Application>Microsoft Office PowerPoint</Application>
  <PresentationFormat>Ekran Gösterisi (4:3)</PresentationFormat>
  <Paragraphs>200</Paragraphs>
  <Slides>37</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37</vt:i4>
      </vt:variant>
    </vt:vector>
  </HeadingPairs>
  <TitlesOfParts>
    <vt:vector size="41" baseType="lpstr">
      <vt:lpstr>Arial</vt:lpstr>
      <vt:lpstr>Wingdings</vt:lpstr>
      <vt:lpstr>Times New Roman</vt:lpstr>
      <vt:lpstr>Default Design</vt:lpstr>
      <vt:lpstr>CHAPTER 9  GAS POWER CYCLES</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Summary</vt:lpstr>
    </vt:vector>
  </TitlesOfParts>
  <Company>DC-UOIT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INTRODUCTION AND BASIC CONCEPTS</dc:title>
  <dc:creator>WinXP Tablet</dc:creator>
  <cp:lastModifiedBy>Toshiba</cp:lastModifiedBy>
  <cp:revision>717</cp:revision>
  <dcterms:created xsi:type="dcterms:W3CDTF">2007-03-22T19:44:56Z</dcterms:created>
  <dcterms:modified xsi:type="dcterms:W3CDTF">2014-01-28T18:49:54Z</dcterms:modified>
</cp:coreProperties>
</file>