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328" r:id="rId3"/>
    <p:sldId id="276" r:id="rId4"/>
    <p:sldId id="277" r:id="rId5"/>
    <p:sldId id="316" r:id="rId6"/>
    <p:sldId id="265" r:id="rId7"/>
    <p:sldId id="258" r:id="rId8"/>
    <p:sldId id="259" r:id="rId9"/>
    <p:sldId id="260" r:id="rId10"/>
    <p:sldId id="262" r:id="rId11"/>
    <p:sldId id="261" r:id="rId12"/>
    <p:sldId id="263" r:id="rId13"/>
    <p:sldId id="264" r:id="rId14"/>
    <p:sldId id="275" r:id="rId15"/>
    <p:sldId id="266" r:id="rId16"/>
    <p:sldId id="257" r:id="rId17"/>
    <p:sldId id="267" r:id="rId18"/>
    <p:sldId id="268" r:id="rId19"/>
    <p:sldId id="269" r:id="rId20"/>
    <p:sldId id="270" r:id="rId21"/>
    <p:sldId id="271" r:id="rId22"/>
    <p:sldId id="272" r:id="rId23"/>
    <p:sldId id="273" r:id="rId24"/>
    <p:sldId id="278" r:id="rId25"/>
    <p:sldId id="279" r:id="rId26"/>
    <p:sldId id="274" r:id="rId27"/>
    <p:sldId id="280" r:id="rId28"/>
    <p:sldId id="295" r:id="rId29"/>
    <p:sldId id="297" r:id="rId30"/>
    <p:sldId id="296" r:id="rId31"/>
    <p:sldId id="294" r:id="rId32"/>
    <p:sldId id="298" r:id="rId33"/>
    <p:sldId id="299" r:id="rId34"/>
    <p:sldId id="292" r:id="rId35"/>
    <p:sldId id="293" r:id="rId36"/>
    <p:sldId id="281" r:id="rId37"/>
    <p:sldId id="315" r:id="rId38"/>
    <p:sldId id="282" r:id="rId39"/>
    <p:sldId id="287" r:id="rId40"/>
    <p:sldId id="317" r:id="rId41"/>
    <p:sldId id="283" r:id="rId42"/>
    <p:sldId id="284" r:id="rId43"/>
    <p:sldId id="285" r:id="rId44"/>
    <p:sldId id="319" r:id="rId45"/>
    <p:sldId id="288" r:id="rId46"/>
    <p:sldId id="314" r:id="rId47"/>
    <p:sldId id="289" r:id="rId48"/>
    <p:sldId id="291" r:id="rId49"/>
    <p:sldId id="290" r:id="rId50"/>
    <p:sldId id="329" r:id="rId51"/>
    <p:sldId id="301" r:id="rId52"/>
    <p:sldId id="320" r:id="rId53"/>
    <p:sldId id="308" r:id="rId54"/>
    <p:sldId id="305" r:id="rId55"/>
    <p:sldId id="304" r:id="rId56"/>
    <p:sldId id="302" r:id="rId57"/>
    <p:sldId id="310" r:id="rId58"/>
    <p:sldId id="303" r:id="rId59"/>
    <p:sldId id="309" r:id="rId60"/>
    <p:sldId id="307" r:id="rId61"/>
    <p:sldId id="306" r:id="rId62"/>
    <p:sldId id="311" r:id="rId63"/>
    <p:sldId id="318" r:id="rId64"/>
    <p:sldId id="312" r:id="rId65"/>
    <p:sldId id="313" r:id="rId66"/>
    <p:sldId id="325" r:id="rId67"/>
    <p:sldId id="326" r:id="rId68"/>
    <p:sldId id="321" r:id="rId69"/>
    <p:sldId id="327" r:id="rId70"/>
    <p:sldId id="322" r:id="rId71"/>
    <p:sldId id="324"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73096" autoAdjust="0"/>
  </p:normalViewPr>
  <p:slideViewPr>
    <p:cSldViewPr>
      <p:cViewPr varScale="1">
        <p:scale>
          <a:sx n="45" d="100"/>
          <a:sy n="45" d="100"/>
        </p:scale>
        <p:origin x="1400"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3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notesMaster" Target="notesMasters/notesMaster1.xml"/><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B7BB2E-98B4-4527-ABA1-3E416475ADEB}" type="datetimeFigureOut">
              <a:rPr lang="en-US" smtClean="0"/>
              <a:pPr/>
              <a:t>9/17/16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A7BFE-B637-4226-AF85-8F4C79AF5E7D}" type="slidenum">
              <a:rPr lang="en-US" smtClean="0"/>
              <a:pPr/>
              <a:t>‹#›</a:t>
            </a:fld>
            <a:endParaRPr lang="en-US"/>
          </a:p>
        </p:txBody>
      </p:sp>
    </p:spTree>
    <p:extLst>
      <p:ext uri="{BB962C8B-B14F-4D97-AF65-F5344CB8AC3E}">
        <p14:creationId xmlns:p14="http://schemas.microsoft.com/office/powerpoint/2010/main" val="1079329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hyperlink" Target="http://www.ied.edu.hk/apfslt/v6_issue2/liusc/liusc3.ht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optcorp.com/edu/articleDetailEDU.aspx?aid=2199" TargetMode="External"/><Relationship Id="rId4" Type="http://schemas.openxmlformats.org/officeDocument/2006/relationships/hyperlink" Target="http://www.world-mysteries.com/alignments/mpl_al3b.htm" TargetMode="External"/><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 Id="rId3" Type="http://schemas.openxmlformats.org/officeDocument/2006/relationships/hyperlink" Target="http://homepage.mac.com/kvmagruder/bcp/precession/northstar.htm"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venus-transit.de/TransitMotion/" TargetMode="External"/><Relationship Id="rId4" Type="http://schemas.openxmlformats.org/officeDocument/2006/relationships/hyperlink" Target="http://en.wikipedia.org/wiki/Almagest" TargetMode="External"/><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venus-transit.de/TransitMotion/" TargetMode="External"/><Relationship Id="rId4" Type="http://schemas.openxmlformats.org/officeDocument/2006/relationships/hyperlink" Target="http://en.wikipedia.org/wiki/Almagest" TargetMode="External"/><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 Id="rId3" Type="http://schemas.openxmlformats.org/officeDocument/2006/relationships/hyperlink" Target="http://www.teachersdomain.org/ext/ess05_int_seasonsgame/index.html" TargetMode="Externa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 Id="rId3" Type="http://schemas.openxmlformats.org/officeDocument/2006/relationships/hyperlink" Target="http://www.teachersdomain.org/resource/ess05.sci.ess.eiu.seasonsgame/" TargetMode="Externa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www.learn.londonmet.ac.uk/packages/clear/visual/daylight/analysis/hand/sunpath_diagram.html" TargetMode="External"/><Relationship Id="rId4" Type="http://schemas.openxmlformats.org/officeDocument/2006/relationships/hyperlink" Target="http://www.luxal.eu/resources/daylighting/sunpath.shtml" TargetMode="External"/><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 Id="rId3" Type="http://schemas.openxmlformats.org/officeDocument/2006/relationships/hyperlink" Target="http://www.analemma.com/Pages/OtherAnalemmas/OtherAnalemmas.html" TargetMode="Externa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www.onlineconversion.com/" TargetMode="External"/><Relationship Id="rId4" Type="http://schemas.openxmlformats.org/officeDocument/2006/relationships/hyperlink" Target="http://www.onlineconversion.com/leapyear.htm" TargetMode="External"/><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 Id="rId3" Type="http://schemas.openxmlformats.org/officeDocument/2006/relationships/hyperlink" Target="http://www.homepage.montana.edu/~geol445/hyperglac/time1/milankov.htm" TargetMode="Externa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 Id="rId3" Type="http://schemas.openxmlformats.org/officeDocument/2006/relationships/hyperlink" Target="http://www.homepage.montana.edu/~geol445/hyperglac/time1/milankov.htm" TargetMode="Externa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 Id="rId3" Type="http://schemas.openxmlformats.org/officeDocument/2006/relationships/hyperlink" Target="http://en.wikipedia.org/wiki/Precession_of_the_ecliptic#Orbital_inclination"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http://www.ied.edu.hk/apfslt/v6_issue2/liusc/liusc3.htm</a:t>
            </a:r>
            <a:r>
              <a:rPr lang="en-US" dirty="0" smtClean="0"/>
              <a:t> </a:t>
            </a:r>
          </a:p>
          <a:p>
            <a:r>
              <a:rPr lang="en-US" dirty="0" smtClean="0"/>
              <a:t>earth centric </a:t>
            </a:r>
            <a:r>
              <a:rPr lang="en-US" smtClean="0"/>
              <a:t>/ planets</a:t>
            </a:r>
            <a:endParaRPr lang="en-US" dirty="0"/>
          </a:p>
        </p:txBody>
      </p:sp>
      <p:sp>
        <p:nvSpPr>
          <p:cNvPr id="4" name="Slide Number Placeholder 3"/>
          <p:cNvSpPr>
            <a:spLocks noGrp="1"/>
          </p:cNvSpPr>
          <p:nvPr>
            <p:ph type="sldNum" sz="quarter" idx="10"/>
          </p:nvPr>
        </p:nvSpPr>
        <p:spPr/>
        <p:txBody>
          <a:bodyPr/>
          <a:lstStyle/>
          <a:p>
            <a:fld id="{162A7BFE-B637-4226-AF85-8F4C79AF5E7D}" type="slidenum">
              <a:rPr lang="en-US" smtClean="0"/>
              <a:pPr/>
              <a:t>1</a:t>
            </a:fld>
            <a:endParaRPr lang="en-US"/>
          </a:p>
        </p:txBody>
      </p:sp>
    </p:spTree>
    <p:extLst>
      <p:ext uri="{BB962C8B-B14F-4D97-AF65-F5344CB8AC3E}">
        <p14:creationId xmlns:p14="http://schemas.microsoft.com/office/powerpoint/2010/main" val="262195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A7BFE-B637-4226-AF85-8F4C79AF5E7D}" type="slidenum">
              <a:rPr lang="en-US" smtClean="0"/>
              <a:pPr/>
              <a:t>10</a:t>
            </a:fld>
            <a:endParaRPr lang="en-US"/>
          </a:p>
        </p:txBody>
      </p:sp>
    </p:spTree>
    <p:extLst>
      <p:ext uri="{BB962C8B-B14F-4D97-AF65-F5344CB8AC3E}">
        <p14:creationId xmlns:p14="http://schemas.microsoft.com/office/powerpoint/2010/main" val="2036651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A7BFE-B637-4226-AF85-8F4C79AF5E7D}" type="slidenum">
              <a:rPr lang="en-US" smtClean="0"/>
              <a:pPr/>
              <a:t>11</a:t>
            </a:fld>
            <a:endParaRPr lang="en-US"/>
          </a:p>
        </p:txBody>
      </p:sp>
    </p:spTree>
    <p:extLst>
      <p:ext uri="{BB962C8B-B14F-4D97-AF65-F5344CB8AC3E}">
        <p14:creationId xmlns:p14="http://schemas.microsoft.com/office/powerpoint/2010/main" val="1257070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A7BFE-B637-4226-AF85-8F4C79AF5E7D}" type="slidenum">
              <a:rPr lang="en-US" smtClean="0"/>
              <a:pPr/>
              <a:t>12</a:t>
            </a:fld>
            <a:endParaRPr lang="en-US"/>
          </a:p>
        </p:txBody>
      </p:sp>
    </p:spTree>
    <p:extLst>
      <p:ext uri="{BB962C8B-B14F-4D97-AF65-F5344CB8AC3E}">
        <p14:creationId xmlns:p14="http://schemas.microsoft.com/office/powerpoint/2010/main" val="641186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A7BFE-B637-4226-AF85-8F4C79AF5E7D}" type="slidenum">
              <a:rPr lang="en-US" smtClean="0"/>
              <a:pPr/>
              <a:t>13</a:t>
            </a:fld>
            <a:endParaRPr lang="en-US"/>
          </a:p>
        </p:txBody>
      </p:sp>
    </p:spTree>
    <p:extLst>
      <p:ext uri="{BB962C8B-B14F-4D97-AF65-F5344CB8AC3E}">
        <p14:creationId xmlns:p14="http://schemas.microsoft.com/office/powerpoint/2010/main" val="341875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A7BFE-B637-4226-AF85-8F4C79AF5E7D}" type="slidenum">
              <a:rPr lang="en-US" smtClean="0"/>
              <a:pPr/>
              <a:t>14</a:t>
            </a:fld>
            <a:endParaRPr lang="en-US"/>
          </a:p>
        </p:txBody>
      </p:sp>
    </p:spTree>
    <p:extLst>
      <p:ext uri="{BB962C8B-B14F-4D97-AF65-F5344CB8AC3E}">
        <p14:creationId xmlns:p14="http://schemas.microsoft.com/office/powerpoint/2010/main" val="1385596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A7BFE-B637-4226-AF85-8F4C79AF5E7D}" type="slidenum">
              <a:rPr lang="en-US" smtClean="0"/>
              <a:pPr/>
              <a:t>15</a:t>
            </a:fld>
            <a:endParaRPr lang="en-US"/>
          </a:p>
        </p:txBody>
      </p:sp>
    </p:spTree>
    <p:extLst>
      <p:ext uri="{BB962C8B-B14F-4D97-AF65-F5344CB8AC3E}">
        <p14:creationId xmlns:p14="http://schemas.microsoft.com/office/powerpoint/2010/main" val="405203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A7BFE-B637-4226-AF85-8F4C79AF5E7D}" type="slidenum">
              <a:rPr lang="en-US" smtClean="0"/>
              <a:pPr/>
              <a:t>16</a:t>
            </a:fld>
            <a:endParaRPr lang="en-US"/>
          </a:p>
        </p:txBody>
      </p:sp>
    </p:spTree>
    <p:extLst>
      <p:ext uri="{BB962C8B-B14F-4D97-AF65-F5344CB8AC3E}">
        <p14:creationId xmlns:p14="http://schemas.microsoft.com/office/powerpoint/2010/main" val="579352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A7BFE-B637-4226-AF85-8F4C79AF5E7D}" type="slidenum">
              <a:rPr lang="en-US" smtClean="0"/>
              <a:pPr/>
              <a:t>17</a:t>
            </a:fld>
            <a:endParaRPr lang="en-US"/>
          </a:p>
        </p:txBody>
      </p:sp>
    </p:spTree>
    <p:extLst>
      <p:ext uri="{BB962C8B-B14F-4D97-AF65-F5344CB8AC3E}">
        <p14:creationId xmlns:p14="http://schemas.microsoft.com/office/powerpoint/2010/main" val="493099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A7BFE-B637-4226-AF85-8F4C79AF5E7D}" type="slidenum">
              <a:rPr lang="en-US" smtClean="0"/>
              <a:pPr/>
              <a:t>18</a:t>
            </a:fld>
            <a:endParaRPr lang="en-US"/>
          </a:p>
        </p:txBody>
      </p:sp>
    </p:spTree>
    <p:extLst>
      <p:ext uri="{BB962C8B-B14F-4D97-AF65-F5344CB8AC3E}">
        <p14:creationId xmlns:p14="http://schemas.microsoft.com/office/powerpoint/2010/main" val="383969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A7BFE-B637-4226-AF85-8F4C79AF5E7D}" type="slidenum">
              <a:rPr lang="en-US" smtClean="0"/>
              <a:pPr/>
              <a:t>19</a:t>
            </a:fld>
            <a:endParaRPr lang="en-US"/>
          </a:p>
        </p:txBody>
      </p:sp>
    </p:spTree>
    <p:extLst>
      <p:ext uri="{BB962C8B-B14F-4D97-AF65-F5344CB8AC3E}">
        <p14:creationId xmlns:p14="http://schemas.microsoft.com/office/powerpoint/2010/main" val="194674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A7BFE-B637-4226-AF85-8F4C79AF5E7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83997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A7BFE-B637-4226-AF85-8F4C79AF5E7D}" type="slidenum">
              <a:rPr lang="en-US" smtClean="0"/>
              <a:pPr/>
              <a:t>20</a:t>
            </a:fld>
            <a:endParaRPr lang="en-US"/>
          </a:p>
        </p:txBody>
      </p:sp>
    </p:spTree>
    <p:extLst>
      <p:ext uri="{BB962C8B-B14F-4D97-AF65-F5344CB8AC3E}">
        <p14:creationId xmlns:p14="http://schemas.microsoft.com/office/powerpoint/2010/main" val="1275886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A7BFE-B637-4226-AF85-8F4C79AF5E7D}" type="slidenum">
              <a:rPr lang="en-US" smtClean="0"/>
              <a:pPr/>
              <a:t>21</a:t>
            </a:fld>
            <a:endParaRPr lang="en-US"/>
          </a:p>
        </p:txBody>
      </p:sp>
    </p:spTree>
    <p:extLst>
      <p:ext uri="{BB962C8B-B14F-4D97-AF65-F5344CB8AC3E}">
        <p14:creationId xmlns:p14="http://schemas.microsoft.com/office/powerpoint/2010/main" val="1204711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A7BFE-B637-4226-AF85-8F4C79AF5E7D}" type="slidenum">
              <a:rPr lang="en-US" smtClean="0"/>
              <a:pPr/>
              <a:t>22</a:t>
            </a:fld>
            <a:endParaRPr lang="en-US"/>
          </a:p>
        </p:txBody>
      </p:sp>
    </p:spTree>
    <p:extLst>
      <p:ext uri="{BB962C8B-B14F-4D97-AF65-F5344CB8AC3E}">
        <p14:creationId xmlns:p14="http://schemas.microsoft.com/office/powerpoint/2010/main" val="1106793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A7BFE-B637-4226-AF85-8F4C79AF5E7D}" type="slidenum">
              <a:rPr lang="en-US" smtClean="0"/>
              <a:pPr/>
              <a:t>23</a:t>
            </a:fld>
            <a:endParaRPr lang="en-US"/>
          </a:p>
        </p:txBody>
      </p:sp>
    </p:spTree>
    <p:extLst>
      <p:ext uri="{BB962C8B-B14F-4D97-AF65-F5344CB8AC3E}">
        <p14:creationId xmlns:p14="http://schemas.microsoft.com/office/powerpoint/2010/main" val="375004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A7BFE-B637-4226-AF85-8F4C79AF5E7D}" type="slidenum">
              <a:rPr lang="en-US" smtClean="0"/>
              <a:pPr/>
              <a:t>24</a:t>
            </a:fld>
            <a:endParaRPr lang="en-US"/>
          </a:p>
        </p:txBody>
      </p:sp>
    </p:spTree>
    <p:extLst>
      <p:ext uri="{BB962C8B-B14F-4D97-AF65-F5344CB8AC3E}">
        <p14:creationId xmlns:p14="http://schemas.microsoft.com/office/powerpoint/2010/main" val="1978333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A7BFE-B637-4226-AF85-8F4C79AF5E7D}" type="slidenum">
              <a:rPr lang="en-US" smtClean="0"/>
              <a:pPr/>
              <a:t>25</a:t>
            </a:fld>
            <a:endParaRPr lang="en-US"/>
          </a:p>
        </p:txBody>
      </p:sp>
    </p:spTree>
    <p:extLst>
      <p:ext uri="{BB962C8B-B14F-4D97-AF65-F5344CB8AC3E}">
        <p14:creationId xmlns:p14="http://schemas.microsoft.com/office/powerpoint/2010/main" val="366937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A7BFE-B637-4226-AF85-8F4C79AF5E7D}" type="slidenum">
              <a:rPr lang="en-US" smtClean="0"/>
              <a:pPr/>
              <a:t>26</a:t>
            </a:fld>
            <a:endParaRPr lang="en-US"/>
          </a:p>
        </p:txBody>
      </p:sp>
    </p:spTree>
    <p:extLst>
      <p:ext uri="{BB962C8B-B14F-4D97-AF65-F5344CB8AC3E}">
        <p14:creationId xmlns:p14="http://schemas.microsoft.com/office/powerpoint/2010/main" val="1690104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A7BFE-B637-4226-AF85-8F4C79AF5E7D}" type="slidenum">
              <a:rPr lang="en-US" smtClean="0"/>
              <a:pPr/>
              <a:t>27</a:t>
            </a:fld>
            <a:endParaRPr lang="en-US"/>
          </a:p>
        </p:txBody>
      </p:sp>
    </p:spTree>
    <p:extLst>
      <p:ext uri="{BB962C8B-B14F-4D97-AF65-F5344CB8AC3E}">
        <p14:creationId xmlns:p14="http://schemas.microsoft.com/office/powerpoint/2010/main" val="8176451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A7BFE-B637-4226-AF85-8F4C79AF5E7D}" type="slidenum">
              <a:rPr lang="en-US" smtClean="0"/>
              <a:pPr/>
              <a:t>28</a:t>
            </a:fld>
            <a:endParaRPr lang="en-US"/>
          </a:p>
        </p:txBody>
      </p:sp>
    </p:spTree>
    <p:extLst>
      <p:ext uri="{BB962C8B-B14F-4D97-AF65-F5344CB8AC3E}">
        <p14:creationId xmlns:p14="http://schemas.microsoft.com/office/powerpoint/2010/main" val="414935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A7BFE-B637-4226-AF85-8F4C79AF5E7D}" type="slidenum">
              <a:rPr lang="en-US" smtClean="0"/>
              <a:pPr/>
              <a:t>29</a:t>
            </a:fld>
            <a:endParaRPr lang="en-US"/>
          </a:p>
        </p:txBody>
      </p:sp>
    </p:spTree>
    <p:extLst>
      <p:ext uri="{BB962C8B-B14F-4D97-AF65-F5344CB8AC3E}">
        <p14:creationId xmlns:p14="http://schemas.microsoft.com/office/powerpoint/2010/main" val="936706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24 hr,</a:t>
            </a:r>
            <a:r>
              <a:rPr lang="en-US" baseline="0" dirty="0" smtClean="0"/>
              <a:t> </a:t>
            </a:r>
            <a:r>
              <a:rPr lang="en-US" dirty="0" smtClean="0"/>
              <a:t>Sun revolves around the earth, or earth rotates around its own axis: both possibilities open,</a:t>
            </a:r>
            <a:r>
              <a:rPr lang="en-US" baseline="0" dirty="0" smtClean="0"/>
              <a:t> because the </a:t>
            </a:r>
            <a:r>
              <a:rPr lang="en-US" dirty="0" smtClean="0"/>
              <a:t>sun comes back to the same position in the sky for both these situations.</a:t>
            </a:r>
          </a:p>
          <a:p>
            <a:r>
              <a:rPr lang="en-US" dirty="0" smtClean="0"/>
              <a:t>Actually, with respect to stars,</a:t>
            </a:r>
            <a:r>
              <a:rPr lang="en-US" baseline="0" dirty="0" smtClean="0"/>
              <a:t> it takes 23 hr and 56 min for the sky pattern to repeat/cycle (sidereal day) because earth also revolves around the sun. The latter possibility opens up (with axis of rotation and axis of revolution inclined to each other) because at poles we can have “all day” days and “all night” days, and length of the night and day can vary as we move over the latitude! </a:t>
            </a:r>
          </a:p>
          <a:p>
            <a:r>
              <a:rPr lang="en-US" baseline="0" dirty="0" smtClean="0"/>
              <a:t>-------------------------------------------------------------------------------------------------------------------</a:t>
            </a:r>
          </a:p>
          <a:p>
            <a:r>
              <a:rPr lang="en-US" baseline="0" dirty="0" smtClean="0"/>
              <a:t>Earth’s axis inclined at 23 degree. This causes variation in the duration of night and day “up and down” the globe and across the globe as the year progresses due to revolution.</a:t>
            </a:r>
            <a:r>
              <a:rPr lang="en-US" dirty="0" smtClean="0"/>
              <a:t> Seasons are also associated with it.</a:t>
            </a:r>
          </a:p>
          <a:p>
            <a:r>
              <a:rPr lang="en-US" baseline="0" dirty="0" smtClean="0"/>
              <a:t>---------------------------------------------------------------------------------------------------------------------</a:t>
            </a:r>
          </a:p>
          <a:p>
            <a:r>
              <a:rPr lang="en-US" baseline="0" dirty="0" smtClean="0"/>
              <a:t>As the earth revolves around the sun, it goes through an additional 360 degree rotation while completing a complete revolution. 4 min * 365 days = 24.333 hr</a:t>
            </a:r>
          </a:p>
          <a:p>
            <a:r>
              <a:rPr lang="en-US" baseline="0" dirty="0" smtClean="0"/>
              <a:t>24 hr = 1440 minutes = 360 x 4   (1 degree per day)</a:t>
            </a:r>
          </a:p>
        </p:txBody>
      </p:sp>
      <p:sp>
        <p:nvSpPr>
          <p:cNvPr id="4" name="Slide Number Placeholder 3"/>
          <p:cNvSpPr>
            <a:spLocks noGrp="1"/>
          </p:cNvSpPr>
          <p:nvPr>
            <p:ph type="sldNum" sz="quarter" idx="10"/>
          </p:nvPr>
        </p:nvSpPr>
        <p:spPr/>
        <p:txBody>
          <a:bodyPr/>
          <a:lstStyle/>
          <a:p>
            <a:fld id="{162A7BFE-B637-4226-AF85-8F4C79AF5E7D}" type="slidenum">
              <a:rPr lang="en-US" smtClean="0"/>
              <a:pPr/>
              <a:t>3</a:t>
            </a:fld>
            <a:endParaRPr lang="en-US"/>
          </a:p>
        </p:txBody>
      </p:sp>
    </p:spTree>
    <p:extLst>
      <p:ext uri="{BB962C8B-B14F-4D97-AF65-F5344CB8AC3E}">
        <p14:creationId xmlns:p14="http://schemas.microsoft.com/office/powerpoint/2010/main" val="8431086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A7BFE-B637-4226-AF85-8F4C79AF5E7D}" type="slidenum">
              <a:rPr lang="en-US" smtClean="0"/>
              <a:pPr/>
              <a:t>30</a:t>
            </a:fld>
            <a:endParaRPr lang="en-US"/>
          </a:p>
        </p:txBody>
      </p:sp>
    </p:spTree>
    <p:extLst>
      <p:ext uri="{BB962C8B-B14F-4D97-AF65-F5344CB8AC3E}">
        <p14:creationId xmlns:p14="http://schemas.microsoft.com/office/powerpoint/2010/main" val="197477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44 * 4 = 176 minutes</a:t>
            </a:r>
          </a:p>
          <a:p>
            <a:r>
              <a:rPr lang="en-US" dirty="0" smtClean="0"/>
              <a:t>Oct 8, 2022 - Nov 22</a:t>
            </a:r>
            <a:r>
              <a:rPr lang="en-US" smtClean="0"/>
              <a:t>, 2020 </a:t>
            </a:r>
            <a:r>
              <a:rPr lang="en-US" dirty="0" smtClean="0"/>
              <a:t>= 44 days</a:t>
            </a:r>
          </a:p>
          <a:p>
            <a:r>
              <a:rPr lang="en-US" dirty="0" smtClean="0"/>
              <a:t>1am – 10am = 3 hr (=180 minutes)</a:t>
            </a:r>
            <a:endParaRPr lang="en-US" dirty="0"/>
          </a:p>
        </p:txBody>
      </p:sp>
      <p:sp>
        <p:nvSpPr>
          <p:cNvPr id="4" name="Slide Number Placeholder 3"/>
          <p:cNvSpPr>
            <a:spLocks noGrp="1"/>
          </p:cNvSpPr>
          <p:nvPr>
            <p:ph type="sldNum" sz="quarter" idx="10"/>
          </p:nvPr>
        </p:nvSpPr>
        <p:spPr/>
        <p:txBody>
          <a:bodyPr/>
          <a:lstStyle/>
          <a:p>
            <a:fld id="{162A7BFE-B637-4226-AF85-8F4C79AF5E7D}" type="slidenum">
              <a:rPr lang="en-US" smtClean="0"/>
              <a:pPr/>
              <a:t>31</a:t>
            </a:fld>
            <a:endParaRPr lang="en-US"/>
          </a:p>
        </p:txBody>
      </p:sp>
    </p:spTree>
    <p:extLst>
      <p:ext uri="{BB962C8B-B14F-4D97-AF65-F5344CB8AC3E}">
        <p14:creationId xmlns:p14="http://schemas.microsoft.com/office/powerpoint/2010/main" val="1188255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44 * 4 = 176 minutes</a:t>
            </a:r>
          </a:p>
          <a:p>
            <a:r>
              <a:rPr lang="en-US" dirty="0" smtClean="0"/>
              <a:t>Oct 8, 2022 - Nov 22, 2020 = 44 days</a:t>
            </a:r>
          </a:p>
          <a:p>
            <a:r>
              <a:rPr lang="en-US" dirty="0" smtClean="0"/>
              <a:t>1am – 10am = 3 hr (=180 minutes)</a:t>
            </a:r>
            <a:endParaRPr lang="en-US" dirty="0"/>
          </a:p>
        </p:txBody>
      </p:sp>
      <p:sp>
        <p:nvSpPr>
          <p:cNvPr id="4" name="Slide Number Placeholder 3"/>
          <p:cNvSpPr>
            <a:spLocks noGrp="1"/>
          </p:cNvSpPr>
          <p:nvPr>
            <p:ph type="sldNum" sz="quarter" idx="10"/>
          </p:nvPr>
        </p:nvSpPr>
        <p:spPr/>
        <p:txBody>
          <a:bodyPr/>
          <a:lstStyle/>
          <a:p>
            <a:fld id="{162A7BFE-B637-4226-AF85-8F4C79AF5E7D}" type="slidenum">
              <a:rPr lang="en-US" smtClean="0"/>
              <a:pPr/>
              <a:t>32</a:t>
            </a:fld>
            <a:endParaRPr lang="en-US"/>
          </a:p>
        </p:txBody>
      </p:sp>
    </p:spTree>
    <p:extLst>
      <p:ext uri="{BB962C8B-B14F-4D97-AF65-F5344CB8AC3E}">
        <p14:creationId xmlns:p14="http://schemas.microsoft.com/office/powerpoint/2010/main" val="15536709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A7BFE-B637-4226-AF85-8F4C79AF5E7D}" type="slidenum">
              <a:rPr lang="en-US" smtClean="0"/>
              <a:pPr/>
              <a:t>33</a:t>
            </a:fld>
            <a:endParaRPr lang="en-US"/>
          </a:p>
        </p:txBody>
      </p:sp>
    </p:spTree>
    <p:extLst>
      <p:ext uri="{BB962C8B-B14F-4D97-AF65-F5344CB8AC3E}">
        <p14:creationId xmlns:p14="http://schemas.microsoft.com/office/powerpoint/2010/main" val="12933709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sz="1200" b="0" i="0" kern="1200" dirty="0" smtClean="0">
                <a:solidFill>
                  <a:schemeClr val="tx1"/>
                </a:solidFill>
                <a:latin typeface="+mn-lt"/>
                <a:ea typeface="+mn-ea"/>
                <a:cs typeface="+mn-cs"/>
              </a:rPr>
              <a:t>Historically, Hipparchus (~130BC) is credited with discovering that the positions of the </a:t>
            </a:r>
            <a:r>
              <a:rPr lang="en-US" sz="1200" b="0" i="0" kern="1200" dirty="0" smtClean="0">
                <a:solidFill>
                  <a:schemeClr val="tx1"/>
                </a:solidFill>
                <a:latin typeface="+mn-lt"/>
                <a:ea typeface="+mn-ea"/>
                <a:cs typeface="+mn-cs"/>
                <a:hlinkClick r:id="rId3"/>
              </a:rPr>
              <a:t>equinoxes</a:t>
            </a:r>
            <a:r>
              <a:rPr lang="en-US" sz="1200" b="0" i="0" kern="1200" dirty="0" smtClean="0">
                <a:solidFill>
                  <a:schemeClr val="tx1"/>
                </a:solidFill>
                <a:latin typeface="+mn-lt"/>
                <a:ea typeface="+mn-ea"/>
                <a:cs typeface="+mn-cs"/>
              </a:rPr>
              <a:t> move westward along the ecliptic compared to the fixed stars on the celestial sphere. </a:t>
            </a:r>
            <a:r>
              <a:rPr lang="en-US" dirty="0" smtClean="0"/>
              <a:t> That is,</a:t>
            </a:r>
            <a:r>
              <a:rPr lang="en-US" baseline="0" dirty="0" smtClean="0"/>
              <a:t>  solstices and equinoxes measured </a:t>
            </a:r>
            <a:r>
              <a:rPr lang="en-US" baseline="0" dirty="0" err="1" smtClean="0"/>
              <a:t>wrt</a:t>
            </a:r>
            <a:r>
              <a:rPr lang="en-US" baseline="0" dirty="0" smtClean="0"/>
              <a:t> sun appear earlier compared to background stars. </a:t>
            </a:r>
            <a:r>
              <a:rPr lang="en-US" sz="1200" b="1" i="0" kern="1200" dirty="0" smtClean="0">
                <a:solidFill>
                  <a:schemeClr val="tx1"/>
                </a:solidFill>
                <a:latin typeface="+mn-lt"/>
                <a:ea typeface="+mn-ea"/>
                <a:cs typeface="+mn-cs"/>
              </a:rPr>
              <a:t>The cause of the precession is the equatorial bulge of the Earth, caused by the centrifugal force of the Earth's rotation . That rotation changes the Earth from a perfect sphere to a slightly flattened one, thicker across the equator. The attraction of the Moon and Sun on the bulge is then the "nudge" which makes the Earth </a:t>
            </a:r>
            <a:r>
              <a:rPr lang="en-US" sz="1200" b="1" i="0" kern="1200" dirty="0" err="1" smtClean="0">
                <a:solidFill>
                  <a:schemeClr val="tx1"/>
                </a:solidFill>
                <a:latin typeface="+mn-lt"/>
                <a:ea typeface="+mn-ea"/>
                <a:cs typeface="+mn-cs"/>
              </a:rPr>
              <a:t>precess</a:t>
            </a:r>
            <a:r>
              <a:rPr lang="en-US" sz="1200" b="1" i="0" kern="1200" dirty="0" smtClean="0">
                <a:solidFill>
                  <a:schemeClr val="tx1"/>
                </a:solidFill>
                <a:latin typeface="+mn-lt"/>
                <a:ea typeface="+mn-ea"/>
                <a:cs typeface="+mn-cs"/>
              </a:rPr>
              <a:t>.</a:t>
            </a:r>
            <a:r>
              <a:rPr lang="en-US" dirty="0" smtClean="0"/>
              <a:t> </a:t>
            </a:r>
          </a:p>
          <a:p>
            <a:r>
              <a:rPr lang="en-US" dirty="0" smtClean="0">
                <a:hlinkClick r:id="rId4"/>
              </a:rPr>
              <a:t>http://www.world-mysteries.com/alignments/mpl_al3b.htm</a:t>
            </a:r>
            <a:r>
              <a:rPr lang="en-US" dirty="0" smtClean="0"/>
              <a:t> </a:t>
            </a:r>
            <a:endParaRPr lang="en-US" dirty="0"/>
          </a:p>
        </p:txBody>
      </p:sp>
      <p:sp>
        <p:nvSpPr>
          <p:cNvPr id="4" name="Slide Number Placeholder 3"/>
          <p:cNvSpPr>
            <a:spLocks noGrp="1"/>
          </p:cNvSpPr>
          <p:nvPr>
            <p:ph type="sldNum" sz="quarter" idx="10"/>
          </p:nvPr>
        </p:nvSpPr>
        <p:spPr/>
        <p:txBody>
          <a:bodyPr/>
          <a:lstStyle/>
          <a:p>
            <a:fld id="{162A7BFE-B637-4226-AF85-8F4C79AF5E7D}" type="slidenum">
              <a:rPr lang="en-US" smtClean="0"/>
              <a:pPr/>
              <a:t>34</a:t>
            </a:fld>
            <a:endParaRPr lang="en-US"/>
          </a:p>
        </p:txBody>
      </p:sp>
    </p:spTree>
    <p:extLst>
      <p:ext uri="{BB962C8B-B14F-4D97-AF65-F5344CB8AC3E}">
        <p14:creationId xmlns:p14="http://schemas.microsoft.com/office/powerpoint/2010/main" val="8555438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http://homepage.mac.com/kvmagruder/bcp/precession/northstar.htm</a:t>
            </a:r>
            <a:r>
              <a:rPr lang="en-US" dirty="0" smtClean="0"/>
              <a:t> </a:t>
            </a:r>
          </a:p>
          <a:p>
            <a:endParaRPr lang="en-US" dirty="0" smtClean="0"/>
          </a:p>
          <a:p>
            <a:r>
              <a:rPr lang="en-US" dirty="0" smtClean="0"/>
              <a:t>There is another important cycle that has the potential to affect the Earth's climate; it is a 41,000-year variation in </a:t>
            </a:r>
            <a:r>
              <a:rPr lang="en-US" i="1" dirty="0" smtClean="0"/>
              <a:t>obliquity</a:t>
            </a:r>
            <a:r>
              <a:rPr lang="en-US" dirty="0" smtClean="0"/>
              <a:t>, the tilt of the Earth's axis with respect to a direction perpendicular to its orbital plane. This variation is different from precession - the two motions are at right angles to each other - and astronomically is a much smaller effect. The obliquity varies by only a few degrees back and forth, and the current value of 23.4° is near the middle of the range.  </a:t>
            </a:r>
          </a:p>
          <a:p>
            <a:r>
              <a:rPr lang="en-US" dirty="0" smtClean="0"/>
              <a:t>The astronomical cycles described above are called </a:t>
            </a:r>
            <a:r>
              <a:rPr lang="en-US" i="1" dirty="0" err="1" smtClean="0"/>
              <a:t>Milankovitch</a:t>
            </a:r>
            <a:r>
              <a:rPr lang="en-US" i="1" dirty="0" smtClean="0"/>
              <a:t> cycles</a:t>
            </a:r>
            <a:r>
              <a:rPr lang="en-US" dirty="0" smtClean="0"/>
              <a:t> after </a:t>
            </a:r>
            <a:r>
              <a:rPr lang="en-US" dirty="0" err="1" smtClean="0"/>
              <a:t>Milutin</a:t>
            </a:r>
            <a:r>
              <a:rPr lang="en-US" dirty="0" smtClean="0"/>
              <a:t> </a:t>
            </a:r>
            <a:r>
              <a:rPr lang="en-US" dirty="0" err="1" smtClean="0"/>
              <a:t>Milankovitch</a:t>
            </a:r>
            <a:r>
              <a:rPr lang="en-US" dirty="0" smtClean="0"/>
              <a:t>, a Serbian scientist who provided a detailed theory of their potential influence over climate in the 1920s. </a:t>
            </a:r>
          </a:p>
          <a:p>
            <a:endParaRPr lang="en-US" dirty="0"/>
          </a:p>
        </p:txBody>
      </p:sp>
      <p:sp>
        <p:nvSpPr>
          <p:cNvPr id="4" name="Slide Number Placeholder 3"/>
          <p:cNvSpPr>
            <a:spLocks noGrp="1"/>
          </p:cNvSpPr>
          <p:nvPr>
            <p:ph type="sldNum" sz="quarter" idx="10"/>
          </p:nvPr>
        </p:nvSpPr>
        <p:spPr/>
        <p:txBody>
          <a:bodyPr/>
          <a:lstStyle/>
          <a:p>
            <a:fld id="{162A7BFE-B637-4226-AF85-8F4C79AF5E7D}" type="slidenum">
              <a:rPr lang="en-US" smtClean="0"/>
              <a:pPr/>
              <a:t>35</a:t>
            </a:fld>
            <a:endParaRPr lang="en-US"/>
          </a:p>
        </p:txBody>
      </p:sp>
    </p:spTree>
    <p:extLst>
      <p:ext uri="{BB962C8B-B14F-4D97-AF65-F5344CB8AC3E}">
        <p14:creationId xmlns:p14="http://schemas.microsoft.com/office/powerpoint/2010/main" val="17231761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A7BFE-B637-4226-AF85-8F4C79AF5E7D}" type="slidenum">
              <a:rPr lang="en-US" smtClean="0"/>
              <a:pPr/>
              <a:t>36</a:t>
            </a:fld>
            <a:endParaRPr lang="en-US"/>
          </a:p>
        </p:txBody>
      </p:sp>
    </p:spTree>
    <p:extLst>
      <p:ext uri="{BB962C8B-B14F-4D97-AF65-F5344CB8AC3E}">
        <p14:creationId xmlns:p14="http://schemas.microsoft.com/office/powerpoint/2010/main" val="4575770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A7BFE-B637-4226-AF85-8F4C79AF5E7D}" type="slidenum">
              <a:rPr lang="en-US" smtClean="0"/>
              <a:pPr/>
              <a:t>37</a:t>
            </a:fld>
            <a:endParaRPr lang="en-US"/>
          </a:p>
        </p:txBody>
      </p:sp>
    </p:spTree>
    <p:extLst>
      <p:ext uri="{BB962C8B-B14F-4D97-AF65-F5344CB8AC3E}">
        <p14:creationId xmlns:p14="http://schemas.microsoft.com/office/powerpoint/2010/main" val="3578839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A7BFE-B637-4226-AF85-8F4C79AF5E7D}" type="slidenum">
              <a:rPr lang="en-US" smtClean="0"/>
              <a:pPr/>
              <a:t>38</a:t>
            </a:fld>
            <a:endParaRPr lang="en-US"/>
          </a:p>
        </p:txBody>
      </p:sp>
    </p:spTree>
    <p:extLst>
      <p:ext uri="{BB962C8B-B14F-4D97-AF65-F5344CB8AC3E}">
        <p14:creationId xmlns:p14="http://schemas.microsoft.com/office/powerpoint/2010/main" val="20016721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t>
            </a:r>
            <a:r>
              <a:rPr lang="en-US" dirty="0" err="1" smtClean="0"/>
              <a:t>september</a:t>
            </a:r>
            <a:r>
              <a:rPr lang="en-US" dirty="0" smtClean="0"/>
              <a:t>, Sun is in Virgo.</a:t>
            </a:r>
            <a:endParaRPr lang="en-US" dirty="0"/>
          </a:p>
        </p:txBody>
      </p:sp>
      <p:sp>
        <p:nvSpPr>
          <p:cNvPr id="4" name="Slide Number Placeholder 3"/>
          <p:cNvSpPr>
            <a:spLocks noGrp="1"/>
          </p:cNvSpPr>
          <p:nvPr>
            <p:ph type="sldNum" sz="quarter" idx="10"/>
          </p:nvPr>
        </p:nvSpPr>
        <p:spPr/>
        <p:txBody>
          <a:bodyPr/>
          <a:lstStyle/>
          <a:p>
            <a:fld id="{162A7BFE-B637-4226-AF85-8F4C79AF5E7D}" type="slidenum">
              <a:rPr lang="en-US" smtClean="0"/>
              <a:pPr/>
              <a:t>39</a:t>
            </a:fld>
            <a:endParaRPr lang="en-US"/>
          </a:p>
        </p:txBody>
      </p:sp>
    </p:spTree>
    <p:extLst>
      <p:ext uri="{BB962C8B-B14F-4D97-AF65-F5344CB8AC3E}">
        <p14:creationId xmlns:p14="http://schemas.microsoft.com/office/powerpoint/2010/main" val="1773167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Plane of the moon’s orbit is inclined to the plane</a:t>
            </a:r>
            <a:r>
              <a:rPr lang="en-US" baseline="0" dirty="0" smtClean="0"/>
              <a:t> of earth’s orbit (5 degree) – Eclipses infrequent</a:t>
            </a:r>
          </a:p>
          <a:p>
            <a:r>
              <a:rPr lang="en-US" baseline="0" dirty="0" smtClean="0"/>
              <a:t>Full moon is visible at dusk in the Eastern horizon and throughout the night.</a:t>
            </a:r>
          </a:p>
          <a:p>
            <a:r>
              <a:rPr lang="en-US" baseline="0" dirty="0" smtClean="0"/>
              <a:t>First quarter phase visible from noon to midnight. (29 day cycle)</a:t>
            </a:r>
          </a:p>
          <a:p>
            <a:r>
              <a:rPr lang="en-US" baseline="0" dirty="0" smtClean="0"/>
              <a:t>--------------------------------------------------------------------------------</a:t>
            </a:r>
          </a:p>
          <a:p>
            <a:r>
              <a:rPr lang="en-US" baseline="0" dirty="0" smtClean="0"/>
              <a:t>http://aa.usno.navy.mil/cgi-bin/aa_pap.pl</a:t>
            </a:r>
          </a:p>
          <a:p>
            <a:r>
              <a:rPr lang="en-US" baseline="0" dirty="0" smtClean="0"/>
              <a:t>============================================================</a:t>
            </a:r>
          </a:p>
          <a:p>
            <a:r>
              <a:rPr lang="en-US" b="1" dirty="0" smtClean="0"/>
              <a:t>Sun and Moon Data for One Day</a:t>
            </a:r>
          </a:p>
          <a:p>
            <a:r>
              <a:rPr lang="en-US" dirty="0" smtClean="0"/>
              <a:t>The following information is provided for Dayton, Montgomery County, Ohio (longitude W84.2, latitude N39.8): </a:t>
            </a:r>
          </a:p>
          <a:p>
            <a:r>
              <a:rPr lang="en-US" dirty="0" smtClean="0"/>
              <a:t>Thursday 9 April 2009 Eastern Daylight Time </a:t>
            </a:r>
          </a:p>
          <a:p>
            <a:r>
              <a:rPr lang="en-US" b="1" dirty="0" smtClean="0"/>
              <a:t>SUN</a:t>
            </a:r>
            <a:r>
              <a:rPr lang="en-US" dirty="0" smtClean="0"/>
              <a:t> </a:t>
            </a:r>
          </a:p>
          <a:p>
            <a:r>
              <a:rPr lang="en-US" dirty="0" smtClean="0"/>
              <a:t>Begin civil twilight 6:40 a.m. </a:t>
            </a:r>
          </a:p>
          <a:p>
            <a:r>
              <a:rPr lang="en-US" dirty="0" smtClean="0"/>
              <a:t>Sunrise 7:08 a.m. </a:t>
            </a:r>
          </a:p>
          <a:p>
            <a:r>
              <a:rPr lang="en-US" dirty="0" smtClean="0"/>
              <a:t>Sun transit 1:38 p.m. </a:t>
            </a:r>
          </a:p>
          <a:p>
            <a:r>
              <a:rPr lang="en-US" dirty="0" smtClean="0"/>
              <a:t>Sunset 8:09 p.m. </a:t>
            </a:r>
          </a:p>
          <a:p>
            <a:r>
              <a:rPr lang="en-US" dirty="0" smtClean="0"/>
              <a:t>End civil twilight 8:37 p.m. </a:t>
            </a:r>
          </a:p>
          <a:p>
            <a:r>
              <a:rPr lang="en-US" b="1" dirty="0" smtClean="0"/>
              <a:t>MOON</a:t>
            </a:r>
            <a:r>
              <a:rPr lang="en-US" dirty="0" smtClean="0"/>
              <a:t> </a:t>
            </a:r>
          </a:p>
          <a:p>
            <a:r>
              <a:rPr lang="en-US" dirty="0" smtClean="0"/>
              <a:t>Moonrise 7:32 p.m. on preceding day </a:t>
            </a:r>
          </a:p>
          <a:p>
            <a:r>
              <a:rPr lang="en-US" dirty="0" smtClean="0"/>
              <a:t>Moon transit 1:13 a.m. </a:t>
            </a:r>
          </a:p>
          <a:p>
            <a:r>
              <a:rPr lang="en-US" dirty="0" smtClean="0"/>
              <a:t>Moonset 6:44 a.m. </a:t>
            </a:r>
          </a:p>
          <a:p>
            <a:r>
              <a:rPr lang="en-US" dirty="0" smtClean="0"/>
              <a:t>Moonrise 8:39 p.m. </a:t>
            </a:r>
          </a:p>
          <a:p>
            <a:r>
              <a:rPr lang="en-US" dirty="0" smtClean="0"/>
              <a:t>Moonset 7:12 a.m. on following day </a:t>
            </a:r>
          </a:p>
          <a:p>
            <a:r>
              <a:rPr lang="en-US" dirty="0" smtClean="0"/>
              <a:t>Full Moon on 9 April 2009 at 10:57 a.m. Eastern Daylight Time. </a:t>
            </a:r>
            <a:endParaRPr lang="en-US" baseline="0" dirty="0" smtClean="0"/>
          </a:p>
          <a:p>
            <a:r>
              <a:rPr lang="en-US" baseline="0" dirty="0" smtClean="0"/>
              <a:t>===========================================================</a:t>
            </a:r>
          </a:p>
          <a:p>
            <a:r>
              <a:rPr lang="en-US" b="1" dirty="0" smtClean="0"/>
              <a:t>Sun and Moon Data for One Day</a:t>
            </a:r>
          </a:p>
          <a:p>
            <a:r>
              <a:rPr lang="en-US" dirty="0" smtClean="0"/>
              <a:t>The following information is provided for Dayton, Montgomery County, Ohio (longitude W84.2, latitude N39.8): </a:t>
            </a:r>
          </a:p>
          <a:p>
            <a:r>
              <a:rPr lang="en-US" dirty="0" smtClean="0"/>
              <a:t>Thursday 2 April 2009 Eastern Daylight Time </a:t>
            </a:r>
          </a:p>
          <a:p>
            <a:r>
              <a:rPr lang="en-US" b="1" dirty="0" smtClean="0"/>
              <a:t>SUN</a:t>
            </a:r>
            <a:r>
              <a:rPr lang="en-US" dirty="0" smtClean="0"/>
              <a:t> </a:t>
            </a:r>
          </a:p>
          <a:p>
            <a:r>
              <a:rPr lang="en-US" dirty="0" smtClean="0"/>
              <a:t>Begin civil twilight 6:52 a.m. </a:t>
            </a:r>
          </a:p>
          <a:p>
            <a:r>
              <a:rPr lang="en-US" dirty="0" smtClean="0"/>
              <a:t>Sunrise 7:19 a.m. </a:t>
            </a:r>
          </a:p>
          <a:p>
            <a:r>
              <a:rPr lang="en-US" dirty="0" smtClean="0"/>
              <a:t>Sun transit 1:40 p.m. </a:t>
            </a:r>
          </a:p>
          <a:p>
            <a:r>
              <a:rPr lang="en-US" dirty="0" smtClean="0"/>
              <a:t>Sunset 8:02 p.m. </a:t>
            </a:r>
          </a:p>
          <a:p>
            <a:r>
              <a:rPr lang="en-US" dirty="0" smtClean="0"/>
              <a:t>End civil twilight 8:30 p.m. </a:t>
            </a:r>
          </a:p>
          <a:p>
            <a:r>
              <a:rPr lang="en-US" b="1" dirty="0" smtClean="0"/>
              <a:t>MOON</a:t>
            </a:r>
            <a:r>
              <a:rPr lang="en-US" dirty="0" smtClean="0"/>
              <a:t> </a:t>
            </a:r>
          </a:p>
          <a:p>
            <a:r>
              <a:rPr lang="en-US" dirty="0" smtClean="0"/>
              <a:t>Moonrise 11:16 a.m. on preceding day </a:t>
            </a:r>
          </a:p>
          <a:p>
            <a:r>
              <a:rPr lang="en-US" dirty="0" smtClean="0"/>
              <a:t>Moonset 3:05 a.m. </a:t>
            </a:r>
          </a:p>
          <a:p>
            <a:r>
              <a:rPr lang="en-US" dirty="0" smtClean="0"/>
              <a:t>Moonrise 12:25 p.m. </a:t>
            </a:r>
          </a:p>
          <a:p>
            <a:r>
              <a:rPr lang="en-US" dirty="0" smtClean="0"/>
              <a:t>Moon transit 8:13 p.m. </a:t>
            </a:r>
          </a:p>
          <a:p>
            <a:r>
              <a:rPr lang="en-US" dirty="0" smtClean="0"/>
              <a:t>Moonset 3:51 a.m. on following day </a:t>
            </a:r>
          </a:p>
          <a:p>
            <a:r>
              <a:rPr lang="en-US" dirty="0" smtClean="0"/>
              <a:t>First quarter Moon on 2 April 2009 at 10:34 a.m. Eastern Daylight Time. </a:t>
            </a:r>
          </a:p>
          <a:p>
            <a:r>
              <a:rPr lang="en-US" dirty="0" smtClean="0"/>
              <a:t>(Northern</a:t>
            </a:r>
            <a:r>
              <a:rPr lang="en-US" baseline="0" dirty="0" smtClean="0"/>
              <a:t> hemisphere leaning towards sun in April.)</a:t>
            </a:r>
            <a:endParaRPr lang="en-US" dirty="0" smtClean="0"/>
          </a:p>
          <a:p>
            <a:endParaRPr lang="en-US" dirty="0"/>
          </a:p>
        </p:txBody>
      </p:sp>
      <p:sp>
        <p:nvSpPr>
          <p:cNvPr id="4" name="Slide Number Placeholder 3"/>
          <p:cNvSpPr>
            <a:spLocks noGrp="1"/>
          </p:cNvSpPr>
          <p:nvPr>
            <p:ph type="sldNum" sz="quarter" idx="10"/>
          </p:nvPr>
        </p:nvSpPr>
        <p:spPr/>
        <p:txBody>
          <a:bodyPr/>
          <a:lstStyle/>
          <a:p>
            <a:fld id="{162A7BFE-B637-4226-AF85-8F4C79AF5E7D}" type="slidenum">
              <a:rPr lang="en-US" smtClean="0"/>
              <a:pPr/>
              <a:t>4</a:t>
            </a:fld>
            <a:endParaRPr lang="en-US"/>
          </a:p>
        </p:txBody>
      </p:sp>
    </p:spTree>
    <p:extLst>
      <p:ext uri="{BB962C8B-B14F-4D97-AF65-F5344CB8AC3E}">
        <p14:creationId xmlns:p14="http://schemas.microsoft.com/office/powerpoint/2010/main" val="10303642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A7BFE-B637-4226-AF85-8F4C79AF5E7D}" type="slidenum">
              <a:rPr lang="en-US" smtClean="0"/>
              <a:pPr/>
              <a:t>40</a:t>
            </a:fld>
            <a:endParaRPr lang="en-US"/>
          </a:p>
        </p:txBody>
      </p:sp>
    </p:spTree>
    <p:extLst>
      <p:ext uri="{BB962C8B-B14F-4D97-AF65-F5344CB8AC3E}">
        <p14:creationId xmlns:p14="http://schemas.microsoft.com/office/powerpoint/2010/main" val="9884601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A7BFE-B637-4226-AF85-8F4C79AF5E7D}" type="slidenum">
              <a:rPr lang="en-US" smtClean="0"/>
              <a:pPr/>
              <a:t>41</a:t>
            </a:fld>
            <a:endParaRPr lang="en-US"/>
          </a:p>
        </p:txBody>
      </p:sp>
    </p:spTree>
    <p:extLst>
      <p:ext uri="{BB962C8B-B14F-4D97-AF65-F5344CB8AC3E}">
        <p14:creationId xmlns:p14="http://schemas.microsoft.com/office/powerpoint/2010/main" val="1155083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A7BFE-B637-4226-AF85-8F4C79AF5E7D}" type="slidenum">
              <a:rPr lang="en-US" smtClean="0"/>
              <a:pPr/>
              <a:t>42</a:t>
            </a:fld>
            <a:endParaRPr lang="en-US"/>
          </a:p>
        </p:txBody>
      </p:sp>
    </p:spTree>
    <p:extLst>
      <p:ext uri="{BB962C8B-B14F-4D97-AF65-F5344CB8AC3E}">
        <p14:creationId xmlns:p14="http://schemas.microsoft.com/office/powerpoint/2010/main" val="236215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A7BFE-B637-4226-AF85-8F4C79AF5E7D}" type="slidenum">
              <a:rPr lang="en-US" smtClean="0"/>
              <a:pPr/>
              <a:t>43</a:t>
            </a:fld>
            <a:endParaRPr lang="en-US"/>
          </a:p>
        </p:txBody>
      </p:sp>
    </p:spTree>
    <p:extLst>
      <p:ext uri="{BB962C8B-B14F-4D97-AF65-F5344CB8AC3E}">
        <p14:creationId xmlns:p14="http://schemas.microsoft.com/office/powerpoint/2010/main" val="18706014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A7BFE-B637-4226-AF85-8F4C79AF5E7D}" type="slidenum">
              <a:rPr lang="en-US" smtClean="0"/>
              <a:pPr/>
              <a:t>44</a:t>
            </a:fld>
            <a:endParaRPr lang="en-US"/>
          </a:p>
        </p:txBody>
      </p:sp>
    </p:spTree>
    <p:extLst>
      <p:ext uri="{BB962C8B-B14F-4D97-AF65-F5344CB8AC3E}">
        <p14:creationId xmlns:p14="http://schemas.microsoft.com/office/powerpoint/2010/main" val="385831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A7BFE-B637-4226-AF85-8F4C79AF5E7D}" type="slidenum">
              <a:rPr lang="en-US" smtClean="0"/>
              <a:pPr/>
              <a:t>45</a:t>
            </a:fld>
            <a:endParaRPr lang="en-US"/>
          </a:p>
        </p:txBody>
      </p:sp>
    </p:spTree>
    <p:extLst>
      <p:ext uri="{BB962C8B-B14F-4D97-AF65-F5344CB8AC3E}">
        <p14:creationId xmlns:p14="http://schemas.microsoft.com/office/powerpoint/2010/main" val="20739537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A7BFE-B637-4226-AF85-8F4C79AF5E7D}" type="slidenum">
              <a:rPr lang="en-US" smtClean="0"/>
              <a:pPr/>
              <a:t>46</a:t>
            </a:fld>
            <a:endParaRPr lang="en-US"/>
          </a:p>
        </p:txBody>
      </p:sp>
    </p:spTree>
    <p:extLst>
      <p:ext uri="{BB962C8B-B14F-4D97-AF65-F5344CB8AC3E}">
        <p14:creationId xmlns:p14="http://schemas.microsoft.com/office/powerpoint/2010/main" val="11328790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A7BFE-B637-4226-AF85-8F4C79AF5E7D}" type="slidenum">
              <a:rPr lang="en-US" smtClean="0"/>
              <a:pPr/>
              <a:t>47</a:t>
            </a:fld>
            <a:endParaRPr lang="en-US"/>
          </a:p>
        </p:txBody>
      </p:sp>
    </p:spTree>
    <p:extLst>
      <p:ext uri="{BB962C8B-B14F-4D97-AF65-F5344CB8AC3E}">
        <p14:creationId xmlns:p14="http://schemas.microsoft.com/office/powerpoint/2010/main" val="7088849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A7BFE-B637-4226-AF85-8F4C79AF5E7D}" type="slidenum">
              <a:rPr lang="en-US" smtClean="0"/>
              <a:pPr/>
              <a:t>48</a:t>
            </a:fld>
            <a:endParaRPr lang="en-US"/>
          </a:p>
        </p:txBody>
      </p:sp>
    </p:spTree>
    <p:extLst>
      <p:ext uri="{BB962C8B-B14F-4D97-AF65-F5344CB8AC3E}">
        <p14:creationId xmlns:p14="http://schemas.microsoft.com/office/powerpoint/2010/main" val="21374302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Venus approaching – observe phases:</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http://www.ifa.hawaii.edu/~barnes/ASTR110L_F05/venus_HRES.mpg</a:t>
            </a:r>
          </a:p>
          <a:p>
            <a:r>
              <a:rPr lang="en-US" dirty="0" smtClean="0"/>
              <a:t>http://upload.wikimedia.org/wikipedia/commons/7/70/Apparent_retrograde_motion_of_Mars_in_2003.gif</a:t>
            </a:r>
          </a:p>
          <a:p>
            <a:r>
              <a:rPr lang="en-US" dirty="0" smtClean="0"/>
              <a:t>http://www.mhhe.com/physsci/astronomy/applets/Retro/frame.html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3"/>
              </a:rPr>
              <a:t>http://www.venus-transit.de/TransitMotion/</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dirty="0" smtClean="0">
                <a:hlinkClick r:id="rId4"/>
              </a:rPr>
              <a:t>http://en.wikipedia.org/wiki/Almagest</a:t>
            </a:r>
            <a:r>
              <a:rPr lang="en-US" dirty="0" smtClean="0"/>
              <a:t> </a:t>
            </a:r>
            <a:endParaRPr lang="en-US" dirty="0"/>
          </a:p>
        </p:txBody>
      </p:sp>
      <p:sp>
        <p:nvSpPr>
          <p:cNvPr id="4" name="Slide Number Placeholder 3"/>
          <p:cNvSpPr>
            <a:spLocks noGrp="1"/>
          </p:cNvSpPr>
          <p:nvPr>
            <p:ph type="sldNum" sz="quarter" idx="10"/>
          </p:nvPr>
        </p:nvSpPr>
        <p:spPr/>
        <p:txBody>
          <a:bodyPr/>
          <a:lstStyle/>
          <a:p>
            <a:fld id="{162A7BFE-B637-4226-AF85-8F4C79AF5E7D}" type="slidenum">
              <a:rPr lang="en-US" smtClean="0"/>
              <a:pPr/>
              <a:t>49</a:t>
            </a:fld>
            <a:endParaRPr lang="en-US"/>
          </a:p>
        </p:txBody>
      </p:sp>
    </p:spTree>
    <p:extLst>
      <p:ext uri="{BB962C8B-B14F-4D97-AF65-F5344CB8AC3E}">
        <p14:creationId xmlns:p14="http://schemas.microsoft.com/office/powerpoint/2010/main" val="684352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A7BFE-B637-4226-AF85-8F4C79AF5E7D}" type="slidenum">
              <a:rPr lang="en-US" smtClean="0"/>
              <a:pPr/>
              <a:t>5</a:t>
            </a:fld>
            <a:endParaRPr lang="en-US"/>
          </a:p>
        </p:txBody>
      </p:sp>
    </p:spTree>
    <p:extLst>
      <p:ext uri="{BB962C8B-B14F-4D97-AF65-F5344CB8AC3E}">
        <p14:creationId xmlns:p14="http://schemas.microsoft.com/office/powerpoint/2010/main" val="230640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Venus approaching – observe phases:</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http://www.ifa.hawaii.edu/~barnes/ASTR110L_F05/venus_HRES.mpg</a:t>
            </a:r>
          </a:p>
          <a:p>
            <a:r>
              <a:rPr lang="en-US" dirty="0" smtClean="0"/>
              <a:t>http://upload.wikimedia.org/wikipedia/commons/7/70/Apparent_retrograde_motion_of_Mars_in_2003.gif</a:t>
            </a:r>
          </a:p>
          <a:p>
            <a:r>
              <a:rPr lang="en-US" dirty="0" smtClean="0"/>
              <a:t>http://www.mhhe.com/physsci/astronomy/applets/Retro/frame.html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3"/>
              </a:rPr>
              <a:t>http://www.venus-transit.de/TransitMotion/</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dirty="0" smtClean="0">
                <a:hlinkClick r:id="rId4"/>
              </a:rPr>
              <a:t>http://en.wikipedia.org/wiki/Almagest</a:t>
            </a:r>
            <a:r>
              <a:rPr lang="en-US" dirty="0" smtClean="0"/>
              <a:t> </a:t>
            </a:r>
            <a:endParaRPr lang="en-US" dirty="0"/>
          </a:p>
        </p:txBody>
      </p:sp>
      <p:sp>
        <p:nvSpPr>
          <p:cNvPr id="4" name="Slide Number Placeholder 3"/>
          <p:cNvSpPr>
            <a:spLocks noGrp="1"/>
          </p:cNvSpPr>
          <p:nvPr>
            <p:ph type="sldNum" sz="quarter" idx="10"/>
          </p:nvPr>
        </p:nvSpPr>
        <p:spPr/>
        <p:txBody>
          <a:bodyPr/>
          <a:lstStyle/>
          <a:p>
            <a:fld id="{162A7BFE-B637-4226-AF85-8F4C79AF5E7D}" type="slidenum">
              <a:rPr lang="en-US" smtClean="0"/>
              <a:pPr/>
              <a:t>50</a:t>
            </a:fld>
            <a:endParaRPr lang="en-US"/>
          </a:p>
        </p:txBody>
      </p:sp>
    </p:spTree>
    <p:extLst>
      <p:ext uri="{BB962C8B-B14F-4D97-AF65-F5344CB8AC3E}">
        <p14:creationId xmlns:p14="http://schemas.microsoft.com/office/powerpoint/2010/main" val="4826751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Rudimentary animation of the seasons lecture: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http://www.teachersdomain.org/ext/ess05_int_seasonsgame/index.html</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latin typeface="+mn-lt"/>
                <a:ea typeface="+mn-ea"/>
                <a:cs typeface="+mn-cs"/>
              </a:rPr>
              <a:t>Stephen Hawkins and Leonard </a:t>
            </a:r>
            <a:r>
              <a:rPr lang="en-US" sz="1200" b="1" i="0" kern="1200" dirty="0" err="1" smtClean="0">
                <a:solidFill>
                  <a:schemeClr val="tx1"/>
                </a:solidFill>
                <a:latin typeface="+mn-lt"/>
                <a:ea typeface="+mn-ea"/>
                <a:cs typeface="+mn-cs"/>
              </a:rPr>
              <a:t>Mlodinow</a:t>
            </a:r>
            <a:r>
              <a:rPr lang="en-US" sz="1200" b="1" i="0" kern="1200" dirty="0" smtClean="0">
                <a:solidFill>
                  <a:schemeClr val="tx1"/>
                </a:solidFill>
                <a:latin typeface="+mn-lt"/>
                <a:ea typeface="+mn-ea"/>
                <a:cs typeface="+mn-cs"/>
              </a:rPr>
              <a:t>: A Briefer History of Time</a:t>
            </a:r>
            <a:r>
              <a:rPr lang="en-US" dirty="0" smtClean="0"/>
              <a:t> </a:t>
            </a:r>
          </a:p>
          <a:p>
            <a:endParaRPr lang="en-US" dirty="0"/>
          </a:p>
        </p:txBody>
      </p:sp>
      <p:sp>
        <p:nvSpPr>
          <p:cNvPr id="4" name="Slide Number Placeholder 3"/>
          <p:cNvSpPr>
            <a:spLocks noGrp="1"/>
          </p:cNvSpPr>
          <p:nvPr>
            <p:ph type="sldNum" sz="quarter" idx="10"/>
          </p:nvPr>
        </p:nvSpPr>
        <p:spPr/>
        <p:txBody>
          <a:bodyPr/>
          <a:lstStyle/>
          <a:p>
            <a:fld id="{162A7BFE-B637-4226-AF85-8F4C79AF5E7D}" type="slidenum">
              <a:rPr lang="en-US" smtClean="0"/>
              <a:pPr/>
              <a:t>51</a:t>
            </a:fld>
            <a:endParaRPr lang="en-US"/>
          </a:p>
        </p:txBody>
      </p:sp>
    </p:spTree>
    <p:extLst>
      <p:ext uri="{BB962C8B-B14F-4D97-AF65-F5344CB8AC3E}">
        <p14:creationId xmlns:p14="http://schemas.microsoft.com/office/powerpoint/2010/main" val="21455883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Position of</a:t>
            </a:r>
            <a:r>
              <a:rPr lang="en-US" baseline="0" dirty="0" smtClean="0"/>
              <a:t> the p</a:t>
            </a:r>
            <a:r>
              <a:rPr lang="en-US" dirty="0" smtClean="0"/>
              <a:t>lanets specified</a:t>
            </a:r>
            <a:r>
              <a:rPr lang="en-US" baseline="0" dirty="0" smtClean="0"/>
              <a:t> by identifying the zodiac constellation they are in.</a:t>
            </a:r>
            <a:endParaRPr lang="en-US" dirty="0"/>
          </a:p>
        </p:txBody>
      </p:sp>
      <p:sp>
        <p:nvSpPr>
          <p:cNvPr id="4" name="Slide Number Placeholder 3"/>
          <p:cNvSpPr>
            <a:spLocks noGrp="1"/>
          </p:cNvSpPr>
          <p:nvPr>
            <p:ph type="sldNum" sz="quarter" idx="10"/>
          </p:nvPr>
        </p:nvSpPr>
        <p:spPr/>
        <p:txBody>
          <a:bodyPr/>
          <a:lstStyle/>
          <a:p>
            <a:fld id="{162A7BFE-B637-4226-AF85-8F4C79AF5E7D}" type="slidenum">
              <a:rPr lang="en-US" smtClean="0"/>
              <a:pPr/>
              <a:t>52</a:t>
            </a:fld>
            <a:endParaRPr lang="en-US"/>
          </a:p>
        </p:txBody>
      </p:sp>
    </p:spTree>
    <p:extLst>
      <p:ext uri="{BB962C8B-B14F-4D97-AF65-F5344CB8AC3E}">
        <p14:creationId xmlns:p14="http://schemas.microsoft.com/office/powerpoint/2010/main" val="3583005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http://aa.usno.navy.mil/data/</a:t>
            </a:r>
            <a:endParaRPr lang="en-US" dirty="0"/>
          </a:p>
        </p:txBody>
      </p:sp>
      <p:sp>
        <p:nvSpPr>
          <p:cNvPr id="4" name="Slide Number Placeholder 3"/>
          <p:cNvSpPr>
            <a:spLocks noGrp="1"/>
          </p:cNvSpPr>
          <p:nvPr>
            <p:ph type="sldNum" sz="quarter" idx="10"/>
          </p:nvPr>
        </p:nvSpPr>
        <p:spPr/>
        <p:txBody>
          <a:bodyPr/>
          <a:lstStyle/>
          <a:p>
            <a:fld id="{162A7BFE-B637-4226-AF85-8F4C79AF5E7D}" type="slidenum">
              <a:rPr lang="en-US" smtClean="0"/>
              <a:pPr/>
              <a:t>53</a:t>
            </a:fld>
            <a:endParaRPr lang="en-US"/>
          </a:p>
        </p:txBody>
      </p:sp>
    </p:spTree>
    <p:extLst>
      <p:ext uri="{BB962C8B-B14F-4D97-AF65-F5344CB8AC3E}">
        <p14:creationId xmlns:p14="http://schemas.microsoft.com/office/powerpoint/2010/main" val="4132312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2A7BFE-B637-4226-AF85-8F4C79AF5E7D}" type="slidenum">
              <a:rPr lang="en-US" smtClean="0"/>
              <a:pPr/>
              <a:t>54</a:t>
            </a:fld>
            <a:endParaRPr lang="en-US"/>
          </a:p>
        </p:txBody>
      </p:sp>
    </p:spTree>
    <p:extLst>
      <p:ext uri="{BB962C8B-B14F-4D97-AF65-F5344CB8AC3E}">
        <p14:creationId xmlns:p14="http://schemas.microsoft.com/office/powerpoint/2010/main" val="2159413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A7BFE-B637-4226-AF85-8F4C79AF5E7D}" type="slidenum">
              <a:rPr lang="en-US" smtClean="0"/>
              <a:pPr/>
              <a:t>55</a:t>
            </a:fld>
            <a:endParaRPr lang="en-US"/>
          </a:p>
        </p:txBody>
      </p:sp>
    </p:spTree>
    <p:extLst>
      <p:ext uri="{BB962C8B-B14F-4D97-AF65-F5344CB8AC3E}">
        <p14:creationId xmlns:p14="http://schemas.microsoft.com/office/powerpoint/2010/main" val="786371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http://daphne.palomar.edu/jthorngren/tutorial.htm</a:t>
            </a:r>
            <a:endParaRPr lang="en-US" dirty="0"/>
          </a:p>
        </p:txBody>
      </p:sp>
      <p:sp>
        <p:nvSpPr>
          <p:cNvPr id="4" name="Slide Number Placeholder 3"/>
          <p:cNvSpPr>
            <a:spLocks noGrp="1"/>
          </p:cNvSpPr>
          <p:nvPr>
            <p:ph type="sldNum" sz="quarter" idx="10"/>
          </p:nvPr>
        </p:nvSpPr>
        <p:spPr/>
        <p:txBody>
          <a:bodyPr/>
          <a:lstStyle/>
          <a:p>
            <a:fld id="{162A7BFE-B637-4226-AF85-8F4C79AF5E7D}" type="slidenum">
              <a:rPr lang="en-US" smtClean="0"/>
              <a:pPr/>
              <a:t>56</a:t>
            </a:fld>
            <a:endParaRPr lang="en-US"/>
          </a:p>
        </p:txBody>
      </p:sp>
    </p:spTree>
    <p:extLst>
      <p:ext uri="{BB962C8B-B14F-4D97-AF65-F5344CB8AC3E}">
        <p14:creationId xmlns:p14="http://schemas.microsoft.com/office/powerpoint/2010/main" val="9514312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 Venus does not have seasons, because the planet does not tilt as it revolves around the sun. Mars, however, does have seasons, and they are more extreme and longer than the seasons on Earth.</a:t>
            </a:r>
            <a:endParaRPr lang="en-US"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What caused the 23.5 degrees tilt of earth's axis?</a:t>
            </a:r>
          </a:p>
          <a:p>
            <a:r>
              <a:rPr lang="en-US" dirty="0" smtClean="0"/>
              <a:t>Earth probably had a relatively slow spin, with the equator probably very close to it's orbital plane, and about 3/4 the mass it does today, when a Mars-sized object impacted it early in it's development. </a:t>
            </a:r>
            <a:br>
              <a:rPr lang="en-US" dirty="0" smtClean="0"/>
            </a:br>
            <a:r>
              <a:rPr lang="en-US" dirty="0" smtClean="0"/>
              <a:t>The impact was a glancing blow, imparting a higher spin rate, as well as knocking our poles off-kilter by about 23.5 degrees. The impact ejected a lot of material into space, which collected to form the moon. </a:t>
            </a:r>
            <a:br>
              <a:rPr lang="en-US" dirty="0" smtClean="0"/>
            </a:br>
            <a:r>
              <a:rPr lang="en-US" dirty="0" smtClean="0"/>
              <a:t/>
            </a:r>
            <a:br>
              <a:rPr lang="en-US" dirty="0" smtClean="0"/>
            </a:br>
            <a:r>
              <a:rPr lang="en-US" dirty="0" smtClean="0"/>
              <a:t>Shortly after the impact, our day was likely about 10.5 to 12 hours long, and the moon was much, much closer than it is now. </a:t>
            </a:r>
            <a:br>
              <a:rPr lang="en-US" dirty="0" smtClean="0"/>
            </a:br>
            <a:r>
              <a:rPr lang="en-US" dirty="0" smtClean="0"/>
              <a:t/>
            </a:r>
            <a:br>
              <a:rPr lang="en-US" dirty="0" smtClean="0"/>
            </a:br>
            <a:r>
              <a:rPr lang="en-US" dirty="0" smtClean="0"/>
              <a:t>The moon was close enough to raise large tides on the Earth, and this 'tidal bulge' was always carried forward due to Earth's rapid rotation. The moon was gravitationally attracted to the bulge, which pulled the moon forward, adding energy to it's orbit, and robbing that energy from the Earth's spin, slowing it down. </a:t>
            </a:r>
            <a:br>
              <a:rPr lang="en-US" dirty="0" smtClean="0"/>
            </a:br>
            <a:r>
              <a:rPr lang="en-US" dirty="0" smtClean="0"/>
              <a:t/>
            </a:r>
            <a:br>
              <a:rPr lang="en-US" dirty="0" smtClean="0"/>
            </a:br>
            <a:r>
              <a:rPr lang="en-US" dirty="0" smtClean="0"/>
              <a:t>The effect is still active today, and we see the moon moving away from the Earth at under an inch per year. When Neil Armstrong first stepped on the moon, it was about a yard closer than it is today, and our day is slightly longer than it was then also.</a:t>
            </a:r>
            <a:endParaRPr lang="en-US" baseline="0" dirty="0" smtClean="0"/>
          </a:p>
        </p:txBody>
      </p:sp>
      <p:sp>
        <p:nvSpPr>
          <p:cNvPr id="4" name="Slide Number Placeholder 3"/>
          <p:cNvSpPr>
            <a:spLocks noGrp="1"/>
          </p:cNvSpPr>
          <p:nvPr>
            <p:ph type="sldNum" sz="quarter" idx="10"/>
          </p:nvPr>
        </p:nvSpPr>
        <p:spPr/>
        <p:txBody>
          <a:bodyPr/>
          <a:lstStyle/>
          <a:p>
            <a:fld id="{162A7BFE-B637-4226-AF85-8F4C79AF5E7D}" type="slidenum">
              <a:rPr lang="en-US" smtClean="0"/>
              <a:pPr/>
              <a:t>57</a:t>
            </a:fld>
            <a:endParaRPr lang="en-US"/>
          </a:p>
        </p:txBody>
      </p:sp>
    </p:spTree>
    <p:extLst>
      <p:ext uri="{BB962C8B-B14F-4D97-AF65-F5344CB8AC3E}">
        <p14:creationId xmlns:p14="http://schemas.microsoft.com/office/powerpoint/2010/main" val="5417999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http://www.windows.ucar.edu/tour/link=/the_universe/uts/seasons3.html</a:t>
            </a:r>
            <a:endParaRPr lang="en-US" dirty="0"/>
          </a:p>
        </p:txBody>
      </p:sp>
      <p:sp>
        <p:nvSpPr>
          <p:cNvPr id="4" name="Slide Number Placeholder 3"/>
          <p:cNvSpPr>
            <a:spLocks noGrp="1"/>
          </p:cNvSpPr>
          <p:nvPr>
            <p:ph type="sldNum" sz="quarter" idx="10"/>
          </p:nvPr>
        </p:nvSpPr>
        <p:spPr/>
        <p:txBody>
          <a:bodyPr/>
          <a:lstStyle/>
          <a:p>
            <a:fld id="{162A7BFE-B637-4226-AF85-8F4C79AF5E7D}" type="slidenum">
              <a:rPr lang="en-US" smtClean="0"/>
              <a:pPr/>
              <a:t>58</a:t>
            </a:fld>
            <a:endParaRPr lang="en-US"/>
          </a:p>
        </p:txBody>
      </p:sp>
    </p:spTree>
    <p:extLst>
      <p:ext uri="{BB962C8B-B14F-4D97-AF65-F5344CB8AC3E}">
        <p14:creationId xmlns:p14="http://schemas.microsoft.com/office/powerpoint/2010/main" val="7018526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http://www.cartage.org.lb/en/themes/sciences/Earthscience/Hydrology/Meteorology/Temperatures/Seasonaltemperatures/Seasonaltemperatures.htm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Throughout</a:t>
            </a:r>
            <a:r>
              <a:rPr lang="en-US" baseline="0" dirty="0" smtClean="0"/>
              <a:t> the day, b</a:t>
            </a:r>
            <a:r>
              <a:rPr lang="en-US" dirty="0" smtClean="0"/>
              <a:t>lue gets scattered =&gt; sky is blue while sun is orange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dawn and dusk, only the red survives =&gt; sky is shades of red</a:t>
            </a:r>
            <a:r>
              <a:rPr lang="en-US" smtClean="0"/>
              <a:t>, orange,</a:t>
            </a:r>
            <a:r>
              <a:rPr lang="en-US" baseline="0" smtClean="0"/>
              <a:t> etc</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62A7BFE-B637-4226-AF85-8F4C79AF5E7D}" type="slidenum">
              <a:rPr lang="en-US" smtClean="0"/>
              <a:pPr/>
              <a:t>59</a:t>
            </a:fld>
            <a:endParaRPr lang="en-US"/>
          </a:p>
        </p:txBody>
      </p:sp>
    </p:spTree>
    <p:extLst>
      <p:ext uri="{BB962C8B-B14F-4D97-AF65-F5344CB8AC3E}">
        <p14:creationId xmlns:p14="http://schemas.microsoft.com/office/powerpoint/2010/main" val="2057887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A7BFE-B637-4226-AF85-8F4C79AF5E7D}" type="slidenum">
              <a:rPr lang="en-US" smtClean="0"/>
              <a:pPr/>
              <a:t>6</a:t>
            </a:fld>
            <a:endParaRPr lang="en-US"/>
          </a:p>
        </p:txBody>
      </p:sp>
    </p:spTree>
    <p:extLst>
      <p:ext uri="{BB962C8B-B14F-4D97-AF65-F5344CB8AC3E}">
        <p14:creationId xmlns:p14="http://schemas.microsoft.com/office/powerpoint/2010/main" val="10900453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http://www.teachersdomain.org/resource/ess05.sci.ess.eiu.seasonsgame/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62A7BFE-B637-4226-AF85-8F4C79AF5E7D}" type="slidenum">
              <a:rPr lang="en-US" smtClean="0"/>
              <a:pPr/>
              <a:t>60</a:t>
            </a:fld>
            <a:endParaRPr lang="en-US"/>
          </a:p>
        </p:txBody>
      </p:sp>
    </p:spTree>
    <p:extLst>
      <p:ext uri="{BB962C8B-B14F-4D97-AF65-F5344CB8AC3E}">
        <p14:creationId xmlns:p14="http://schemas.microsoft.com/office/powerpoint/2010/main" val="12156413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http://imagine.gsfc.nasa.gov/docs/ask_astro/answers/980211f.html</a:t>
            </a:r>
          </a:p>
          <a:p>
            <a:r>
              <a:rPr lang="en-US" dirty="0" smtClean="0"/>
              <a:t>Daily temperature (weather) depends on a number of other factors </a:t>
            </a:r>
          </a:p>
          <a:p>
            <a:r>
              <a:rPr lang="en-US" dirty="0" smtClean="0"/>
              <a:t>such as cloud</a:t>
            </a:r>
            <a:r>
              <a:rPr lang="en-US" baseline="0" dirty="0" smtClean="0"/>
              <a:t> cover (green house effect), proximity to ocean (e.g., </a:t>
            </a:r>
          </a:p>
          <a:p>
            <a:r>
              <a:rPr lang="en-US" baseline="0" dirty="0" smtClean="0"/>
              <a:t>Gulf stream effect on Iceland), and numerous other factors.</a:t>
            </a:r>
          </a:p>
          <a:p>
            <a:endParaRPr lang="en-US" dirty="0" smtClean="0"/>
          </a:p>
        </p:txBody>
      </p:sp>
      <p:sp>
        <p:nvSpPr>
          <p:cNvPr id="4" name="Slide Number Placeholder 3"/>
          <p:cNvSpPr>
            <a:spLocks noGrp="1"/>
          </p:cNvSpPr>
          <p:nvPr>
            <p:ph type="sldNum" sz="quarter" idx="10"/>
          </p:nvPr>
        </p:nvSpPr>
        <p:spPr/>
        <p:txBody>
          <a:bodyPr/>
          <a:lstStyle/>
          <a:p>
            <a:fld id="{162A7BFE-B637-4226-AF85-8F4C79AF5E7D}" type="slidenum">
              <a:rPr lang="en-US" smtClean="0"/>
              <a:pPr/>
              <a:t>61</a:t>
            </a:fld>
            <a:endParaRPr lang="en-US"/>
          </a:p>
        </p:txBody>
      </p:sp>
    </p:spTree>
    <p:extLst>
      <p:ext uri="{BB962C8B-B14F-4D97-AF65-F5344CB8AC3E}">
        <p14:creationId xmlns:p14="http://schemas.microsoft.com/office/powerpoint/2010/main" val="1240459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http://www.learn.londonmet.ac.uk/packages/clear/visual/daylight/analysis/hand/sunpath_diagram.html</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4"/>
              </a:rPr>
              <a:t>http://www.luxal.eu/resources/daylighting/sunpath.shtml</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62A7BFE-B637-4226-AF85-8F4C79AF5E7D}" type="slidenum">
              <a:rPr lang="en-US" smtClean="0"/>
              <a:pPr/>
              <a:t>62</a:t>
            </a:fld>
            <a:endParaRPr lang="en-US"/>
          </a:p>
        </p:txBody>
      </p:sp>
    </p:spTree>
    <p:extLst>
      <p:ext uri="{BB962C8B-B14F-4D97-AF65-F5344CB8AC3E}">
        <p14:creationId xmlns:p14="http://schemas.microsoft.com/office/powerpoint/2010/main" val="17819507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err="1" smtClean="0">
                <a:solidFill>
                  <a:schemeClr val="tx1"/>
                </a:solidFill>
                <a:latin typeface="+mn-lt"/>
                <a:ea typeface="+mn-ea"/>
                <a:cs typeface="+mn-cs"/>
              </a:rPr>
              <a:t>Analemma</a:t>
            </a:r>
            <a:r>
              <a:rPr lang="en-US" sz="1200" b="0" i="0" kern="1200" dirty="0" smtClean="0">
                <a:solidFill>
                  <a:schemeClr val="tx1"/>
                </a:solidFill>
                <a:latin typeface="+mn-lt"/>
                <a:ea typeface="+mn-ea"/>
                <a:cs typeface="+mn-cs"/>
              </a:rPr>
              <a:t> differences between planets are because of two main factors, </a:t>
            </a:r>
            <a:r>
              <a:rPr lang="en-US" sz="1200" b="0" i="0" kern="1200" dirty="0" err="1" smtClean="0">
                <a:solidFill>
                  <a:schemeClr val="tx1"/>
                </a:solidFill>
                <a:latin typeface="+mn-lt"/>
                <a:ea typeface="+mn-ea"/>
                <a:cs typeface="+mn-cs"/>
              </a:rPr>
              <a:t>eliptical</a:t>
            </a:r>
            <a:r>
              <a:rPr lang="en-US" sz="1200" b="0" i="0" kern="1200" dirty="0" smtClean="0">
                <a:solidFill>
                  <a:schemeClr val="tx1"/>
                </a:solidFill>
                <a:latin typeface="+mn-lt"/>
                <a:ea typeface="+mn-ea"/>
                <a:cs typeface="+mn-cs"/>
              </a:rPr>
              <a:t> orbit or the planet and the tilt.</a:t>
            </a:r>
          </a:p>
          <a:p>
            <a:r>
              <a:rPr lang="en-US" sz="1200" b="0" i="0" kern="1200" dirty="0" smtClean="0">
                <a:solidFill>
                  <a:schemeClr val="tx1"/>
                </a:solidFill>
                <a:latin typeface="+mn-lt"/>
                <a:ea typeface="+mn-ea"/>
                <a:cs typeface="+mn-cs"/>
              </a:rPr>
              <a:t>The</a:t>
            </a:r>
            <a:r>
              <a:rPr lang="en-US" sz="1200" b="0" i="0" kern="1200" baseline="0" dirty="0" smtClean="0">
                <a:solidFill>
                  <a:schemeClr val="tx1"/>
                </a:solidFill>
                <a:latin typeface="+mn-lt"/>
                <a:ea typeface="+mn-ea"/>
                <a:cs typeface="+mn-cs"/>
              </a:rPr>
              <a:t> shape of the </a:t>
            </a:r>
            <a:r>
              <a:rPr lang="en-US" sz="1200" b="0" i="0" kern="1200" baseline="0" dirty="0" err="1" smtClean="0">
                <a:solidFill>
                  <a:schemeClr val="tx1"/>
                </a:solidFill>
                <a:latin typeface="+mn-lt"/>
                <a:ea typeface="+mn-ea"/>
                <a:cs typeface="+mn-cs"/>
              </a:rPr>
              <a:t>martian</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analemma</a:t>
            </a:r>
            <a:r>
              <a:rPr lang="en-US" sz="1200" b="0" i="0" kern="1200" baseline="0" dirty="0" smtClean="0">
                <a:solidFill>
                  <a:schemeClr val="tx1"/>
                </a:solidFill>
                <a:latin typeface="+mn-lt"/>
                <a:ea typeface="+mn-ea"/>
                <a:cs typeface="+mn-cs"/>
              </a:rPr>
              <a:t> is an egg compared to earth’s 8.</a:t>
            </a:r>
          </a:p>
          <a:p>
            <a:r>
              <a:rPr lang="en-US" dirty="0" smtClean="0">
                <a:hlinkClick r:id="rId3"/>
              </a:rPr>
              <a:t>http://www.analemma.com/Pages/OtherAnalemmas/OtherAnalemmas.html</a:t>
            </a:r>
            <a:endParaRPr lang="en-US" dirty="0"/>
          </a:p>
        </p:txBody>
      </p:sp>
      <p:sp>
        <p:nvSpPr>
          <p:cNvPr id="4" name="Slide Number Placeholder 3"/>
          <p:cNvSpPr>
            <a:spLocks noGrp="1"/>
          </p:cNvSpPr>
          <p:nvPr>
            <p:ph type="sldNum" sz="quarter" idx="10"/>
          </p:nvPr>
        </p:nvSpPr>
        <p:spPr/>
        <p:txBody>
          <a:bodyPr/>
          <a:lstStyle/>
          <a:p>
            <a:fld id="{162A7BFE-B637-4226-AF85-8F4C79AF5E7D}" type="slidenum">
              <a:rPr lang="en-US" smtClean="0"/>
              <a:pPr/>
              <a:t>63</a:t>
            </a:fld>
            <a:endParaRPr lang="en-US"/>
          </a:p>
        </p:txBody>
      </p:sp>
    </p:spTree>
    <p:extLst>
      <p:ext uri="{BB962C8B-B14F-4D97-AF65-F5344CB8AC3E}">
        <p14:creationId xmlns:p14="http://schemas.microsoft.com/office/powerpoint/2010/main" val="4400873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year = 366.25 sidereal days</a:t>
            </a:r>
          </a:p>
          <a:p>
            <a:r>
              <a:rPr lang="en-US" sz="1200" b="0" i="0" kern="1200" dirty="0" smtClean="0">
                <a:solidFill>
                  <a:schemeClr val="tx1"/>
                </a:solidFill>
                <a:latin typeface="+mn-lt"/>
                <a:ea typeface="+mn-ea"/>
                <a:cs typeface="+mn-cs"/>
              </a:rPr>
              <a:t>The term "day" is used to mean "solar day"–which is the mean time between two transits of the sun across the meridian of the observer.</a:t>
            </a:r>
          </a:p>
          <a:p>
            <a:r>
              <a:rPr lang="en-US" sz="1200" b="0" i="0" kern="1200" dirty="0" smtClean="0">
                <a:solidFill>
                  <a:schemeClr val="tx1"/>
                </a:solidFill>
                <a:latin typeface="+mn-lt"/>
                <a:ea typeface="+mn-ea"/>
                <a:cs typeface="+mn-cs"/>
              </a:rPr>
              <a:t>Lunar calendar has 13 lunar months to a year.</a:t>
            </a:r>
          </a:p>
          <a:p>
            <a:r>
              <a:rPr lang="en-US" sz="1200" b="0" i="0" kern="1200" dirty="0" smtClean="0">
                <a:solidFill>
                  <a:schemeClr val="tx1"/>
                </a:solidFill>
                <a:latin typeface="+mn-lt"/>
                <a:ea typeface="+mn-ea"/>
                <a:cs typeface="+mn-cs"/>
              </a:rPr>
              <a:t>Recall</a:t>
            </a:r>
            <a:r>
              <a:rPr lang="en-US" sz="1200" b="0" i="0" kern="1200" baseline="0" dirty="0" smtClean="0">
                <a:solidFill>
                  <a:schemeClr val="tx1"/>
                </a:solidFill>
                <a:latin typeface="+mn-lt"/>
                <a:ea typeface="+mn-ea"/>
                <a:cs typeface="+mn-cs"/>
              </a:rPr>
              <a:t> that both precision of earth’s axis and year being non-integral multiple of day causes seasons to shift through the months.</a:t>
            </a:r>
            <a:endParaRPr lang="en-US" dirty="0"/>
          </a:p>
        </p:txBody>
      </p:sp>
      <p:sp>
        <p:nvSpPr>
          <p:cNvPr id="4" name="Slide Number Placeholder 3"/>
          <p:cNvSpPr>
            <a:spLocks noGrp="1"/>
          </p:cNvSpPr>
          <p:nvPr>
            <p:ph type="sldNum" sz="quarter" idx="10"/>
          </p:nvPr>
        </p:nvSpPr>
        <p:spPr/>
        <p:txBody>
          <a:bodyPr/>
          <a:lstStyle/>
          <a:p>
            <a:fld id="{162A7BFE-B637-4226-AF85-8F4C79AF5E7D}" type="slidenum">
              <a:rPr lang="en-US" smtClean="0"/>
              <a:pPr/>
              <a:t>64</a:t>
            </a:fld>
            <a:endParaRPr lang="en-US"/>
          </a:p>
        </p:txBody>
      </p:sp>
    </p:spTree>
    <p:extLst>
      <p:ext uri="{BB962C8B-B14F-4D97-AF65-F5344CB8AC3E}">
        <p14:creationId xmlns:p14="http://schemas.microsoft.com/office/powerpoint/2010/main" val="6137389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The length of the solar year, however, is slightly less than 365¼ days—by about 11 minutes. To compensate for this discrepancy, the leap year is omitted three times every four hundred years.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latin typeface="+mn-lt"/>
              <a:ea typeface="+mn-ea"/>
              <a:cs typeface="+mn-cs"/>
            </a:endParaRPr>
          </a:p>
          <a:p>
            <a:r>
              <a:rPr lang="en-US" dirty="0" smtClean="0">
                <a:hlinkClick r:id="rId3"/>
              </a:rPr>
              <a:t>http://www.onlineconversion.com/</a:t>
            </a:r>
            <a:endParaRPr lang="en-US" dirty="0" smtClean="0"/>
          </a:p>
          <a:p>
            <a:r>
              <a:rPr lang="en-US" dirty="0" smtClean="0">
                <a:hlinkClick r:id="rId4"/>
              </a:rPr>
              <a:t>http://www.onlineconversion.com/leapyear.htm</a:t>
            </a:r>
            <a:endParaRPr lang="en-US" dirty="0"/>
          </a:p>
        </p:txBody>
      </p:sp>
      <p:sp>
        <p:nvSpPr>
          <p:cNvPr id="4" name="Slide Number Placeholder 3"/>
          <p:cNvSpPr>
            <a:spLocks noGrp="1"/>
          </p:cNvSpPr>
          <p:nvPr>
            <p:ph type="sldNum" sz="quarter" idx="10"/>
          </p:nvPr>
        </p:nvSpPr>
        <p:spPr/>
        <p:txBody>
          <a:bodyPr/>
          <a:lstStyle/>
          <a:p>
            <a:fld id="{162A7BFE-B637-4226-AF85-8F4C79AF5E7D}" type="slidenum">
              <a:rPr lang="en-US" smtClean="0"/>
              <a:pPr/>
              <a:t>65</a:t>
            </a:fld>
            <a:endParaRPr lang="en-US"/>
          </a:p>
        </p:txBody>
      </p:sp>
    </p:spTree>
    <p:extLst>
      <p:ext uri="{BB962C8B-B14F-4D97-AF65-F5344CB8AC3E}">
        <p14:creationId xmlns:p14="http://schemas.microsoft.com/office/powerpoint/2010/main" val="7457693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http://www.homepage.montana.edu/~geol445/hyperglac/time1/milankov.htm</a:t>
            </a:r>
            <a:endParaRPr lang="en-US" dirty="0" smtClean="0"/>
          </a:p>
          <a:p>
            <a:r>
              <a:rPr lang="en-US" sz="1200" b="0" i="0" kern="1200" dirty="0" smtClean="0">
                <a:solidFill>
                  <a:schemeClr val="tx1"/>
                </a:solidFill>
                <a:latin typeface="+mn-lt"/>
                <a:ea typeface="+mn-ea"/>
                <a:cs typeface="+mn-cs"/>
              </a:rPr>
              <a:t>At present the orbital eccentricity is nearly at the minimum of its cycle.  </a:t>
            </a:r>
            <a:endParaRPr lang="en-US" dirty="0"/>
          </a:p>
        </p:txBody>
      </p:sp>
      <p:sp>
        <p:nvSpPr>
          <p:cNvPr id="4" name="Slide Number Placeholder 3"/>
          <p:cNvSpPr>
            <a:spLocks noGrp="1"/>
          </p:cNvSpPr>
          <p:nvPr>
            <p:ph type="sldNum" sz="quarter" idx="10"/>
          </p:nvPr>
        </p:nvSpPr>
        <p:spPr/>
        <p:txBody>
          <a:bodyPr/>
          <a:lstStyle/>
          <a:p>
            <a:fld id="{162A7BFE-B637-4226-AF85-8F4C79AF5E7D}" type="slidenum">
              <a:rPr lang="en-US" smtClean="0"/>
              <a:pPr/>
              <a:t>66</a:t>
            </a:fld>
            <a:endParaRPr lang="en-US"/>
          </a:p>
        </p:txBody>
      </p:sp>
    </p:spTree>
    <p:extLst>
      <p:ext uri="{BB962C8B-B14F-4D97-AF65-F5344CB8AC3E}">
        <p14:creationId xmlns:p14="http://schemas.microsoft.com/office/powerpoint/2010/main" val="14312881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A7BFE-B637-4226-AF85-8F4C79AF5E7D}" type="slidenum">
              <a:rPr lang="en-US" smtClean="0"/>
              <a:pPr/>
              <a:t>67</a:t>
            </a:fld>
            <a:endParaRPr lang="en-US"/>
          </a:p>
        </p:txBody>
      </p:sp>
    </p:spTree>
    <p:extLst>
      <p:ext uri="{BB962C8B-B14F-4D97-AF65-F5344CB8AC3E}">
        <p14:creationId xmlns:p14="http://schemas.microsoft.com/office/powerpoint/2010/main" val="16950859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http://www.homepage.montana.edu/~geol445/hyperglac/time1/milankov.htm</a:t>
            </a:r>
            <a:endParaRPr lang="en-US" dirty="0" smtClean="0"/>
          </a:p>
          <a:p>
            <a:r>
              <a:rPr lang="en-US" sz="1200" b="0" i="0" kern="1200" dirty="0" smtClean="0">
                <a:solidFill>
                  <a:schemeClr val="tx1"/>
                </a:solidFill>
                <a:latin typeface="+mn-lt"/>
                <a:ea typeface="+mn-ea"/>
                <a:cs typeface="+mn-cs"/>
              </a:rPr>
              <a:t>At present the orbital eccentricity is nearly at the minimum of its cycle. The 3 percent difference in distance means that Earth experiences a 6 percent increase in received solar energy in January than in July. When the Earth's orbit is most elliptical the amount of solar energy received at the perihelion would be in the range of 20 to 30 percent more than at aphelion.</a:t>
            </a:r>
            <a:endParaRPr lang="en-US" dirty="0"/>
          </a:p>
        </p:txBody>
      </p:sp>
      <p:sp>
        <p:nvSpPr>
          <p:cNvPr id="4" name="Slide Number Placeholder 3"/>
          <p:cNvSpPr>
            <a:spLocks noGrp="1"/>
          </p:cNvSpPr>
          <p:nvPr>
            <p:ph type="sldNum" sz="quarter" idx="10"/>
          </p:nvPr>
        </p:nvSpPr>
        <p:spPr/>
        <p:txBody>
          <a:bodyPr/>
          <a:lstStyle/>
          <a:p>
            <a:fld id="{162A7BFE-B637-4226-AF85-8F4C79AF5E7D}" type="slidenum">
              <a:rPr lang="en-US" smtClean="0"/>
              <a:pPr/>
              <a:t>68</a:t>
            </a:fld>
            <a:endParaRPr lang="en-US"/>
          </a:p>
        </p:txBody>
      </p:sp>
    </p:spTree>
    <p:extLst>
      <p:ext uri="{BB962C8B-B14F-4D97-AF65-F5344CB8AC3E}">
        <p14:creationId xmlns:p14="http://schemas.microsoft.com/office/powerpoint/2010/main" val="7921056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A7BFE-B637-4226-AF85-8F4C79AF5E7D}" type="slidenum">
              <a:rPr lang="en-US" smtClean="0"/>
              <a:pPr/>
              <a:t>69</a:t>
            </a:fld>
            <a:endParaRPr lang="en-US"/>
          </a:p>
        </p:txBody>
      </p:sp>
    </p:spTree>
    <p:extLst>
      <p:ext uri="{BB962C8B-B14F-4D97-AF65-F5344CB8AC3E}">
        <p14:creationId xmlns:p14="http://schemas.microsoft.com/office/powerpoint/2010/main" val="667691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A7BFE-B637-4226-AF85-8F4C79AF5E7D}" type="slidenum">
              <a:rPr lang="en-US" smtClean="0"/>
              <a:pPr/>
              <a:t>7</a:t>
            </a:fld>
            <a:endParaRPr lang="en-US"/>
          </a:p>
        </p:txBody>
      </p:sp>
    </p:spTree>
    <p:extLst>
      <p:ext uri="{BB962C8B-B14F-4D97-AF65-F5344CB8AC3E}">
        <p14:creationId xmlns:p14="http://schemas.microsoft.com/office/powerpoint/2010/main" val="20885194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1" i="0" kern="1200" dirty="0" smtClean="0">
                <a:solidFill>
                  <a:schemeClr val="tx1"/>
                </a:solidFill>
                <a:latin typeface="+mn-lt"/>
                <a:ea typeface="+mn-ea"/>
                <a:cs typeface="+mn-cs"/>
              </a:rPr>
              <a:t>Climatology  </a:t>
            </a:r>
            <a:r>
              <a:rPr lang="en-US" sz="1200" b="0" i="0" kern="1200" dirty="0" smtClean="0">
                <a:solidFill>
                  <a:schemeClr val="tx1"/>
                </a:solidFill>
                <a:latin typeface="+mn-lt"/>
                <a:ea typeface="+mn-ea"/>
                <a:cs typeface="+mn-cs"/>
              </a:rPr>
              <a:t> By Robert V. </a:t>
            </a:r>
            <a:r>
              <a:rPr lang="en-US" sz="1200" b="0" i="0" kern="1200" dirty="0" err="1" smtClean="0">
                <a:solidFill>
                  <a:schemeClr val="tx1"/>
                </a:solidFill>
                <a:latin typeface="+mn-lt"/>
                <a:ea typeface="+mn-ea"/>
                <a:cs typeface="+mn-cs"/>
              </a:rPr>
              <a:t>Rohli</a:t>
            </a:r>
            <a:r>
              <a:rPr lang="en-US" sz="1200" b="0" i="0" kern="1200" dirty="0" smtClean="0">
                <a:solidFill>
                  <a:schemeClr val="tx1"/>
                </a:solidFill>
                <a:latin typeface="+mn-lt"/>
                <a:ea typeface="+mn-ea"/>
                <a:cs typeface="+mn-cs"/>
              </a:rPr>
              <a:t>, Anthony J. </a:t>
            </a:r>
            <a:r>
              <a:rPr lang="en-US" sz="1200" b="0" i="0" kern="1200" dirty="0" err="1" smtClean="0">
                <a:solidFill>
                  <a:schemeClr val="tx1"/>
                </a:solidFill>
                <a:latin typeface="+mn-lt"/>
                <a:ea typeface="+mn-ea"/>
                <a:cs typeface="+mn-cs"/>
              </a:rPr>
              <a:t>Veg</a:t>
            </a:r>
            <a:endParaRPr lang="en-US" sz="1200" b="0" i="0" kern="1200" dirty="0" smtClean="0">
              <a:solidFill>
                <a:schemeClr val="tx1"/>
              </a:solidFill>
              <a:latin typeface="+mn-lt"/>
              <a:ea typeface="+mn-ea"/>
              <a:cs typeface="+mn-cs"/>
            </a:endParaRPr>
          </a:p>
          <a:p>
            <a:pPr rtl="0"/>
            <a:r>
              <a:rPr lang="en-US" dirty="0" smtClean="0"/>
              <a:t>http://books.google.com/books?id=Zhbqbrg2XswC&amp;pg=PA308&amp;lpg=PA308&amp;dq=climatology+44000&amp;source=bl&amp;ots=S2o1YwXjVz&amp;sig=EqoQsQMHrvJ-SR3C5IDsZDZUsWA&amp;hl=en&amp;ei=H4a-Su3IAsaj8AaXxqm9A</a:t>
            </a:r>
            <a:endParaRPr lang="en-US" dirty="0"/>
          </a:p>
        </p:txBody>
      </p:sp>
      <p:sp>
        <p:nvSpPr>
          <p:cNvPr id="4" name="Slide Number Placeholder 3"/>
          <p:cNvSpPr>
            <a:spLocks noGrp="1"/>
          </p:cNvSpPr>
          <p:nvPr>
            <p:ph type="sldNum" sz="quarter" idx="10"/>
          </p:nvPr>
        </p:nvSpPr>
        <p:spPr/>
        <p:txBody>
          <a:bodyPr/>
          <a:lstStyle/>
          <a:p>
            <a:fld id="{162A7BFE-B637-4226-AF85-8F4C79AF5E7D}" type="slidenum">
              <a:rPr lang="en-US" smtClean="0"/>
              <a:pPr/>
              <a:t>70</a:t>
            </a:fld>
            <a:endParaRPr lang="en-US"/>
          </a:p>
        </p:txBody>
      </p:sp>
    </p:spTree>
    <p:extLst>
      <p:ext uri="{BB962C8B-B14F-4D97-AF65-F5344CB8AC3E}">
        <p14:creationId xmlns:p14="http://schemas.microsoft.com/office/powerpoint/2010/main" val="128809415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dirty="0" smtClean="0">
                <a:hlinkClick r:id="rId3"/>
              </a:rPr>
              <a:t>http://en.wikipedia.org/wiki/Precession_of_the_ecliptic#Orbital_inclination</a:t>
            </a:r>
            <a:endParaRPr lang="en-US" dirty="0" smtClean="0"/>
          </a:p>
          <a:p>
            <a:r>
              <a:rPr lang="en-US" dirty="0" smtClean="0"/>
              <a:t>Both these motions are perpendicular to each other?</a:t>
            </a:r>
          </a:p>
          <a:p>
            <a:r>
              <a:rPr lang="en-US" sz="1200" b="0" i="0" kern="1200" dirty="0" smtClean="0">
                <a:solidFill>
                  <a:schemeClr val="tx1"/>
                </a:solidFill>
                <a:latin typeface="+mn-lt"/>
                <a:ea typeface="+mn-ea"/>
                <a:cs typeface="+mn-cs"/>
              </a:rPr>
              <a:t>CIRULAR MOTION: Planets revolving around the Sun follow elliptical (oval) orbits that rotate gradually over time (apsidal precession).  Relativity related?  The orbital ellipse itself </a:t>
            </a:r>
            <a:r>
              <a:rPr lang="en-US" sz="1200" b="0" i="0" kern="1200" dirty="0" err="1" smtClean="0">
                <a:solidFill>
                  <a:schemeClr val="tx1"/>
                </a:solidFill>
                <a:latin typeface="+mn-lt"/>
                <a:ea typeface="+mn-ea"/>
                <a:cs typeface="+mn-cs"/>
              </a:rPr>
              <a:t>precesses</a:t>
            </a:r>
            <a:r>
              <a:rPr lang="en-US" sz="1200" b="0" i="0" kern="1200" dirty="0" smtClean="0">
                <a:solidFill>
                  <a:schemeClr val="tx1"/>
                </a:solidFill>
                <a:latin typeface="+mn-lt"/>
                <a:ea typeface="+mn-ea"/>
                <a:cs typeface="+mn-cs"/>
              </a:rPr>
              <a:t> in space, primarily as a result of interactions with Jupiter and Saturn.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UP and DOWN MOTION:</a:t>
            </a:r>
            <a:r>
              <a:rPr lang="en-US" sz="1200" b="0" i="0" kern="1200" baseline="0" dirty="0" smtClean="0">
                <a:solidFill>
                  <a:schemeClr val="tx1"/>
                </a:solidFill>
                <a:latin typeface="+mn-lt"/>
                <a:ea typeface="+mn-ea"/>
                <a:cs typeface="+mn-cs"/>
              </a:rPr>
              <a:t> </a:t>
            </a:r>
            <a:r>
              <a:rPr lang="en-US" dirty="0" smtClean="0">
                <a:solidFill>
                  <a:schemeClr val="tx2">
                    <a:lumMod val="60000"/>
                    <a:lumOff val="40000"/>
                  </a:schemeClr>
                </a:solidFill>
              </a:rPr>
              <a:t>Precession of the ecliptic </a:t>
            </a:r>
            <a:endParaRPr lang="en-US" dirty="0" smtClean="0"/>
          </a:p>
          <a:p>
            <a:endParaRPr lang="en-US" dirty="0"/>
          </a:p>
        </p:txBody>
      </p:sp>
      <p:sp>
        <p:nvSpPr>
          <p:cNvPr id="4" name="Slide Number Placeholder 3"/>
          <p:cNvSpPr>
            <a:spLocks noGrp="1"/>
          </p:cNvSpPr>
          <p:nvPr>
            <p:ph type="sldNum" sz="quarter" idx="10"/>
          </p:nvPr>
        </p:nvSpPr>
        <p:spPr/>
        <p:txBody>
          <a:bodyPr/>
          <a:lstStyle/>
          <a:p>
            <a:fld id="{162A7BFE-B637-4226-AF85-8F4C79AF5E7D}" type="slidenum">
              <a:rPr lang="en-US" smtClean="0"/>
              <a:pPr/>
              <a:t>71</a:t>
            </a:fld>
            <a:endParaRPr lang="en-US"/>
          </a:p>
        </p:txBody>
      </p:sp>
    </p:spTree>
    <p:extLst>
      <p:ext uri="{BB962C8B-B14F-4D97-AF65-F5344CB8AC3E}">
        <p14:creationId xmlns:p14="http://schemas.microsoft.com/office/powerpoint/2010/main" val="215800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A7BFE-B637-4226-AF85-8F4C79AF5E7D}" type="slidenum">
              <a:rPr lang="en-US" smtClean="0"/>
              <a:pPr/>
              <a:t>8</a:t>
            </a:fld>
            <a:endParaRPr lang="en-US"/>
          </a:p>
        </p:txBody>
      </p:sp>
    </p:spTree>
    <p:extLst>
      <p:ext uri="{BB962C8B-B14F-4D97-AF65-F5344CB8AC3E}">
        <p14:creationId xmlns:p14="http://schemas.microsoft.com/office/powerpoint/2010/main" val="1186377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A7BFE-B637-4226-AF85-8F4C79AF5E7D}" type="slidenum">
              <a:rPr lang="en-US" smtClean="0"/>
              <a:pPr/>
              <a:t>9</a:t>
            </a:fld>
            <a:endParaRPr lang="en-US"/>
          </a:p>
        </p:txBody>
      </p:sp>
    </p:spTree>
    <p:extLst>
      <p:ext uri="{BB962C8B-B14F-4D97-AF65-F5344CB8AC3E}">
        <p14:creationId xmlns:p14="http://schemas.microsoft.com/office/powerpoint/2010/main" val="56341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8.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9.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0.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1.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hyperlink" Target="http://antwrp.gsfc.nasa.gov/apod/ap090413.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2.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3.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4.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5.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6.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6.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7.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0.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17.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2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25.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2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2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2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3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image" Target="../media/image3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 Id="rId3" Type="http://schemas.openxmlformats.org/officeDocument/2006/relationships/image" Target="../media/image3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 Id="rId3" Type="http://schemas.openxmlformats.org/officeDocument/2006/relationships/image" Target="../media/image3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image" Target="../media/image35.gi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hyperlink" Target="http://earthsky.org/space/what-is-retrograde-motion/" TargetMode="External"/><Relationship Id="rId4" Type="http://schemas.openxmlformats.org/officeDocument/2006/relationships/hyperlink" Target="http://bit.ly/1yANgST" TargetMode="External"/><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hyperlink" Target="http://www.lasalle.edu/~smithsc/Astronomy/retrograd.html" TargetMode="External"/><Relationship Id="rId4" Type="http://schemas.openxmlformats.org/officeDocument/2006/relationships/hyperlink" Target="http://www.mhhe.com/physsci/astronomy/applets/Retro/frame.html" TargetMode="External"/><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 Id="rId3" Type="http://schemas.openxmlformats.org/officeDocument/2006/relationships/image" Target="../media/image3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3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 Id="rId3" Type="http://schemas.openxmlformats.org/officeDocument/2006/relationships/image" Target="../media/image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 Id="rId3" Type="http://schemas.openxmlformats.org/officeDocument/2006/relationships/image" Target="../media/image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hyperlink" Target="http://esminfo.prenhall.com/science/geoanimations/animations/01_EarthSun_E2.html"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3" Type="http://schemas.openxmlformats.org/officeDocument/2006/relationships/hyperlink" Target="http://www.luxal.eu/resources/daylighting/sunpath.shtml" TargetMode="External"/><Relationship Id="rId4" Type="http://schemas.openxmlformats.org/officeDocument/2006/relationships/hyperlink" Target="http://www.sunearthtools.com/dp/tools/pos_sun.php" TargetMode="External"/><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3" Type="http://schemas.openxmlformats.org/officeDocument/2006/relationships/image" Target="../media/image42.gif"/><Relationship Id="rId4" Type="http://schemas.openxmlformats.org/officeDocument/2006/relationships/image" Target="../media/image43.jpeg"/><Relationship Id="rId1" Type="http://schemas.openxmlformats.org/officeDocument/2006/relationships/slideLayout" Target="../slideLayouts/slideLayout6.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44.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5.gi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47.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hyperlink" Target="http://upload.wikimedia.org/wikipedia/commons/8/89/Precessing_Kepler_orbit_280frames_e0.6_smaller.gi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6.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solidFill>
              <a:schemeClr val="accent1"/>
            </a:solidFill>
          </a:ln>
        </p:spPr>
        <p:txBody>
          <a:bodyPr>
            <a:normAutofit fontScale="90000"/>
          </a:bodyPr>
          <a:lstStyle/>
          <a:p>
            <a:r>
              <a:rPr lang="en-US" dirty="0" smtClean="0"/>
              <a:t/>
            </a:r>
            <a:br>
              <a:rPr lang="en-US" dirty="0" smtClean="0"/>
            </a:br>
            <a:r>
              <a:rPr lang="en-US" dirty="0" smtClean="0"/>
              <a:t>Sky: Stars and Planets</a:t>
            </a:r>
            <a:br>
              <a:rPr lang="en-US" dirty="0" smtClean="0"/>
            </a:br>
            <a:endParaRPr lang="en-US" dirty="0"/>
          </a:p>
        </p:txBody>
      </p:sp>
      <p:sp>
        <p:nvSpPr>
          <p:cNvPr id="3" name="Subtitle 2"/>
          <p:cNvSpPr>
            <a:spLocks noGrp="1"/>
          </p:cNvSpPr>
          <p:nvPr>
            <p:ph type="subTitle" idx="1"/>
          </p:nvPr>
        </p:nvSpPr>
        <p:spPr>
          <a:ln>
            <a:solidFill>
              <a:schemeClr val="accent1"/>
            </a:solidFill>
          </a:ln>
        </p:spPr>
        <p:txBody>
          <a:bodyPr/>
          <a:lstStyle/>
          <a:p>
            <a:endParaRPr lang="en-US" dirty="0" smtClean="0"/>
          </a:p>
          <a:p>
            <a:r>
              <a:rPr lang="en-US" dirty="0" smtClean="0"/>
              <a:t>http://www.cs.wright.edu/~tkprasad</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u="sng" dirty="0" smtClean="0"/>
              <a:t>Beavercreek: April 19, 2009 : 3am</a:t>
            </a:r>
            <a:endParaRPr lang="en-US" u="sng" dirty="0"/>
          </a:p>
        </p:txBody>
      </p:sp>
      <p:pic>
        <p:nvPicPr>
          <p:cNvPr id="25602" name="Picture 2" descr="http://www.heavens-above.com/wholeskychart.ashx?lat=39.709&amp;lng=-84.063&amp;size=500&amp;SL=1&amp;SN=1&amp;BW=0&amp;time=54940.29167"/>
          <p:cNvPicPr>
            <a:picLocks noChangeAspect="1" noChangeArrowheads="1"/>
          </p:cNvPicPr>
          <p:nvPr/>
        </p:nvPicPr>
        <p:blipFill>
          <a:blip r:embed="rId3" cstate="print"/>
          <a:srcRect/>
          <a:stretch>
            <a:fillRect/>
          </a:stretch>
        </p:blipFill>
        <p:spPr bwMode="auto">
          <a:xfrm>
            <a:off x="1752600" y="1295400"/>
            <a:ext cx="5257800" cy="5257800"/>
          </a:xfrm>
          <a:prstGeom prst="rect">
            <a:avLst/>
          </a:prstGeom>
          <a:noFill/>
        </p:spPr>
      </p:pic>
      <p:sp>
        <p:nvSpPr>
          <p:cNvPr id="5" name="Line Callout 2 4"/>
          <p:cNvSpPr/>
          <p:nvPr/>
        </p:nvSpPr>
        <p:spPr>
          <a:xfrm>
            <a:off x="6934200" y="1524000"/>
            <a:ext cx="1371600" cy="381000"/>
          </a:xfrm>
          <a:prstGeom prst="borderCallout2">
            <a:avLst>
              <a:gd name="adj1" fmla="val 18750"/>
              <a:gd name="adj2" fmla="val -8333"/>
              <a:gd name="adj3" fmla="val 18750"/>
              <a:gd name="adj4" fmla="val -16667"/>
              <a:gd name="adj5" fmla="val 222210"/>
              <a:gd name="adj6" fmla="val -185883"/>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Pole Star</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u="sng" dirty="0" smtClean="0"/>
              <a:t>Beavercreek: April 19, 2009 : 6 am</a:t>
            </a:r>
            <a:endParaRPr lang="en-US" u="sng" dirty="0"/>
          </a:p>
        </p:txBody>
      </p:sp>
      <p:pic>
        <p:nvPicPr>
          <p:cNvPr id="27650" name="Picture 2" descr="http://www.heavens-above.com/wholeskychart.ashx?lat=39.709&amp;lng=-84.063&amp;size=500&amp;SL=1&amp;SN=1&amp;BW=0&amp;time=54940.41667"/>
          <p:cNvPicPr>
            <a:picLocks noChangeAspect="1" noChangeArrowheads="1"/>
          </p:cNvPicPr>
          <p:nvPr/>
        </p:nvPicPr>
        <p:blipFill>
          <a:blip r:embed="rId3" cstate="print"/>
          <a:srcRect/>
          <a:stretch>
            <a:fillRect/>
          </a:stretch>
        </p:blipFill>
        <p:spPr bwMode="auto">
          <a:xfrm>
            <a:off x="1295400" y="1219200"/>
            <a:ext cx="5257800" cy="5257800"/>
          </a:xfrm>
          <a:prstGeom prst="rect">
            <a:avLst/>
          </a:prstGeom>
          <a:noFill/>
        </p:spPr>
      </p:pic>
      <p:sp>
        <p:nvSpPr>
          <p:cNvPr id="5" name="Line Callout 2 4"/>
          <p:cNvSpPr/>
          <p:nvPr/>
        </p:nvSpPr>
        <p:spPr>
          <a:xfrm>
            <a:off x="6400800" y="1447800"/>
            <a:ext cx="1371600" cy="381000"/>
          </a:xfrm>
          <a:prstGeom prst="borderCallout2">
            <a:avLst>
              <a:gd name="adj1" fmla="val 18750"/>
              <a:gd name="adj2" fmla="val -8333"/>
              <a:gd name="adj3" fmla="val 18750"/>
              <a:gd name="adj4" fmla="val -16667"/>
              <a:gd name="adj5" fmla="val 229269"/>
              <a:gd name="adj6" fmla="val -180001"/>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Pole Star</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u="sng" dirty="0" smtClean="0"/>
              <a:t>Beavercreek: April 19, 2009 : 12 pm</a:t>
            </a:r>
            <a:endParaRPr lang="en-US" u="sng" dirty="0"/>
          </a:p>
        </p:txBody>
      </p:sp>
      <p:pic>
        <p:nvPicPr>
          <p:cNvPr id="29698" name="Picture 2" descr="http://www.heavens-above.com/wholeskychart.ashx?lat=39.709&amp;lng=-84.063&amp;size=500&amp;SL=1&amp;SN=1&amp;BW=0&amp;time=54940.66667"/>
          <p:cNvPicPr>
            <a:picLocks noChangeAspect="1" noChangeArrowheads="1"/>
          </p:cNvPicPr>
          <p:nvPr/>
        </p:nvPicPr>
        <p:blipFill>
          <a:blip r:embed="rId3" cstate="print"/>
          <a:srcRect/>
          <a:stretch>
            <a:fillRect/>
          </a:stretch>
        </p:blipFill>
        <p:spPr bwMode="auto">
          <a:xfrm>
            <a:off x="1143000" y="1295400"/>
            <a:ext cx="5181600" cy="5181600"/>
          </a:xfrm>
          <a:prstGeom prst="rect">
            <a:avLst/>
          </a:prstGeom>
          <a:noFill/>
        </p:spPr>
      </p:pic>
      <p:sp>
        <p:nvSpPr>
          <p:cNvPr id="5" name="Line Callout 2 4"/>
          <p:cNvSpPr/>
          <p:nvPr/>
        </p:nvSpPr>
        <p:spPr>
          <a:xfrm>
            <a:off x="6400800" y="1447800"/>
            <a:ext cx="1371600" cy="381000"/>
          </a:xfrm>
          <a:prstGeom prst="borderCallout2">
            <a:avLst>
              <a:gd name="adj1" fmla="val 18750"/>
              <a:gd name="adj2" fmla="val -8333"/>
              <a:gd name="adj3" fmla="val 18750"/>
              <a:gd name="adj4" fmla="val -16667"/>
              <a:gd name="adj5" fmla="val 250445"/>
              <a:gd name="adj6" fmla="val -194707"/>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Pole Star</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u="sng" dirty="0" smtClean="0"/>
              <a:t>Beavercreek: April 19, 2009 : 6 pm</a:t>
            </a:r>
            <a:endParaRPr lang="en-US" u="sng" dirty="0"/>
          </a:p>
        </p:txBody>
      </p:sp>
      <p:pic>
        <p:nvPicPr>
          <p:cNvPr id="31748" name="Picture 4" descr="http://www.heavens-above.com/wholeskychart.ashx?lat=39.709&amp;lng=-84.063&amp;size=500&amp;SL=1&amp;SN=1&amp;BW=0&amp;time=54940.91667"/>
          <p:cNvPicPr>
            <a:picLocks noChangeAspect="1" noChangeArrowheads="1"/>
          </p:cNvPicPr>
          <p:nvPr/>
        </p:nvPicPr>
        <p:blipFill>
          <a:blip r:embed="rId3" cstate="print"/>
          <a:srcRect/>
          <a:stretch>
            <a:fillRect/>
          </a:stretch>
        </p:blipFill>
        <p:spPr bwMode="auto">
          <a:xfrm>
            <a:off x="1295400" y="1371600"/>
            <a:ext cx="5181600" cy="5181600"/>
          </a:xfrm>
          <a:prstGeom prst="rect">
            <a:avLst/>
          </a:prstGeom>
          <a:noFill/>
        </p:spPr>
      </p:pic>
      <p:sp>
        <p:nvSpPr>
          <p:cNvPr id="5" name="Line Callout 2 4"/>
          <p:cNvSpPr/>
          <p:nvPr/>
        </p:nvSpPr>
        <p:spPr>
          <a:xfrm>
            <a:off x="6553200" y="1600200"/>
            <a:ext cx="1371600" cy="381000"/>
          </a:xfrm>
          <a:prstGeom prst="borderCallout2">
            <a:avLst>
              <a:gd name="adj1" fmla="val 18750"/>
              <a:gd name="adj2" fmla="val -8333"/>
              <a:gd name="adj3" fmla="val 18750"/>
              <a:gd name="adj4" fmla="val -16667"/>
              <a:gd name="adj5" fmla="val 250445"/>
              <a:gd name="adj6" fmla="val -194707"/>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Pole Star</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Video of Star Trails Over a Night</a:t>
            </a:r>
            <a:endParaRPr lang="en-US" u="sng" dirty="0"/>
          </a:p>
        </p:txBody>
      </p:sp>
      <p:sp>
        <p:nvSpPr>
          <p:cNvPr id="3" name="Rectangle 2"/>
          <p:cNvSpPr/>
          <p:nvPr/>
        </p:nvSpPr>
        <p:spPr>
          <a:xfrm>
            <a:off x="685800" y="2514600"/>
            <a:ext cx="8153400" cy="523220"/>
          </a:xfrm>
          <a:prstGeom prst="rect">
            <a:avLst/>
          </a:prstGeom>
        </p:spPr>
        <p:txBody>
          <a:bodyPr wrap="square">
            <a:spAutoFit/>
          </a:bodyPr>
          <a:lstStyle/>
          <a:p>
            <a:r>
              <a:rPr lang="en-US" sz="2800" dirty="0" smtClean="0">
                <a:hlinkClick r:id="rId3"/>
              </a:rPr>
              <a:t>http://antwrp.gsfc.nasa.gov/apod/ap090413.html</a:t>
            </a:r>
            <a:r>
              <a:rPr lang="en-US" sz="2800" dirty="0" smtClean="0"/>
              <a:t> </a:t>
            </a:r>
            <a:endParaRPr lang="en-US" sz="2800" dirty="0"/>
          </a:p>
        </p:txBody>
      </p:sp>
      <p:sp>
        <p:nvSpPr>
          <p:cNvPr id="4" name="Rectangle 3"/>
          <p:cNvSpPr/>
          <p:nvPr/>
        </p:nvSpPr>
        <p:spPr>
          <a:xfrm>
            <a:off x="1524000" y="3352800"/>
            <a:ext cx="6529486" cy="461665"/>
          </a:xfrm>
          <a:prstGeom prst="rect">
            <a:avLst/>
          </a:prstGeom>
        </p:spPr>
        <p:txBody>
          <a:bodyPr wrap="square">
            <a:spAutoFit/>
          </a:bodyPr>
          <a:lstStyle/>
          <a:p>
            <a:r>
              <a:rPr lang="en-US" sz="2400" dirty="0" smtClean="0"/>
              <a:t>Hawaiian_Starlight_RotatingStarfield-APOD.flv</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
            </a:r>
            <a:br>
              <a:rPr lang="en-US" dirty="0" smtClean="0"/>
            </a:br>
            <a:r>
              <a:rPr lang="en-US" dirty="0" smtClean="0"/>
              <a:t>Sky over : A YEAR </a:t>
            </a:r>
            <a:br>
              <a:rPr lang="en-US" dirty="0" smtClean="0"/>
            </a:br>
            <a:endParaRPr lang="en-US" dirty="0"/>
          </a:p>
        </p:txBody>
      </p:sp>
      <p:sp>
        <p:nvSpPr>
          <p:cNvPr id="5" name="Text Placeholder 4"/>
          <p:cNvSpPr>
            <a:spLocks noGrp="1"/>
          </p:cNvSpPr>
          <p:nvPr>
            <p:ph type="body" idx="1"/>
          </p:nvPr>
        </p:nvSpPr>
        <p:spPr/>
        <p:txBody>
          <a:bodyPr/>
          <a:lstStyle/>
          <a:p>
            <a:r>
              <a:rPr lang="en-US" dirty="0" smtClean="0"/>
              <a:t>Observe the constellations/planets moving anti-clockwise around the pole star and different constellations being visible towards the south.</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Beavercreek: Jan 22, 2009 : 10 pm</a:t>
            </a:r>
            <a:endParaRPr lang="en-US" dirty="0"/>
          </a:p>
        </p:txBody>
      </p:sp>
      <p:pic>
        <p:nvPicPr>
          <p:cNvPr id="4098" name="Picture 2" descr="http://www.heavens-above.com/wholeskychart.ashx?lat=39.709&amp;lng=-84.063&amp;size=500&amp;SL=1&amp;SN=1&amp;BW=0&amp;time=54854.12500"/>
          <p:cNvPicPr>
            <a:picLocks noChangeAspect="1" noChangeArrowheads="1"/>
          </p:cNvPicPr>
          <p:nvPr/>
        </p:nvPicPr>
        <p:blipFill>
          <a:blip r:embed="rId3" cstate="print"/>
          <a:srcRect/>
          <a:stretch>
            <a:fillRect/>
          </a:stretch>
        </p:blipFill>
        <p:spPr bwMode="auto">
          <a:xfrm>
            <a:off x="1447800" y="1371600"/>
            <a:ext cx="5257800" cy="52578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Beavercreek: Mar 22, 2009 : 10 pm</a:t>
            </a:r>
            <a:endParaRPr lang="en-US" dirty="0"/>
          </a:p>
        </p:txBody>
      </p:sp>
      <p:pic>
        <p:nvPicPr>
          <p:cNvPr id="41986" name="Picture 2" descr="http://www.heavens-above.com/wholeskychart.ashx?lat=39.709&amp;lng=-84.063&amp;size=500&amp;SL=1&amp;SN=1&amp;BW=0&amp;time=54913.08333"/>
          <p:cNvPicPr>
            <a:picLocks noChangeAspect="1" noChangeArrowheads="1"/>
          </p:cNvPicPr>
          <p:nvPr/>
        </p:nvPicPr>
        <p:blipFill>
          <a:blip r:embed="rId3" cstate="print"/>
          <a:srcRect/>
          <a:stretch>
            <a:fillRect/>
          </a:stretch>
        </p:blipFill>
        <p:spPr bwMode="auto">
          <a:xfrm>
            <a:off x="1295400" y="1295400"/>
            <a:ext cx="5257800" cy="52578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Beavercreek: Jun 22, 2009 : 10 pm</a:t>
            </a:r>
            <a:endParaRPr lang="en-US" dirty="0"/>
          </a:p>
        </p:txBody>
      </p:sp>
      <p:pic>
        <p:nvPicPr>
          <p:cNvPr id="39938" name="Picture 2" descr="http://www.heavens-above.com/wholeskychart.ashx?lat=39.709&amp;lng=-84.063&amp;size=500&amp;SL=1&amp;SN=1&amp;BW=0&amp;time=55005.08333"/>
          <p:cNvPicPr>
            <a:picLocks noChangeAspect="1" noChangeArrowheads="1"/>
          </p:cNvPicPr>
          <p:nvPr/>
        </p:nvPicPr>
        <p:blipFill>
          <a:blip r:embed="rId3" cstate="print"/>
          <a:srcRect/>
          <a:stretch>
            <a:fillRect/>
          </a:stretch>
        </p:blipFill>
        <p:spPr bwMode="auto">
          <a:xfrm>
            <a:off x="1676400" y="1295400"/>
            <a:ext cx="5181600" cy="5181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Beavercreek: Sept 22, 2009 : 10 pm</a:t>
            </a:r>
            <a:endParaRPr lang="en-US" dirty="0"/>
          </a:p>
        </p:txBody>
      </p:sp>
      <p:pic>
        <p:nvPicPr>
          <p:cNvPr id="37890" name="Picture 2" descr="http://www.heavens-above.com/wholeskychart.ashx?lat=39.709&amp;lng=-84.063&amp;size=500&amp;SL=1&amp;SN=1&amp;BW=0&amp;time=55097.08333"/>
          <p:cNvPicPr>
            <a:picLocks noChangeAspect="1" noChangeArrowheads="1"/>
          </p:cNvPicPr>
          <p:nvPr/>
        </p:nvPicPr>
        <p:blipFill>
          <a:blip r:embed="rId3" cstate="print"/>
          <a:srcRect/>
          <a:stretch>
            <a:fillRect/>
          </a:stretch>
        </p:blipFill>
        <p:spPr bwMode="auto">
          <a:xfrm>
            <a:off x="1828800" y="1371600"/>
            <a:ext cx="5029200" cy="5029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15962"/>
          </a:xfrm>
        </p:spPr>
        <p:txBody>
          <a:bodyPr>
            <a:normAutofit fontScale="90000"/>
          </a:bodyPr>
          <a:lstStyle/>
          <a:p>
            <a:r>
              <a:rPr lang="en-US" u="sng" dirty="0" smtClean="0"/>
              <a:t>No tilt </a:t>
            </a:r>
            <a:r>
              <a:rPr lang="en-US" u="sng" dirty="0" err="1" smtClean="0"/>
              <a:t>Scenerio</a:t>
            </a:r>
            <a:endParaRPr lang="en-US" u="sng" dirty="0"/>
          </a:p>
        </p:txBody>
      </p:sp>
      <p:pic>
        <p:nvPicPr>
          <p:cNvPr id="1027" name="Picture 3"/>
          <p:cNvPicPr>
            <a:picLocks noChangeAspect="1" noChangeArrowheads="1"/>
          </p:cNvPicPr>
          <p:nvPr/>
        </p:nvPicPr>
        <p:blipFill>
          <a:blip r:embed="rId3" cstate="print"/>
          <a:srcRect/>
          <a:stretch>
            <a:fillRect/>
          </a:stretch>
        </p:blipFill>
        <p:spPr bwMode="auto">
          <a:xfrm>
            <a:off x="533400" y="1066800"/>
            <a:ext cx="8009929" cy="5257800"/>
          </a:xfrm>
          <a:prstGeom prst="rect">
            <a:avLst/>
          </a:prstGeom>
          <a:noFill/>
          <a:ln w="9525">
            <a:noFill/>
            <a:miter lim="800000"/>
            <a:headEnd/>
            <a:tailEnd/>
          </a:ln>
        </p:spPr>
      </p:pic>
    </p:spTree>
    <p:extLst>
      <p:ext uri="{BB962C8B-B14F-4D97-AF65-F5344CB8AC3E}">
        <p14:creationId xmlns:p14="http://schemas.microsoft.com/office/powerpoint/2010/main" val="2821172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Beavercreek: Nov 22, 2009 : 10 pm</a:t>
            </a:r>
            <a:endParaRPr lang="en-US" dirty="0"/>
          </a:p>
        </p:txBody>
      </p:sp>
      <p:pic>
        <p:nvPicPr>
          <p:cNvPr id="44034" name="Picture 2" descr="http://www.heavens-above.com/wholeskychart.ashx?lat=39.709&amp;lng=-84.063&amp;size=500&amp;SL=1&amp;SN=1&amp;BW=0&amp;time=55158.12500"/>
          <p:cNvPicPr>
            <a:picLocks noChangeAspect="1" noChangeArrowheads="1"/>
          </p:cNvPicPr>
          <p:nvPr/>
        </p:nvPicPr>
        <p:blipFill>
          <a:blip r:embed="rId3" cstate="print"/>
          <a:srcRect/>
          <a:stretch>
            <a:fillRect/>
          </a:stretch>
        </p:blipFill>
        <p:spPr bwMode="auto">
          <a:xfrm>
            <a:off x="1371600" y="1371600"/>
            <a:ext cx="5257800" cy="52578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
            </a:r>
            <a:br>
              <a:rPr lang="en-US" dirty="0" smtClean="0"/>
            </a:br>
            <a:r>
              <a:rPr lang="en-US" dirty="0" smtClean="0"/>
              <a:t>Sky over : </a:t>
            </a:r>
            <a:r>
              <a:rPr lang="en-US" dirty="0" err="1" smtClean="0"/>
              <a:t>SAMe</a:t>
            </a:r>
            <a:r>
              <a:rPr lang="en-US" dirty="0" smtClean="0"/>
              <a:t> DAY OF THE YEAR </a:t>
            </a:r>
            <a:br>
              <a:rPr lang="en-US" dirty="0" smtClean="0"/>
            </a:br>
            <a:endParaRPr lang="en-US" dirty="0"/>
          </a:p>
        </p:txBody>
      </p:sp>
      <p:sp>
        <p:nvSpPr>
          <p:cNvPr id="5" name="Text Placeholder 4"/>
          <p:cNvSpPr>
            <a:spLocks noGrp="1"/>
          </p:cNvSpPr>
          <p:nvPr>
            <p:ph type="body" idx="1"/>
          </p:nvPr>
        </p:nvSpPr>
        <p:spPr/>
        <p:txBody>
          <a:bodyPr/>
          <a:lstStyle/>
          <a:p>
            <a:r>
              <a:rPr lang="en-US" dirty="0" smtClean="0"/>
              <a:t>Observe that the sky looks more or less the same on the same day of every year. Planet Jupiter moves clockwise through the constellations.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Beavercreek: Nov 22, 2009 : 10 pm</a:t>
            </a:r>
            <a:endParaRPr lang="en-US" dirty="0"/>
          </a:p>
        </p:txBody>
      </p:sp>
      <p:pic>
        <p:nvPicPr>
          <p:cNvPr id="44034" name="Picture 2" descr="http://www.heavens-above.com/wholeskychart.ashx?lat=39.709&amp;lng=-84.063&amp;size=500&amp;SL=1&amp;SN=1&amp;BW=0&amp;time=55158.12500"/>
          <p:cNvPicPr>
            <a:picLocks noChangeAspect="1" noChangeArrowheads="1"/>
          </p:cNvPicPr>
          <p:nvPr/>
        </p:nvPicPr>
        <p:blipFill>
          <a:blip r:embed="rId3" cstate="print"/>
          <a:srcRect/>
          <a:stretch>
            <a:fillRect/>
          </a:stretch>
        </p:blipFill>
        <p:spPr bwMode="auto">
          <a:xfrm>
            <a:off x="1371600" y="1371600"/>
            <a:ext cx="5257800" cy="52578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Beavercreek: Nov 22, 2010 : 10 pm</a:t>
            </a:r>
            <a:endParaRPr lang="en-US" dirty="0"/>
          </a:p>
        </p:txBody>
      </p:sp>
      <p:pic>
        <p:nvPicPr>
          <p:cNvPr id="48130" name="Picture 2" descr="http://www.heavens-above.com/wholeskychart.ashx?lat=39.709&amp;lng=-84.063&amp;size=500&amp;SL=1&amp;SN=1&amp;BW=0&amp;time=55523.12500"/>
          <p:cNvPicPr>
            <a:picLocks noChangeAspect="1" noChangeArrowheads="1"/>
          </p:cNvPicPr>
          <p:nvPr/>
        </p:nvPicPr>
        <p:blipFill>
          <a:blip r:embed="rId3" cstate="print"/>
          <a:srcRect/>
          <a:stretch>
            <a:fillRect/>
          </a:stretch>
        </p:blipFill>
        <p:spPr bwMode="auto">
          <a:xfrm>
            <a:off x="1447800" y="1371600"/>
            <a:ext cx="5181600" cy="51816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Beavercreek: Nov 22, 2011 : 10 pm</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447800" y="1219200"/>
            <a:ext cx="5334000"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Beavercreek: Nov 22, 2012 : 10 pm</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1905000" y="1371600"/>
            <a:ext cx="5029200" cy="502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Beavercreek: Nov 22, 2020 : 10 pm</a:t>
            </a:r>
            <a:endParaRPr lang="en-US" dirty="0"/>
          </a:p>
        </p:txBody>
      </p:sp>
      <p:pic>
        <p:nvPicPr>
          <p:cNvPr id="46082" name="Picture 2" descr="http://www.heavens-above.com/wholeskychart.ashx?lat=39.709&amp;lng=-84.063&amp;size=500&amp;SL=1&amp;SN=1&amp;BW=0&amp;time=59176.12500"/>
          <p:cNvPicPr>
            <a:picLocks noChangeAspect="1" noChangeArrowheads="1"/>
          </p:cNvPicPr>
          <p:nvPr/>
        </p:nvPicPr>
        <p:blipFill>
          <a:blip r:embed="rId3" cstate="print"/>
          <a:srcRect/>
          <a:stretch>
            <a:fillRect/>
          </a:stretch>
        </p:blipFill>
        <p:spPr bwMode="auto">
          <a:xfrm>
            <a:off x="1524000" y="1219200"/>
            <a:ext cx="5181600" cy="51816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Beavercreek: Nov 22, 2022 : 10 pm</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838200" y="1295400"/>
            <a:ext cx="5029200" cy="502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u="sng" dirty="0" smtClean="0"/>
              <a:t>Period of Planet’s Revolution</a:t>
            </a:r>
            <a:endParaRPr lang="en-US" u="sng" dirty="0"/>
          </a:p>
        </p:txBody>
      </p:sp>
      <p:sp>
        <p:nvSpPr>
          <p:cNvPr id="8" name="Subtitle 7"/>
          <p:cNvSpPr>
            <a:spLocks noGrp="1"/>
          </p:cNvSpPr>
          <p:nvPr>
            <p:ph type="subTitle" idx="1"/>
          </p:nvPr>
        </p:nvSpPr>
        <p:spPr/>
        <p:txBody>
          <a:bodyPr/>
          <a:lstStyle/>
          <a:p>
            <a:r>
              <a:rPr lang="en-US" dirty="0" smtClean="0"/>
              <a:t>In what follows, compare each slide with the preceding one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Beavercreek: Nov 22, 2010 : 10 pm</a:t>
            </a:r>
            <a:endParaRPr lang="en-US" dirty="0"/>
          </a:p>
        </p:txBody>
      </p:sp>
      <p:pic>
        <p:nvPicPr>
          <p:cNvPr id="48130" name="Picture 2" descr="http://www.heavens-above.com/wholeskychart.ashx?lat=39.709&amp;lng=-84.063&amp;size=500&amp;SL=1&amp;SN=1&amp;BW=0&amp;time=55523.12500"/>
          <p:cNvPicPr>
            <a:picLocks noChangeAspect="1" noChangeArrowheads="1"/>
          </p:cNvPicPr>
          <p:nvPr/>
        </p:nvPicPr>
        <p:blipFill>
          <a:blip r:embed="rId3" cstate="print"/>
          <a:srcRect/>
          <a:stretch>
            <a:fillRect/>
          </a:stretch>
        </p:blipFill>
        <p:spPr bwMode="auto">
          <a:xfrm>
            <a:off x="1447800" y="1371600"/>
            <a:ext cx="5181600" cy="51816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u="sng" dirty="0" smtClean="0"/>
              <a:t>Day and Night on Earth due to Sun</a:t>
            </a:r>
            <a:endParaRPr lang="en-US" u="sng" dirty="0"/>
          </a:p>
        </p:txBody>
      </p:sp>
      <p:pic>
        <p:nvPicPr>
          <p:cNvPr id="2050" name="Picture 2" descr="http://upload.wikimedia.org/wikipedia/commons/thumb/c/c8/Earth-lighting-summer-solstice_EN.png/800px-Earth-lighting-summer-solstice_EN.png"/>
          <p:cNvPicPr>
            <a:picLocks noChangeAspect="1" noChangeArrowheads="1"/>
          </p:cNvPicPr>
          <p:nvPr/>
        </p:nvPicPr>
        <p:blipFill>
          <a:blip r:embed="rId3" cstate="print"/>
          <a:srcRect/>
          <a:stretch>
            <a:fillRect/>
          </a:stretch>
        </p:blipFill>
        <p:spPr bwMode="auto">
          <a:xfrm>
            <a:off x="1066800" y="1600200"/>
            <a:ext cx="7620000" cy="500062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Beavercreek: Nov 22, 2022 : 10 pm</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838200" y="1295400"/>
            <a:ext cx="5029200" cy="5029200"/>
          </a:xfrm>
          <a:prstGeom prst="rect">
            <a:avLst/>
          </a:prstGeom>
          <a:noFill/>
          <a:ln w="9525">
            <a:noFill/>
            <a:miter lim="800000"/>
            <a:headEnd/>
            <a:tailEnd/>
          </a:ln>
          <a:effectLst/>
        </p:spPr>
      </p:pic>
      <p:sp>
        <p:nvSpPr>
          <p:cNvPr id="5" name="TextBox 4"/>
          <p:cNvSpPr txBox="1"/>
          <p:nvPr/>
        </p:nvSpPr>
        <p:spPr>
          <a:xfrm>
            <a:off x="6096000" y="3048000"/>
            <a:ext cx="2362200" cy="1569660"/>
          </a:xfrm>
          <a:prstGeom prst="rect">
            <a:avLst/>
          </a:prstGeom>
          <a:noFill/>
          <a:ln>
            <a:solidFill>
              <a:schemeClr val="accent2">
                <a:lumMod val="75000"/>
              </a:schemeClr>
            </a:solidFill>
          </a:ln>
        </p:spPr>
        <p:txBody>
          <a:bodyPr wrap="square" rtlCol="0">
            <a:spAutoFit/>
          </a:bodyPr>
          <a:lstStyle/>
          <a:p>
            <a:pPr algn="ctr"/>
            <a:r>
              <a:rPr lang="en-US" sz="2400" dirty="0" smtClean="0">
                <a:solidFill>
                  <a:srgbClr val="00B0F0"/>
                </a:solidFill>
              </a:rPr>
              <a:t>Jupiter’s time</a:t>
            </a:r>
          </a:p>
          <a:p>
            <a:pPr algn="ctr"/>
            <a:r>
              <a:rPr lang="en-US" sz="2400" dirty="0" smtClean="0">
                <a:solidFill>
                  <a:srgbClr val="00B0F0"/>
                </a:solidFill>
              </a:rPr>
              <a:t>of revolution</a:t>
            </a:r>
          </a:p>
          <a:p>
            <a:pPr algn="ctr"/>
            <a:r>
              <a:rPr lang="en-US" sz="2400" dirty="0" smtClean="0">
                <a:solidFill>
                  <a:srgbClr val="00B0F0"/>
                </a:solidFill>
              </a:rPr>
              <a:t>around sun </a:t>
            </a:r>
          </a:p>
          <a:p>
            <a:pPr algn="ctr"/>
            <a:r>
              <a:rPr lang="en-US" sz="2400" dirty="0" smtClean="0"/>
              <a:t>= </a:t>
            </a:r>
            <a:r>
              <a:rPr lang="en-US" sz="2400" dirty="0" smtClean="0">
                <a:solidFill>
                  <a:srgbClr val="00B050"/>
                </a:solidFill>
              </a:rPr>
              <a:t>12 years</a:t>
            </a:r>
            <a:endParaRPr lang="en-US" sz="2400" dirty="0">
              <a:solidFill>
                <a:srgbClr val="00B05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Beavercreek: Oct 8, 2022 : 1 am</a:t>
            </a:r>
            <a:endParaRPr lang="en-US" dirty="0"/>
          </a:p>
        </p:txBody>
      </p:sp>
      <p:sp>
        <p:nvSpPr>
          <p:cNvPr id="5" name="TextBox 4"/>
          <p:cNvSpPr txBox="1"/>
          <p:nvPr/>
        </p:nvSpPr>
        <p:spPr>
          <a:xfrm>
            <a:off x="6019800" y="1752600"/>
            <a:ext cx="2362200" cy="1938992"/>
          </a:xfrm>
          <a:prstGeom prst="rect">
            <a:avLst/>
          </a:prstGeom>
          <a:noFill/>
          <a:ln>
            <a:solidFill>
              <a:srgbClr val="C00000"/>
            </a:solidFill>
          </a:ln>
        </p:spPr>
        <p:txBody>
          <a:bodyPr wrap="square" rtlCol="0">
            <a:spAutoFit/>
          </a:bodyPr>
          <a:lstStyle/>
          <a:p>
            <a:pPr algn="ctr"/>
            <a:r>
              <a:rPr lang="en-US" sz="2400" dirty="0" smtClean="0">
                <a:solidFill>
                  <a:srgbClr val="00B0F0"/>
                </a:solidFill>
              </a:rPr>
              <a:t>Mar’s time</a:t>
            </a:r>
          </a:p>
          <a:p>
            <a:pPr algn="ctr"/>
            <a:r>
              <a:rPr lang="en-US" sz="2400" dirty="0" smtClean="0">
                <a:solidFill>
                  <a:srgbClr val="00B0F0"/>
                </a:solidFill>
              </a:rPr>
              <a:t>of revolution</a:t>
            </a:r>
          </a:p>
          <a:p>
            <a:pPr algn="ctr"/>
            <a:r>
              <a:rPr lang="en-US" sz="2400" dirty="0" smtClean="0">
                <a:solidFill>
                  <a:srgbClr val="00B0F0"/>
                </a:solidFill>
              </a:rPr>
              <a:t>around sun </a:t>
            </a:r>
          </a:p>
          <a:p>
            <a:pPr algn="ctr"/>
            <a:r>
              <a:rPr lang="en-US" sz="2400" dirty="0" smtClean="0"/>
              <a:t>= </a:t>
            </a:r>
            <a:r>
              <a:rPr lang="en-US" sz="2400" dirty="0" smtClean="0">
                <a:solidFill>
                  <a:srgbClr val="00B050"/>
                </a:solidFill>
              </a:rPr>
              <a:t>1.88 years</a:t>
            </a:r>
          </a:p>
          <a:p>
            <a:pPr algn="ctr"/>
            <a:r>
              <a:rPr lang="en-US" sz="2400" dirty="0" smtClean="0">
                <a:solidFill>
                  <a:srgbClr val="00B050"/>
                </a:solidFill>
              </a:rPr>
              <a:t>= 22.56 months</a:t>
            </a:r>
            <a:endParaRPr lang="en-US" sz="2400" dirty="0">
              <a:solidFill>
                <a:srgbClr val="00B050"/>
              </a:solidFill>
            </a:endParaRPr>
          </a:p>
        </p:txBody>
      </p:sp>
      <p:sp>
        <p:nvSpPr>
          <p:cNvPr id="6" name="TextBox 5"/>
          <p:cNvSpPr txBox="1"/>
          <p:nvPr/>
        </p:nvSpPr>
        <p:spPr>
          <a:xfrm>
            <a:off x="6172200" y="3962400"/>
            <a:ext cx="2362200" cy="2308324"/>
          </a:xfrm>
          <a:prstGeom prst="rect">
            <a:avLst/>
          </a:prstGeom>
          <a:noFill/>
          <a:ln>
            <a:solidFill>
              <a:srgbClr val="C00000"/>
            </a:solidFill>
          </a:ln>
        </p:spPr>
        <p:txBody>
          <a:bodyPr wrap="square" rtlCol="0">
            <a:spAutoFit/>
          </a:bodyPr>
          <a:lstStyle/>
          <a:p>
            <a:pPr algn="ctr"/>
            <a:r>
              <a:rPr lang="en-US" sz="2400" dirty="0" smtClean="0">
                <a:solidFill>
                  <a:srgbClr val="00B0F0"/>
                </a:solidFill>
              </a:rPr>
              <a:t>Time correction for 1.45 months (44 days) delay to get the “same” sky = </a:t>
            </a:r>
            <a:r>
              <a:rPr lang="en-US" sz="2400" dirty="0" smtClean="0">
                <a:solidFill>
                  <a:srgbClr val="00B050"/>
                </a:solidFill>
              </a:rPr>
              <a:t>44 * 4 minutes</a:t>
            </a:r>
            <a:endParaRPr lang="en-US" sz="2400" dirty="0">
              <a:solidFill>
                <a:srgbClr val="00B050"/>
              </a:solidFill>
            </a:endParaRPr>
          </a:p>
        </p:txBody>
      </p:sp>
      <p:pic>
        <p:nvPicPr>
          <p:cNvPr id="92163" name="Picture 3"/>
          <p:cNvPicPr>
            <a:picLocks noChangeAspect="1" noChangeArrowheads="1"/>
          </p:cNvPicPr>
          <p:nvPr/>
        </p:nvPicPr>
        <p:blipFill>
          <a:blip r:embed="rId3" cstate="print"/>
          <a:srcRect/>
          <a:stretch>
            <a:fillRect/>
          </a:stretch>
        </p:blipFill>
        <p:spPr bwMode="auto">
          <a:xfrm>
            <a:off x="533400" y="1219200"/>
            <a:ext cx="5181600"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Beavercreek: Oct 8, 2052 : 1 am</a:t>
            </a:r>
            <a:endParaRPr lang="en-US" dirty="0"/>
          </a:p>
        </p:txBody>
      </p:sp>
      <p:sp>
        <p:nvSpPr>
          <p:cNvPr id="5" name="TextBox 4"/>
          <p:cNvSpPr txBox="1"/>
          <p:nvPr/>
        </p:nvSpPr>
        <p:spPr>
          <a:xfrm>
            <a:off x="5867400" y="3124200"/>
            <a:ext cx="2362200" cy="1569660"/>
          </a:xfrm>
          <a:prstGeom prst="rect">
            <a:avLst/>
          </a:prstGeom>
          <a:noFill/>
          <a:ln>
            <a:solidFill>
              <a:srgbClr val="C00000"/>
            </a:solidFill>
          </a:ln>
        </p:spPr>
        <p:txBody>
          <a:bodyPr wrap="square" rtlCol="0">
            <a:spAutoFit/>
          </a:bodyPr>
          <a:lstStyle/>
          <a:p>
            <a:pPr algn="ctr"/>
            <a:r>
              <a:rPr lang="en-US" sz="2400" dirty="0" smtClean="0">
                <a:solidFill>
                  <a:srgbClr val="00B0F0"/>
                </a:solidFill>
              </a:rPr>
              <a:t>Saturn’s time</a:t>
            </a:r>
          </a:p>
          <a:p>
            <a:pPr algn="ctr"/>
            <a:r>
              <a:rPr lang="en-US" sz="2400" dirty="0" smtClean="0">
                <a:solidFill>
                  <a:srgbClr val="00B0F0"/>
                </a:solidFill>
              </a:rPr>
              <a:t>of revolution</a:t>
            </a:r>
          </a:p>
          <a:p>
            <a:pPr algn="ctr"/>
            <a:r>
              <a:rPr lang="en-US" sz="2400" dirty="0" smtClean="0">
                <a:solidFill>
                  <a:srgbClr val="00B0F0"/>
                </a:solidFill>
              </a:rPr>
              <a:t>around sun </a:t>
            </a:r>
          </a:p>
          <a:p>
            <a:pPr algn="ctr"/>
            <a:r>
              <a:rPr lang="en-US" sz="2400" dirty="0" smtClean="0"/>
              <a:t>= </a:t>
            </a:r>
            <a:r>
              <a:rPr lang="en-US" sz="2400" dirty="0" smtClean="0">
                <a:solidFill>
                  <a:srgbClr val="00B050"/>
                </a:solidFill>
              </a:rPr>
              <a:t>30 years</a:t>
            </a:r>
          </a:p>
        </p:txBody>
      </p:sp>
      <p:pic>
        <p:nvPicPr>
          <p:cNvPr id="93186" name="Picture 2"/>
          <p:cNvPicPr>
            <a:picLocks noChangeAspect="1" noChangeArrowheads="1"/>
          </p:cNvPicPr>
          <p:nvPr/>
        </p:nvPicPr>
        <p:blipFill>
          <a:blip r:embed="rId3" cstate="print"/>
          <a:srcRect/>
          <a:stretch>
            <a:fillRect/>
          </a:stretch>
        </p:blipFill>
        <p:spPr bwMode="auto">
          <a:xfrm>
            <a:off x="533400" y="1295400"/>
            <a:ext cx="4953000"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u="sng" dirty="0" smtClean="0"/>
              <a:t>How fixed is pole star?</a:t>
            </a:r>
            <a:endParaRPr lang="en-US" u="sng" dirty="0"/>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Precession of Axis of Rotation and </a:t>
            </a:r>
            <a:br>
              <a:rPr lang="en-US" u="sng" dirty="0" smtClean="0"/>
            </a:br>
            <a:r>
              <a:rPr lang="en-US" u="sng" dirty="0" smtClean="0"/>
              <a:t>the Pole Star</a:t>
            </a:r>
            <a:endParaRPr lang="en-US" u="sng" dirty="0"/>
          </a:p>
        </p:txBody>
      </p:sp>
      <p:pic>
        <p:nvPicPr>
          <p:cNvPr id="2052" name="Picture 4" descr="http://www.johnpratt.com/items/docs/lds/meridian/2001/images/precess.jpg"/>
          <p:cNvPicPr>
            <a:picLocks noChangeAspect="1" noChangeArrowheads="1"/>
          </p:cNvPicPr>
          <p:nvPr/>
        </p:nvPicPr>
        <p:blipFill>
          <a:blip r:embed="rId3" cstate="print"/>
          <a:srcRect/>
          <a:stretch>
            <a:fillRect/>
          </a:stretch>
        </p:blipFill>
        <p:spPr bwMode="auto">
          <a:xfrm>
            <a:off x="1905000" y="1676400"/>
            <a:ext cx="5410200" cy="4562819"/>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u="sng" dirty="0" smtClean="0"/>
              <a:t>(cont’d)</a:t>
            </a:r>
            <a:endParaRPr lang="en-US" u="sng" dirty="0"/>
          </a:p>
        </p:txBody>
      </p:sp>
      <p:pic>
        <p:nvPicPr>
          <p:cNvPr id="2050" name="Picture 2" descr="http://calgary.rasc.ca/images/precession.gif"/>
          <p:cNvPicPr>
            <a:picLocks noChangeAspect="1" noChangeArrowheads="1"/>
          </p:cNvPicPr>
          <p:nvPr/>
        </p:nvPicPr>
        <p:blipFill>
          <a:blip r:embed="rId3" cstate="print"/>
          <a:srcRect/>
          <a:stretch>
            <a:fillRect/>
          </a:stretch>
        </p:blipFill>
        <p:spPr bwMode="auto">
          <a:xfrm>
            <a:off x="381000" y="1295400"/>
            <a:ext cx="4615961" cy="4800600"/>
          </a:xfrm>
          <a:prstGeom prst="rect">
            <a:avLst/>
          </a:prstGeom>
          <a:noFill/>
        </p:spPr>
      </p:pic>
      <p:sp>
        <p:nvSpPr>
          <p:cNvPr id="6" name="TextBox 5"/>
          <p:cNvSpPr txBox="1"/>
          <p:nvPr/>
        </p:nvSpPr>
        <p:spPr>
          <a:xfrm>
            <a:off x="5257800" y="1752600"/>
            <a:ext cx="3581400" cy="3970318"/>
          </a:xfrm>
          <a:prstGeom prst="rect">
            <a:avLst/>
          </a:prstGeom>
          <a:noFill/>
        </p:spPr>
        <p:txBody>
          <a:bodyPr wrap="square" rtlCol="0">
            <a:spAutoFit/>
          </a:bodyPr>
          <a:lstStyle/>
          <a:p>
            <a:r>
              <a:rPr lang="en-US" sz="2400" dirty="0" smtClean="0"/>
              <a:t>Period of Wobble (for precession of equinoxes) =</a:t>
            </a:r>
          </a:p>
          <a:p>
            <a:r>
              <a:rPr lang="en-US" sz="2400" dirty="0" smtClean="0"/>
              <a:t>Great/Platonic Year = </a:t>
            </a:r>
          </a:p>
          <a:p>
            <a:r>
              <a:rPr lang="en-US" sz="2400" dirty="0" smtClean="0"/>
              <a:t>25,770 yrs </a:t>
            </a:r>
          </a:p>
          <a:p>
            <a:endParaRPr lang="en-US" sz="2400" dirty="0" smtClean="0"/>
          </a:p>
          <a:p>
            <a:endParaRPr lang="en-US" sz="2400" b="1" dirty="0" smtClean="0"/>
          </a:p>
          <a:p>
            <a:r>
              <a:rPr lang="en-US" sz="2400" b="1" u="sng" dirty="0" smtClean="0"/>
              <a:t>Pole Stars:</a:t>
            </a:r>
          </a:p>
          <a:p>
            <a:pPr lvl="7"/>
            <a:endParaRPr lang="en-US" sz="2400" dirty="0" smtClean="0"/>
          </a:p>
          <a:p>
            <a:pPr>
              <a:buFont typeface="Arial" pitchFamily="34" charset="0"/>
              <a:buChar char="•"/>
            </a:pPr>
            <a:r>
              <a:rPr lang="en-US" sz="2000" dirty="0" err="1" smtClean="0"/>
              <a:t>Thuban</a:t>
            </a:r>
            <a:r>
              <a:rPr lang="en-US" sz="2000" dirty="0" smtClean="0"/>
              <a:t> (in Draco) 3000 BC</a:t>
            </a:r>
          </a:p>
          <a:p>
            <a:pPr>
              <a:buFont typeface="Arial" pitchFamily="34" charset="0"/>
              <a:buChar char="•"/>
            </a:pPr>
            <a:r>
              <a:rPr lang="en-US" sz="2000" dirty="0" smtClean="0"/>
              <a:t>Polaris (</a:t>
            </a:r>
            <a:r>
              <a:rPr lang="en-US" sz="2000" dirty="0" err="1" smtClean="0"/>
              <a:t>Ursa</a:t>
            </a:r>
            <a:r>
              <a:rPr lang="en-US" sz="2000" dirty="0" smtClean="0"/>
              <a:t> Minor) 2100 AD</a:t>
            </a:r>
          </a:p>
          <a:p>
            <a:pPr>
              <a:buFont typeface="Arial" pitchFamily="34" charset="0"/>
              <a:buChar char="•"/>
            </a:pPr>
            <a:r>
              <a:rPr lang="en-US" sz="2000" dirty="0" smtClean="0"/>
              <a:t> Vega (in </a:t>
            </a:r>
            <a:r>
              <a:rPr lang="en-US" sz="2000" dirty="0" err="1" smtClean="0"/>
              <a:t>Lyra</a:t>
            </a:r>
            <a:r>
              <a:rPr lang="en-US" sz="2000" dirty="0" smtClean="0"/>
              <a:t>) in 14,000 AD.</a:t>
            </a:r>
            <a:endParaRPr lang="en-US"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Motivation for Ancient Astronomy</a:t>
            </a:r>
            <a:endParaRPr lang="en-US" u="sng" dirty="0"/>
          </a:p>
        </p:txBody>
      </p:sp>
      <p:sp>
        <p:nvSpPr>
          <p:cNvPr id="3" name="Content Placeholder 2"/>
          <p:cNvSpPr>
            <a:spLocks noGrp="1"/>
          </p:cNvSpPr>
          <p:nvPr>
            <p:ph idx="1"/>
          </p:nvPr>
        </p:nvSpPr>
        <p:spPr/>
        <p:txBody>
          <a:bodyPr>
            <a:normAutofit/>
          </a:bodyPr>
          <a:lstStyle/>
          <a:p>
            <a:r>
              <a:rPr lang="en-US" dirty="0" smtClean="0"/>
              <a:t>Predict and track terrestrial phenomena such as variations in the length of day, seasons, etc. by watching star patterns in sky.</a:t>
            </a:r>
          </a:p>
          <a:p>
            <a:pPr lvl="2"/>
            <a:r>
              <a:rPr lang="en-US" dirty="0" smtClean="0">
                <a:solidFill>
                  <a:srgbClr val="00B050"/>
                </a:solidFill>
              </a:rPr>
              <a:t>Dictated agricultural decisions such as harvesting.</a:t>
            </a:r>
          </a:p>
          <a:p>
            <a:pPr lvl="1"/>
            <a:r>
              <a:rPr lang="en-US" dirty="0" smtClean="0"/>
              <a:t>Observe that star patterns identified and named after  animals and characters from Western Mythology in the Northern Hemisphere and material objects in the Southern Hemisphere.</a:t>
            </a:r>
          </a:p>
          <a:p>
            <a:pPr lvl="3"/>
            <a:r>
              <a:rPr lang="en-US" dirty="0" smtClean="0">
                <a:solidFill>
                  <a:srgbClr val="FF0000"/>
                </a:solidFill>
              </a:rPr>
              <a:t>More on </a:t>
            </a:r>
            <a:r>
              <a:rPr lang="en-US" i="1" dirty="0" smtClean="0">
                <a:solidFill>
                  <a:srgbClr val="FF0000"/>
                </a:solidFill>
              </a:rPr>
              <a:t>Constellations</a:t>
            </a:r>
            <a:r>
              <a:rPr lang="en-US" dirty="0" smtClean="0">
                <a:solidFill>
                  <a:srgbClr val="FF0000"/>
                </a:solidFill>
              </a:rPr>
              <a:t> later.</a:t>
            </a:r>
          </a:p>
          <a:p>
            <a:pPr lvl="2"/>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Stars as Calendar</a:t>
            </a:r>
            <a:endParaRPr lang="en-US" u="sng" dirty="0"/>
          </a:p>
        </p:txBody>
      </p:sp>
      <p:sp>
        <p:nvSpPr>
          <p:cNvPr id="3" name="Content Placeholder 2"/>
          <p:cNvSpPr>
            <a:spLocks noGrp="1"/>
          </p:cNvSpPr>
          <p:nvPr>
            <p:ph idx="1"/>
          </p:nvPr>
        </p:nvSpPr>
        <p:spPr/>
        <p:txBody>
          <a:bodyPr>
            <a:normAutofit fontScale="92500"/>
          </a:bodyPr>
          <a:lstStyle/>
          <a:p>
            <a:r>
              <a:rPr lang="en-US" dirty="0" smtClean="0"/>
              <a:t>Constellations in the east rise a little earlier each evening, while constellations in the west set a little earlier.  </a:t>
            </a:r>
          </a:p>
          <a:p>
            <a:r>
              <a:rPr lang="en-US" dirty="0" smtClean="0"/>
              <a:t>People of ancient times used these seasonal changes in the star patterns in the sky as calendar to tell them </a:t>
            </a:r>
            <a:r>
              <a:rPr lang="en-US" i="1" dirty="0" smtClean="0">
                <a:solidFill>
                  <a:srgbClr val="002060"/>
                </a:solidFill>
              </a:rPr>
              <a:t>when to plant and harvest crops</a:t>
            </a:r>
            <a:r>
              <a:rPr lang="en-US" dirty="0" smtClean="0"/>
              <a:t>.</a:t>
            </a:r>
          </a:p>
          <a:p>
            <a:r>
              <a:rPr lang="en-US" dirty="0" smtClean="0"/>
              <a:t>For example, Leo and Virgo in the night sky would signify that the last frosts of the year have happened and it is safe to plant.   </a:t>
            </a:r>
          </a:p>
          <a:p>
            <a:endParaRPr lang="en-US"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u="sng" dirty="0" smtClean="0"/>
              <a:t>Constellations of the Zodiac</a:t>
            </a:r>
            <a:endParaRPr lang="en-US" u="sng" dirty="0"/>
          </a:p>
        </p:txBody>
      </p:sp>
      <p:pic>
        <p:nvPicPr>
          <p:cNvPr id="5122" name="Picture 2" descr="http://www.lcsd.gov.hk/CE/Museum/Space/EducationResource/Universe/framed_e/lecture/ch03/imgs/zodiac.jpg"/>
          <p:cNvPicPr>
            <a:picLocks noChangeAspect="1" noChangeArrowheads="1"/>
          </p:cNvPicPr>
          <p:nvPr/>
        </p:nvPicPr>
        <p:blipFill>
          <a:blip r:embed="rId3" cstate="print"/>
          <a:srcRect/>
          <a:stretch>
            <a:fillRect/>
          </a:stretch>
        </p:blipFill>
        <p:spPr bwMode="auto">
          <a:xfrm>
            <a:off x="1981200" y="1219200"/>
            <a:ext cx="4953000" cy="49530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u="sng" dirty="0" smtClean="0"/>
              <a:t>Constellations of the Zodiac</a:t>
            </a:r>
            <a:endParaRPr lang="en-US" u="sng" dirty="0"/>
          </a:p>
        </p:txBody>
      </p:sp>
      <p:pic>
        <p:nvPicPr>
          <p:cNvPr id="78850" name="Picture 2" descr="https://webspace.utexas.edu/cokerwr/www/slides/astrology/sun_in_zodiac.jpg"/>
          <p:cNvPicPr>
            <a:picLocks noChangeAspect="1" noChangeArrowheads="1"/>
          </p:cNvPicPr>
          <p:nvPr/>
        </p:nvPicPr>
        <p:blipFill>
          <a:blip r:embed="rId3" cstate="print"/>
          <a:srcRect/>
          <a:stretch>
            <a:fillRect/>
          </a:stretch>
        </p:blipFill>
        <p:spPr bwMode="auto">
          <a:xfrm>
            <a:off x="609600" y="1371600"/>
            <a:ext cx="8518719" cy="5181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Moon Revolves Around the Earth</a:t>
            </a:r>
            <a:endParaRPr lang="en-US" u="sng" dirty="0"/>
          </a:p>
        </p:txBody>
      </p:sp>
      <p:pic>
        <p:nvPicPr>
          <p:cNvPr id="1029" name="Picture 5" descr="https://fretzreview.wikispaces.com/file/view/moon_phases.png"/>
          <p:cNvPicPr>
            <a:picLocks noChangeAspect="1" noChangeArrowheads="1"/>
          </p:cNvPicPr>
          <p:nvPr/>
        </p:nvPicPr>
        <p:blipFill>
          <a:blip r:embed="rId3" cstate="print"/>
          <a:srcRect/>
          <a:stretch>
            <a:fillRect/>
          </a:stretch>
        </p:blipFill>
        <p:spPr bwMode="auto">
          <a:xfrm>
            <a:off x="1066800" y="1371599"/>
            <a:ext cx="6934200" cy="5238263"/>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zodiac"/>
          <p:cNvPicPr>
            <a:picLocks noChangeAspect="1" noChangeArrowheads="1"/>
          </p:cNvPicPr>
          <p:nvPr/>
        </p:nvPicPr>
        <p:blipFill>
          <a:blip r:embed="rId3"/>
          <a:srcRect/>
          <a:stretch>
            <a:fillRect/>
          </a:stretch>
        </p:blipFill>
        <p:spPr bwMode="auto">
          <a:xfrm>
            <a:off x="457200" y="381000"/>
            <a:ext cx="8229600" cy="61722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Jan 1, 2009 Midnight</a:t>
            </a:r>
            <a:endParaRPr lang="en-US" u="sng" dirty="0"/>
          </a:p>
        </p:txBody>
      </p:sp>
      <p:pic>
        <p:nvPicPr>
          <p:cNvPr id="69634" name="Picture 2"/>
          <p:cNvPicPr>
            <a:picLocks noChangeAspect="1" noChangeArrowheads="1"/>
          </p:cNvPicPr>
          <p:nvPr/>
        </p:nvPicPr>
        <p:blipFill>
          <a:blip r:embed="rId3" cstate="print"/>
          <a:srcRect/>
          <a:stretch>
            <a:fillRect/>
          </a:stretch>
        </p:blipFill>
        <p:spPr bwMode="auto">
          <a:xfrm>
            <a:off x="1981200" y="1371600"/>
            <a:ext cx="5181600" cy="5026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May 1, 2009 Midnight</a:t>
            </a:r>
            <a:endParaRPr lang="en-US" u="sng" dirty="0"/>
          </a:p>
        </p:txBody>
      </p:sp>
      <p:pic>
        <p:nvPicPr>
          <p:cNvPr id="70658" name="Picture 2"/>
          <p:cNvPicPr>
            <a:picLocks noChangeAspect="1" noChangeArrowheads="1"/>
          </p:cNvPicPr>
          <p:nvPr/>
        </p:nvPicPr>
        <p:blipFill>
          <a:blip r:embed="rId3" cstate="print"/>
          <a:srcRect/>
          <a:stretch>
            <a:fillRect/>
          </a:stretch>
        </p:blipFill>
        <p:spPr bwMode="auto">
          <a:xfrm>
            <a:off x="1600200" y="1219200"/>
            <a:ext cx="5410200" cy="541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Sept 1, 2009 Midnight</a:t>
            </a:r>
            <a:endParaRPr lang="en-US" u="sng" dirty="0"/>
          </a:p>
        </p:txBody>
      </p:sp>
      <p:pic>
        <p:nvPicPr>
          <p:cNvPr id="71682" name="Picture 2"/>
          <p:cNvPicPr>
            <a:picLocks noChangeAspect="1" noChangeArrowheads="1"/>
          </p:cNvPicPr>
          <p:nvPr/>
        </p:nvPicPr>
        <p:blipFill>
          <a:blip r:embed="rId3" cstate="print"/>
          <a:srcRect/>
          <a:stretch>
            <a:fillRect/>
          </a:stretch>
        </p:blipFill>
        <p:spPr bwMode="auto">
          <a:xfrm>
            <a:off x="1752600" y="1371600"/>
            <a:ext cx="5029200" cy="502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Geocentric View (due to Ptolemy)</a:t>
            </a:r>
            <a:endParaRPr lang="en-US" u="sng" dirty="0"/>
          </a:p>
        </p:txBody>
      </p:sp>
      <p:pic>
        <p:nvPicPr>
          <p:cNvPr id="3" name="Picture 2" descr="http://lakecounty.typepad.com/.a/6a00d8341c89cf53ef0105370052f1970c-250wi"/>
          <p:cNvPicPr>
            <a:picLocks noChangeAspect="1" noChangeArrowheads="1"/>
          </p:cNvPicPr>
          <p:nvPr/>
        </p:nvPicPr>
        <p:blipFill>
          <a:blip r:embed="rId3" cstate="print"/>
          <a:srcRect/>
          <a:stretch>
            <a:fillRect/>
          </a:stretch>
        </p:blipFill>
        <p:spPr bwMode="auto">
          <a:xfrm>
            <a:off x="3048000" y="1676400"/>
            <a:ext cx="3657600" cy="4959706"/>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u="sng" dirty="0" smtClean="0"/>
              <a:t>Geocentric </a:t>
            </a:r>
            <a:r>
              <a:rPr lang="en-US" u="sng" dirty="0" err="1" smtClean="0"/>
              <a:t>vs</a:t>
            </a:r>
            <a:r>
              <a:rPr lang="en-US" u="sng" dirty="0" smtClean="0"/>
              <a:t> Heliocentric</a:t>
            </a:r>
            <a:endParaRPr lang="en-US" u="sng" dirty="0"/>
          </a:p>
        </p:txBody>
      </p:sp>
      <p:pic>
        <p:nvPicPr>
          <p:cNvPr id="5" name="Picture 2"/>
          <p:cNvPicPr>
            <a:picLocks noChangeAspect="1" noChangeArrowheads="1"/>
          </p:cNvPicPr>
          <p:nvPr/>
        </p:nvPicPr>
        <p:blipFill>
          <a:blip r:embed="rId3"/>
          <a:srcRect/>
          <a:stretch>
            <a:fillRect/>
          </a:stretch>
        </p:blipFill>
        <p:spPr bwMode="auto">
          <a:xfrm>
            <a:off x="1524000" y="1143000"/>
            <a:ext cx="6119812" cy="55550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u="sng" dirty="0" smtClean="0"/>
              <a:t>Planet Motion Visualized</a:t>
            </a:r>
            <a:endParaRPr lang="en-US" u="sng" dirty="0"/>
          </a:p>
        </p:txBody>
      </p:sp>
      <p:pic>
        <p:nvPicPr>
          <p:cNvPr id="5" name="Picture 4" descr="planetCapture.JPG"/>
          <p:cNvPicPr>
            <a:picLocks noChangeAspect="1"/>
          </p:cNvPicPr>
          <p:nvPr/>
        </p:nvPicPr>
        <p:blipFill>
          <a:blip r:embed="rId3"/>
          <a:stretch>
            <a:fillRect/>
          </a:stretch>
        </p:blipFill>
        <p:spPr>
          <a:xfrm>
            <a:off x="685800" y="1752600"/>
            <a:ext cx="7884319" cy="42672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Motion of Mars against Background Stars </a:t>
            </a:r>
            <a:endParaRPr lang="en-US" u="sng" dirty="0"/>
          </a:p>
        </p:txBody>
      </p:sp>
      <p:pic>
        <p:nvPicPr>
          <p:cNvPr id="82946" name="Picture 2" descr="http://www-personal.ksu.edu/~lyman/english233/images/Mars_retrograde.gif"/>
          <p:cNvPicPr>
            <a:picLocks noChangeAspect="1" noChangeArrowheads="1"/>
          </p:cNvPicPr>
          <p:nvPr/>
        </p:nvPicPr>
        <p:blipFill>
          <a:blip r:embed="rId3" cstate="print"/>
          <a:srcRect/>
          <a:stretch>
            <a:fillRect/>
          </a:stretch>
        </p:blipFill>
        <p:spPr bwMode="auto">
          <a:xfrm>
            <a:off x="914400" y="1447800"/>
            <a:ext cx="6995160" cy="51816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u="sng" dirty="0" smtClean="0"/>
              <a:t>Planets</a:t>
            </a:r>
            <a:endParaRPr lang="en-US" u="sng" dirty="0"/>
          </a:p>
        </p:txBody>
      </p:sp>
      <p:sp>
        <p:nvSpPr>
          <p:cNvPr id="4" name="Content Placeholder 3"/>
          <p:cNvSpPr>
            <a:spLocks noGrp="1"/>
          </p:cNvSpPr>
          <p:nvPr>
            <p:ph idx="1"/>
          </p:nvPr>
        </p:nvSpPr>
        <p:spPr/>
        <p:txBody>
          <a:bodyPr/>
          <a:lstStyle/>
          <a:p>
            <a:endParaRPr lang="en-US" dirty="0" smtClean="0"/>
          </a:p>
          <a:p>
            <a:r>
              <a:rPr lang="en-US" dirty="0" smtClean="0"/>
              <a:t>Planets are distinguished from stars by their apparent “irregular”/ “wandering” motion through the constellations.</a:t>
            </a:r>
          </a:p>
          <a:p>
            <a:endParaRPr lang="en-US" dirty="0" smtClean="0"/>
          </a:p>
          <a:p>
            <a:r>
              <a:rPr lang="en-US" dirty="0" smtClean="0"/>
              <a:t>Planet means </a:t>
            </a:r>
            <a:r>
              <a:rPr lang="en-US" b="1" i="1" dirty="0" smtClean="0"/>
              <a:t>wanderer</a:t>
            </a:r>
            <a:r>
              <a:rPr lang="en-US" dirty="0" smtClean="0"/>
              <a:t> in Greek.</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Motion of Mars and Venus </a:t>
            </a:r>
            <a:r>
              <a:rPr lang="en-US" u="sng" dirty="0" err="1" smtClean="0"/>
              <a:t>w.r.t</a:t>
            </a:r>
            <a:r>
              <a:rPr lang="en-US" u="sng" dirty="0" smtClean="0"/>
              <a:t> Earth</a:t>
            </a:r>
            <a:endParaRPr lang="en-US" u="sng" dirty="0"/>
          </a:p>
        </p:txBody>
      </p:sp>
      <p:sp>
        <p:nvSpPr>
          <p:cNvPr id="3" name="Rectangle 2"/>
          <p:cNvSpPr/>
          <p:nvPr/>
        </p:nvSpPr>
        <p:spPr>
          <a:xfrm>
            <a:off x="0" y="4191000"/>
            <a:ext cx="9144000" cy="1754326"/>
          </a:xfrm>
          <a:prstGeom prst="rect">
            <a:avLst/>
          </a:prstGeom>
        </p:spPr>
        <p:txBody>
          <a:bodyPr wrap="square">
            <a:spAutoFit/>
          </a:bodyPr>
          <a:lstStyle/>
          <a:p>
            <a:r>
              <a:rPr lang="en-US" sz="2800" dirty="0">
                <a:hlinkClick r:id="rId3"/>
              </a:rPr>
              <a:t>http://</a:t>
            </a:r>
            <a:r>
              <a:rPr lang="en-US" sz="2800" dirty="0" smtClean="0">
                <a:hlinkClick r:id="rId3"/>
              </a:rPr>
              <a:t>earthsky.org/space/what-is-retrograde-motion/</a:t>
            </a:r>
            <a:endParaRPr lang="en-US" sz="2800" dirty="0" smtClean="0"/>
          </a:p>
          <a:p>
            <a:endParaRPr lang="en-US" sz="2800" dirty="0" smtClean="0"/>
          </a:p>
          <a:p>
            <a:pPr algn="ctr"/>
            <a:r>
              <a:rPr lang="en-US" sz="2800" dirty="0">
                <a:hlinkClick r:id="rId4"/>
              </a:rPr>
              <a:t>http://</a:t>
            </a:r>
            <a:r>
              <a:rPr lang="en-US" sz="2800" dirty="0" smtClean="0">
                <a:hlinkClick r:id="rId4"/>
              </a:rPr>
              <a:t>bit.ly/1yANgST</a:t>
            </a:r>
            <a:endParaRPr lang="en-US" sz="2800" dirty="0"/>
          </a:p>
          <a:p>
            <a:pPr algn="ctr"/>
            <a:endParaRPr lang="en-US" sz="2400" dirty="0" smtClean="0"/>
          </a:p>
        </p:txBody>
      </p:sp>
      <p:sp>
        <p:nvSpPr>
          <p:cNvPr id="5" name="Rectangle 4"/>
          <p:cNvSpPr/>
          <p:nvPr/>
        </p:nvSpPr>
        <p:spPr>
          <a:xfrm>
            <a:off x="533400" y="1371600"/>
            <a:ext cx="7696200" cy="2246769"/>
          </a:xfrm>
          <a:prstGeom prst="rect">
            <a:avLst/>
          </a:prstGeom>
        </p:spPr>
        <p:txBody>
          <a:bodyPr wrap="square">
            <a:spAutoFit/>
          </a:bodyPr>
          <a:lstStyle/>
          <a:p>
            <a:pPr algn="ctr"/>
            <a:r>
              <a:rPr lang="en-US" sz="2800" dirty="0" smtClean="0"/>
              <a:t>Geo-centric  </a:t>
            </a:r>
          </a:p>
          <a:p>
            <a:pPr algn="ctr"/>
            <a:r>
              <a:rPr lang="en-US" sz="2800" dirty="0" smtClean="0"/>
              <a:t>(Ptolemy [90-168AD]) </a:t>
            </a:r>
          </a:p>
          <a:p>
            <a:pPr algn="ctr"/>
            <a:r>
              <a:rPr lang="en-US" sz="2800" dirty="0" err="1" smtClean="0"/>
              <a:t>vs</a:t>
            </a:r>
            <a:r>
              <a:rPr lang="en-US" sz="2800" dirty="0" smtClean="0"/>
              <a:t> </a:t>
            </a:r>
          </a:p>
          <a:p>
            <a:pPr algn="ctr"/>
            <a:r>
              <a:rPr lang="en-US" sz="2800" dirty="0" err="1" smtClean="0"/>
              <a:t>Helio</a:t>
            </a:r>
            <a:r>
              <a:rPr lang="en-US" sz="2800" dirty="0" smtClean="0"/>
              <a:t>-centric Explanations (</a:t>
            </a:r>
            <a:r>
              <a:rPr lang="en-US" sz="2800" dirty="0" err="1" smtClean="0"/>
              <a:t>Nicolaus</a:t>
            </a:r>
            <a:r>
              <a:rPr lang="en-US" sz="2800" dirty="0" smtClean="0"/>
              <a:t> </a:t>
            </a:r>
            <a:r>
              <a:rPr lang="en-US" sz="2800" b="1" dirty="0" smtClean="0"/>
              <a:t>Copernicus</a:t>
            </a:r>
            <a:r>
              <a:rPr lang="en-US" sz="2800" dirty="0" smtClean="0"/>
              <a:t> (1473–1543) )</a:t>
            </a:r>
            <a:endParaRPr lang="en-US" sz="2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u="sng" dirty="0" smtClean="0"/>
              <a:t>Moon rotates about its axis</a:t>
            </a:r>
            <a:endParaRPr lang="en-US" u="sng" dirty="0"/>
          </a:p>
        </p:txBody>
      </p:sp>
      <p:pic>
        <p:nvPicPr>
          <p:cNvPr id="4" name="Picture 5" descr="05a-015"/>
          <p:cNvPicPr>
            <a:picLocks noChangeAspect="1" noChangeArrowheads="1"/>
          </p:cNvPicPr>
          <p:nvPr/>
        </p:nvPicPr>
        <p:blipFill>
          <a:blip r:embed="rId3"/>
          <a:srcRect/>
          <a:stretch>
            <a:fillRect/>
          </a:stretch>
        </p:blipFill>
        <p:spPr bwMode="auto">
          <a:xfrm>
            <a:off x="685800" y="1447800"/>
            <a:ext cx="7696200" cy="4988127"/>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Motion of Mars and Venus </a:t>
            </a:r>
            <a:r>
              <a:rPr lang="en-US" u="sng" dirty="0" err="1" smtClean="0"/>
              <a:t>w.r.t</a:t>
            </a:r>
            <a:r>
              <a:rPr lang="en-US" u="sng" dirty="0" smtClean="0"/>
              <a:t> Earth</a:t>
            </a:r>
            <a:endParaRPr lang="en-US" u="sng" dirty="0"/>
          </a:p>
        </p:txBody>
      </p:sp>
      <p:sp>
        <p:nvSpPr>
          <p:cNvPr id="3" name="Rectangle 2"/>
          <p:cNvSpPr/>
          <p:nvPr/>
        </p:nvSpPr>
        <p:spPr>
          <a:xfrm>
            <a:off x="0" y="4191000"/>
            <a:ext cx="9144000" cy="2000548"/>
          </a:xfrm>
          <a:prstGeom prst="rect">
            <a:avLst/>
          </a:prstGeom>
        </p:spPr>
        <p:txBody>
          <a:bodyPr wrap="square">
            <a:spAutoFit/>
          </a:bodyPr>
          <a:lstStyle/>
          <a:p>
            <a:r>
              <a:rPr lang="en-US" sz="2800" dirty="0" smtClean="0">
                <a:hlinkClick r:id="rId3"/>
              </a:rPr>
              <a:t>http://www.lasalle.edu/~smithsc/Astronomy/retrograd.html</a:t>
            </a:r>
            <a:endParaRPr lang="en-US" sz="2800" dirty="0" smtClean="0"/>
          </a:p>
          <a:p>
            <a:endParaRPr lang="en-US" sz="2400" dirty="0" smtClean="0"/>
          </a:p>
          <a:p>
            <a:endParaRPr lang="en-US" sz="2400" dirty="0" smtClean="0"/>
          </a:p>
          <a:p>
            <a:endParaRPr lang="en-US" sz="2400" dirty="0" smtClean="0"/>
          </a:p>
          <a:p>
            <a:r>
              <a:rPr lang="en-US" sz="2400" dirty="0" smtClean="0"/>
              <a:t> </a:t>
            </a:r>
            <a:endParaRPr lang="en-US" sz="2400" dirty="0"/>
          </a:p>
        </p:txBody>
      </p:sp>
      <p:sp>
        <p:nvSpPr>
          <p:cNvPr id="5" name="Rectangle 4"/>
          <p:cNvSpPr/>
          <p:nvPr/>
        </p:nvSpPr>
        <p:spPr>
          <a:xfrm>
            <a:off x="533400" y="1371600"/>
            <a:ext cx="7696200" cy="2246769"/>
          </a:xfrm>
          <a:prstGeom prst="rect">
            <a:avLst/>
          </a:prstGeom>
        </p:spPr>
        <p:txBody>
          <a:bodyPr wrap="square">
            <a:spAutoFit/>
          </a:bodyPr>
          <a:lstStyle/>
          <a:p>
            <a:pPr algn="ctr"/>
            <a:r>
              <a:rPr lang="en-US" sz="2800" dirty="0" smtClean="0"/>
              <a:t>Geo-centric  </a:t>
            </a:r>
          </a:p>
          <a:p>
            <a:pPr algn="ctr"/>
            <a:r>
              <a:rPr lang="en-US" sz="2800" dirty="0" smtClean="0"/>
              <a:t>(Ptolemy [90-168AD]) </a:t>
            </a:r>
          </a:p>
          <a:p>
            <a:pPr algn="ctr"/>
            <a:r>
              <a:rPr lang="en-US" sz="2800" dirty="0" err="1" smtClean="0"/>
              <a:t>vs</a:t>
            </a:r>
            <a:r>
              <a:rPr lang="en-US" sz="2800" dirty="0" smtClean="0"/>
              <a:t> </a:t>
            </a:r>
          </a:p>
          <a:p>
            <a:pPr algn="ctr"/>
            <a:r>
              <a:rPr lang="en-US" sz="2800" dirty="0" err="1" smtClean="0"/>
              <a:t>Helio</a:t>
            </a:r>
            <a:r>
              <a:rPr lang="en-US" sz="2800" dirty="0" smtClean="0"/>
              <a:t>-centric Explanations (</a:t>
            </a:r>
            <a:r>
              <a:rPr lang="en-US" sz="2800" dirty="0" err="1" smtClean="0"/>
              <a:t>Nicolaus</a:t>
            </a:r>
            <a:r>
              <a:rPr lang="en-US" sz="2800" dirty="0" smtClean="0"/>
              <a:t> </a:t>
            </a:r>
            <a:r>
              <a:rPr lang="en-US" sz="2800" b="1" dirty="0" smtClean="0"/>
              <a:t>Copernicus</a:t>
            </a:r>
            <a:r>
              <a:rPr lang="en-US" sz="2800" dirty="0" smtClean="0"/>
              <a:t> (1473–1543) )</a:t>
            </a:r>
            <a:endParaRPr lang="en-US" sz="2800" dirty="0"/>
          </a:p>
        </p:txBody>
      </p:sp>
      <p:sp>
        <p:nvSpPr>
          <p:cNvPr id="9" name="Rectangle 8"/>
          <p:cNvSpPr/>
          <p:nvPr/>
        </p:nvSpPr>
        <p:spPr>
          <a:xfrm>
            <a:off x="0" y="4953000"/>
            <a:ext cx="8883779" cy="461665"/>
          </a:xfrm>
          <a:prstGeom prst="rect">
            <a:avLst/>
          </a:prstGeom>
        </p:spPr>
        <p:txBody>
          <a:bodyPr wrap="none">
            <a:spAutoFit/>
          </a:bodyPr>
          <a:lstStyle/>
          <a:p>
            <a:r>
              <a:rPr lang="en-US" sz="2400" dirty="0" smtClean="0">
                <a:hlinkClick r:id="rId4"/>
              </a:rPr>
              <a:t>http://www.mhhe.com/physsci/astronomy/applets/Retro/frame.html</a:t>
            </a:r>
            <a:endParaRPr lang="en-US" sz="2400" dirty="0" smtClean="0"/>
          </a:p>
        </p:txBody>
      </p:sp>
    </p:spTree>
    <p:extLst>
      <p:ext uri="{BB962C8B-B14F-4D97-AF65-F5344CB8AC3E}">
        <p14:creationId xmlns:p14="http://schemas.microsoft.com/office/powerpoint/2010/main" val="13852176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u="sng" dirty="0" smtClean="0"/>
              <a:t>Seasons</a:t>
            </a:r>
            <a:endParaRPr lang="en-US" u="sng"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Ecliptic : Plane of revolution of planets</a:t>
            </a:r>
            <a:endParaRPr lang="en-US" u="sng" dirty="0"/>
          </a:p>
        </p:txBody>
      </p:sp>
      <p:pic>
        <p:nvPicPr>
          <p:cNvPr id="73730" name="Picture 2" descr="http://www.eso.org/public/outreach/eduoff/vt-2004/Background/Infol2/vt2004-if11-fig2.jpg"/>
          <p:cNvPicPr>
            <a:picLocks noChangeAspect="1" noChangeArrowheads="1"/>
          </p:cNvPicPr>
          <p:nvPr/>
        </p:nvPicPr>
        <p:blipFill>
          <a:blip r:embed="rId3" cstate="print"/>
          <a:srcRect/>
          <a:stretch>
            <a:fillRect/>
          </a:stretch>
        </p:blipFill>
        <p:spPr bwMode="auto">
          <a:xfrm>
            <a:off x="1295400" y="1752600"/>
            <a:ext cx="6096000" cy="45339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762000" y="571500"/>
            <a:ext cx="7620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20962"/>
          </a:xfrm>
        </p:spPr>
        <p:txBody>
          <a:bodyPr/>
          <a:lstStyle/>
          <a:p>
            <a:r>
              <a:rPr lang="en-US" u="sng" dirty="0" smtClean="0"/>
              <a:t>Why do we have seasons, and variations in the duration of day and night?</a:t>
            </a:r>
            <a:endParaRPr lang="en-US" u="sng" dirty="0"/>
          </a:p>
        </p:txBody>
      </p:sp>
      <p:sp>
        <p:nvSpPr>
          <p:cNvPr id="3" name="Content Placeholder 2"/>
          <p:cNvSpPr>
            <a:spLocks noGrp="1"/>
          </p:cNvSpPr>
          <p:nvPr>
            <p:ph idx="1"/>
          </p:nvPr>
        </p:nvSpPr>
        <p:spPr>
          <a:xfrm>
            <a:off x="457200" y="3200400"/>
            <a:ext cx="8229600" cy="2971800"/>
          </a:xfrm>
        </p:spPr>
        <p:txBody>
          <a:bodyPr>
            <a:normAutofit/>
          </a:bodyPr>
          <a:lstStyle/>
          <a:p>
            <a:r>
              <a:rPr lang="en-US" dirty="0" smtClean="0"/>
              <a:t>Earth’s orbit is planar.</a:t>
            </a:r>
          </a:p>
          <a:p>
            <a:pPr lvl="2"/>
            <a:r>
              <a:rPr lang="en-US" dirty="0" smtClean="0"/>
              <a:t>Other planets in the solar system orbit on or near the plane of ecliptic.</a:t>
            </a:r>
          </a:p>
          <a:p>
            <a:pPr lvl="2"/>
            <a:r>
              <a:rPr lang="en-US" dirty="0" smtClean="0"/>
              <a:t>The sun's rays are pretty close to parallel to each other when they reach the Earth.</a:t>
            </a:r>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15962"/>
          </a:xfrm>
        </p:spPr>
        <p:txBody>
          <a:bodyPr>
            <a:normAutofit fontScale="90000"/>
          </a:bodyPr>
          <a:lstStyle/>
          <a:p>
            <a:r>
              <a:rPr lang="en-US" u="sng" dirty="0" smtClean="0"/>
              <a:t>No tilt </a:t>
            </a:r>
            <a:r>
              <a:rPr lang="en-US" u="sng" dirty="0" err="1" smtClean="0"/>
              <a:t>Scenerio</a:t>
            </a:r>
            <a:endParaRPr lang="en-US" u="sng" dirty="0"/>
          </a:p>
        </p:txBody>
      </p:sp>
      <p:pic>
        <p:nvPicPr>
          <p:cNvPr id="1027" name="Picture 3"/>
          <p:cNvPicPr>
            <a:picLocks noChangeAspect="1" noChangeArrowheads="1"/>
          </p:cNvPicPr>
          <p:nvPr/>
        </p:nvPicPr>
        <p:blipFill>
          <a:blip r:embed="rId3" cstate="print"/>
          <a:srcRect/>
          <a:stretch>
            <a:fillRect/>
          </a:stretch>
        </p:blipFill>
        <p:spPr bwMode="auto">
          <a:xfrm>
            <a:off x="533400" y="1066800"/>
            <a:ext cx="8009929"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b="1" i="1" dirty="0" smtClean="0"/>
              <a:t>If </a:t>
            </a:r>
            <a:r>
              <a:rPr lang="en-US" dirty="0" smtClean="0"/>
              <a:t> the axis of rotation were perpendicular to the plane of ecliptic, </a:t>
            </a:r>
          </a:p>
          <a:p>
            <a:r>
              <a:rPr lang="en-US" b="1" i="1" dirty="0" smtClean="0"/>
              <a:t>then</a:t>
            </a:r>
            <a:r>
              <a:rPr lang="en-US" dirty="0" smtClean="0"/>
              <a:t> </a:t>
            </a:r>
          </a:p>
          <a:p>
            <a:pPr lvl="1"/>
            <a:r>
              <a:rPr lang="en-US" dirty="0" smtClean="0"/>
              <a:t>the sun would always be overhead at the equator at noon and be relatively intense, </a:t>
            </a:r>
          </a:p>
          <a:p>
            <a:pPr lvl="1"/>
            <a:r>
              <a:rPr lang="en-US" dirty="0" smtClean="0"/>
              <a:t>it would be at the horizon at the North and the South poles.</a:t>
            </a:r>
          </a:p>
          <a:p>
            <a:pPr lvl="1"/>
            <a:r>
              <a:rPr lang="en-US" dirty="0" smtClean="0"/>
              <a:t>The length of the day and the night would be equal. (</a:t>
            </a:r>
            <a:r>
              <a:rPr lang="en-US" i="1" dirty="0" smtClean="0"/>
              <a:t>Cf.</a:t>
            </a:r>
            <a:r>
              <a:rPr lang="en-US" dirty="0" smtClean="0"/>
              <a:t> equinoxes in March and September)</a:t>
            </a:r>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u="sng" dirty="0" smtClean="0"/>
              <a:t>23.5 degree tilt of Earth’s axis</a:t>
            </a:r>
            <a:endParaRPr lang="en-US" u="sng" dirty="0"/>
          </a:p>
        </p:txBody>
      </p:sp>
      <p:pic>
        <p:nvPicPr>
          <p:cNvPr id="2050" name="Picture 2" descr="http://upload.wikimedia.org/wikipedia/commons/thumb/c/c8/Earth-lighting-summer-solstice_EN.png/800px-Earth-lighting-summer-solstice_EN.png"/>
          <p:cNvPicPr>
            <a:picLocks noChangeAspect="1" noChangeArrowheads="1"/>
          </p:cNvPicPr>
          <p:nvPr/>
        </p:nvPicPr>
        <p:blipFill>
          <a:blip r:embed="rId3" cstate="print"/>
          <a:srcRect/>
          <a:stretch>
            <a:fillRect/>
          </a:stretch>
        </p:blipFill>
        <p:spPr bwMode="auto">
          <a:xfrm>
            <a:off x="1066800" y="1600200"/>
            <a:ext cx="7620000" cy="5000625"/>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solidFill>
                  <a:srgbClr val="FF0000"/>
                </a:solidFill>
              </a:rPr>
              <a:t>Actually, earth’s axis of rotation is tilted to the plane of ecliptic at 23.5 degrees.</a:t>
            </a:r>
          </a:p>
          <a:p>
            <a:r>
              <a:rPr lang="en-US" dirty="0" smtClean="0"/>
              <a:t>The hemisphere that is tilted towards the Sun is warmer because sunlight travels more directly to the Earth’s surface and less sunlight gets scattered in the atmosphere. When it is summer in the Northern Hemisphere, it is winter in the Southern Hemisphere. </a:t>
            </a:r>
          </a:p>
          <a:p>
            <a:r>
              <a:rPr lang="en-US" dirty="0" smtClean="0"/>
              <a:t>Due to tilt, in summer (resp. winter), days (resp. nights) are longer and nights (resp. days) are shorter.</a:t>
            </a:r>
          </a:p>
          <a:p>
            <a:pPr lvl="1"/>
            <a:r>
              <a:rPr lang="en-US" dirty="0" smtClean="0"/>
              <a:t>Note that northern hemisphere is actually farther from the sun in summer than in the winter!</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82000" cy="1706562"/>
          </a:xfrm>
        </p:spPr>
        <p:txBody>
          <a:bodyPr>
            <a:normAutofit fontScale="90000"/>
          </a:bodyPr>
          <a:lstStyle/>
          <a:p>
            <a:r>
              <a:rPr lang="en-US" u="sng" dirty="0" smtClean="0"/>
              <a:t>Illustration of variation in energy per unit area and atmospheric scattering as a function of the longitude</a:t>
            </a:r>
            <a:endParaRPr lang="en-US" u="sng" dirty="0"/>
          </a:p>
        </p:txBody>
      </p:sp>
      <p:pic>
        <p:nvPicPr>
          <p:cNvPr id="4098" name="Picture 2"/>
          <p:cNvPicPr>
            <a:picLocks noChangeAspect="1" noChangeArrowheads="1"/>
          </p:cNvPicPr>
          <p:nvPr/>
        </p:nvPicPr>
        <p:blipFill>
          <a:blip r:embed="rId3" cstate="print"/>
          <a:srcRect/>
          <a:stretch>
            <a:fillRect/>
          </a:stretch>
        </p:blipFill>
        <p:spPr bwMode="auto">
          <a:xfrm>
            <a:off x="2286000" y="2514600"/>
            <a:ext cx="2638425" cy="325755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6248400" y="2743200"/>
            <a:ext cx="2771775" cy="2857500"/>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srcRect/>
          <a:stretch>
            <a:fillRect/>
          </a:stretch>
        </p:blipFill>
        <p:spPr bwMode="auto">
          <a:xfrm>
            <a:off x="381000" y="4114800"/>
            <a:ext cx="1905000" cy="1905000"/>
          </a:xfrm>
          <a:prstGeom prst="rect">
            <a:avLst/>
          </a:prstGeom>
          <a:noFill/>
          <a:ln w="9525">
            <a:noFill/>
            <a:miter lim="800000"/>
            <a:headEnd/>
            <a:tailEnd/>
          </a:ln>
        </p:spPr>
      </p:pic>
      <p:pic>
        <p:nvPicPr>
          <p:cNvPr id="4101" name="Picture 5"/>
          <p:cNvPicPr>
            <a:picLocks noChangeAspect="1" noChangeArrowheads="1"/>
          </p:cNvPicPr>
          <p:nvPr/>
        </p:nvPicPr>
        <p:blipFill>
          <a:blip r:embed="rId6" cstate="print"/>
          <a:srcRect/>
          <a:stretch>
            <a:fillRect/>
          </a:stretch>
        </p:blipFill>
        <p:spPr bwMode="auto">
          <a:xfrm>
            <a:off x="381000" y="2209800"/>
            <a:ext cx="19050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
            </a:r>
            <a:br>
              <a:rPr lang="en-US" dirty="0" smtClean="0"/>
            </a:br>
            <a:r>
              <a:rPr lang="en-US" dirty="0" smtClean="0"/>
              <a:t>Sky over : THE ENTIRE night</a:t>
            </a:r>
            <a:br>
              <a:rPr lang="en-US" dirty="0" smtClean="0"/>
            </a:br>
            <a:endParaRPr lang="en-US" dirty="0"/>
          </a:p>
        </p:txBody>
      </p:sp>
      <p:sp>
        <p:nvSpPr>
          <p:cNvPr id="5" name="Text Placeholder 4"/>
          <p:cNvSpPr>
            <a:spLocks noGrp="1"/>
          </p:cNvSpPr>
          <p:nvPr>
            <p:ph type="body" idx="1"/>
          </p:nvPr>
        </p:nvSpPr>
        <p:spPr/>
        <p:txBody>
          <a:bodyPr/>
          <a:lstStyle/>
          <a:p>
            <a:r>
              <a:rPr lang="en-US" dirty="0" smtClean="0"/>
              <a:t>Observe the constellations/planets moving anti-clockwise around the pole star as the night/day progresses. </a:t>
            </a:r>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Season’s Animation</a:t>
            </a:r>
            <a:endParaRPr lang="en-US" dirty="0"/>
          </a:p>
        </p:txBody>
      </p:sp>
      <p:sp>
        <p:nvSpPr>
          <p:cNvPr id="3" name="Content Placeholder 2"/>
          <p:cNvSpPr>
            <a:spLocks noGrp="1"/>
          </p:cNvSpPr>
          <p:nvPr>
            <p:ph idx="1"/>
          </p:nvPr>
        </p:nvSpPr>
        <p:spPr/>
        <p:txBody>
          <a:bodyPr/>
          <a:lstStyle/>
          <a:p>
            <a:endParaRPr lang="en-US" dirty="0" smtClean="0"/>
          </a:p>
          <a:p>
            <a:endParaRPr lang="en-US" dirty="0" smtClean="0">
              <a:hlinkClick r:id="rId3"/>
            </a:endParaRPr>
          </a:p>
          <a:p>
            <a:r>
              <a:rPr lang="en-US" dirty="0" smtClean="0">
                <a:hlinkClick r:id="rId3"/>
              </a:rPr>
              <a:t>http://esminfo.prenhall.com/science/geoanimations/animations/01_EarthSun_E2.html</a:t>
            </a: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487362"/>
          </a:xfrm>
        </p:spPr>
        <p:txBody>
          <a:bodyPr>
            <a:normAutofit fontScale="90000"/>
          </a:bodyPr>
          <a:lstStyle/>
          <a:p>
            <a:r>
              <a:rPr lang="en-US" u="sng" dirty="0" smtClean="0"/>
              <a:t>Why do seasons change?</a:t>
            </a:r>
            <a:endParaRPr lang="en-US" u="sng" dirty="0"/>
          </a:p>
        </p:txBody>
      </p:sp>
      <p:sp>
        <p:nvSpPr>
          <p:cNvPr id="8" name="Content Placeholder 7"/>
          <p:cNvSpPr>
            <a:spLocks noGrp="1"/>
          </p:cNvSpPr>
          <p:nvPr>
            <p:ph idx="1"/>
          </p:nvPr>
        </p:nvSpPr>
        <p:spPr>
          <a:xfrm>
            <a:off x="457200" y="990600"/>
            <a:ext cx="8229600" cy="5135563"/>
          </a:xfrm>
        </p:spPr>
        <p:txBody>
          <a:bodyPr>
            <a:normAutofit fontScale="92500" lnSpcReduction="10000"/>
          </a:bodyPr>
          <a:lstStyle/>
          <a:p>
            <a:r>
              <a:rPr lang="en-US" dirty="0" smtClean="0"/>
              <a:t>The bottom line for the changes from season to season is the </a:t>
            </a:r>
            <a:r>
              <a:rPr lang="en-US" i="1" dirty="0" smtClean="0"/>
              <a:t>average daytime temperature</a:t>
            </a:r>
            <a:r>
              <a:rPr lang="en-US" dirty="0" smtClean="0"/>
              <a:t>. This temperature depends on the amount of heat received, which in turn depends on how many hours the Sun is above the horizon and exactly how long it spends at its higher elevations. The higher the Sun gets, the less slanted the rays of light are to the surface (which more efficiently delivers energy to the surface), and suffers less scattering. The details of just how hot and cold we get, also depends on whether we are near water, or in the interior of a continent. </a:t>
            </a:r>
          </a:p>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u="sng" dirty="0" err="1" smtClean="0"/>
              <a:t>Sunpath</a:t>
            </a:r>
            <a:endParaRPr lang="en-US" u="sng" dirty="0"/>
          </a:p>
        </p:txBody>
      </p:sp>
      <p:sp>
        <p:nvSpPr>
          <p:cNvPr id="4" name="Content Placeholder 3"/>
          <p:cNvSpPr>
            <a:spLocks noGrp="1"/>
          </p:cNvSpPr>
          <p:nvPr>
            <p:ph idx="1"/>
          </p:nvPr>
        </p:nvSpPr>
        <p:spPr/>
        <p:txBody>
          <a:bodyPr>
            <a:normAutofit/>
          </a:bodyPr>
          <a:lstStyle/>
          <a:p>
            <a:r>
              <a:rPr lang="en-US" dirty="0" err="1" smtClean="0"/>
              <a:t>Sunpath</a:t>
            </a:r>
            <a:r>
              <a:rPr lang="en-US" dirty="0" smtClean="0"/>
              <a:t> </a:t>
            </a:r>
            <a:r>
              <a:rPr lang="en-US" dirty="0" smtClean="0"/>
              <a:t>as a function of the latitude over the entire year </a:t>
            </a:r>
          </a:p>
          <a:p>
            <a:pPr lvl="1"/>
            <a:r>
              <a:rPr lang="en-US" dirty="0" smtClean="0"/>
              <a:t>Northernmost point and southernmost point reached on Summer Solstice and Winter Solstice respectively.</a:t>
            </a:r>
            <a:r>
              <a:rPr lang="en-US" dirty="0" smtClean="0">
                <a:hlinkClick r:id="rId3"/>
              </a:rPr>
              <a:t> </a:t>
            </a:r>
            <a:endParaRPr lang="en-US" dirty="0" smtClean="0"/>
          </a:p>
          <a:p>
            <a:pPr lvl="1"/>
            <a:r>
              <a:rPr lang="en-US" dirty="0" smtClean="0">
                <a:hlinkClick r:id="rId4"/>
              </a:rPr>
              <a:t>http</a:t>
            </a:r>
            <a:r>
              <a:rPr lang="en-US" dirty="0">
                <a:hlinkClick r:id="rId4"/>
              </a:rPr>
              <a:t>://</a:t>
            </a:r>
            <a:r>
              <a:rPr lang="en-US" dirty="0" smtClean="0">
                <a:hlinkClick r:id="rId4"/>
              </a:rPr>
              <a:t>www.sunearthtools.com/dp/tools/pos_sun.php</a:t>
            </a:r>
            <a:endParaRPr lang="en-US" dirty="0" smtClean="0"/>
          </a:p>
          <a:p>
            <a:pPr lvl="1"/>
            <a:r>
              <a:rPr lang="en-US" dirty="0" smtClean="0"/>
              <a:t>Search </a:t>
            </a:r>
            <a:r>
              <a:rPr lang="en-US" smtClean="0"/>
              <a:t>for Dayton</a:t>
            </a:r>
            <a:endParaRPr lang="en-US" dirty="0" smtClean="0"/>
          </a:p>
          <a:p>
            <a:pPr lvl="1"/>
            <a:endParaRPr lang="en-US" dirty="0"/>
          </a:p>
          <a:p>
            <a:pPr lvl="1"/>
            <a:endParaRPr lang="en-US" dirty="0" smtClean="0"/>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err="1" smtClean="0"/>
              <a:t>Analemma</a:t>
            </a:r>
            <a:r>
              <a:rPr lang="en-US" u="sng" dirty="0" smtClean="0"/>
              <a:t/>
            </a:r>
            <a:br>
              <a:rPr lang="en-US" u="sng" dirty="0" smtClean="0"/>
            </a:br>
            <a:r>
              <a:rPr lang="en-US" sz="3100" u="sng" dirty="0" smtClean="0"/>
              <a:t>Path traced by sun over the course of a year</a:t>
            </a:r>
            <a:endParaRPr lang="en-US" sz="3100" u="sng" dirty="0"/>
          </a:p>
        </p:txBody>
      </p:sp>
      <p:pic>
        <p:nvPicPr>
          <p:cNvPr id="2054" name="Picture 6" descr="http://www.uq.edu.au/_School_Science_Lessons/36.6.2.GIF"/>
          <p:cNvPicPr>
            <a:picLocks noChangeAspect="1" noChangeArrowheads="1"/>
          </p:cNvPicPr>
          <p:nvPr/>
        </p:nvPicPr>
        <p:blipFill>
          <a:blip r:embed="rId3"/>
          <a:srcRect/>
          <a:stretch>
            <a:fillRect/>
          </a:stretch>
        </p:blipFill>
        <p:spPr bwMode="auto">
          <a:xfrm>
            <a:off x="5105400" y="1752600"/>
            <a:ext cx="3652761" cy="4572000"/>
          </a:xfrm>
          <a:prstGeom prst="rect">
            <a:avLst/>
          </a:prstGeom>
          <a:noFill/>
        </p:spPr>
      </p:pic>
      <p:pic>
        <p:nvPicPr>
          <p:cNvPr id="2056" name="Picture 8" descr="Аналемма над древней Немеей"/>
          <p:cNvPicPr>
            <a:picLocks noChangeAspect="1" noChangeArrowheads="1"/>
          </p:cNvPicPr>
          <p:nvPr/>
        </p:nvPicPr>
        <p:blipFill>
          <a:blip r:embed="rId4"/>
          <a:srcRect/>
          <a:stretch>
            <a:fillRect/>
          </a:stretch>
        </p:blipFill>
        <p:spPr bwMode="auto">
          <a:xfrm>
            <a:off x="914400" y="1676400"/>
            <a:ext cx="3657600" cy="4876801"/>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Leap Year</a:t>
            </a:r>
            <a:endParaRPr lang="en-US" u="sng" dirty="0"/>
          </a:p>
        </p:txBody>
      </p:sp>
      <p:sp>
        <p:nvSpPr>
          <p:cNvPr id="3" name="Content Placeholder 2"/>
          <p:cNvSpPr>
            <a:spLocks noGrp="1"/>
          </p:cNvSpPr>
          <p:nvPr>
            <p:ph idx="1"/>
          </p:nvPr>
        </p:nvSpPr>
        <p:spPr/>
        <p:txBody>
          <a:bodyPr>
            <a:normAutofit lnSpcReduction="10000"/>
          </a:bodyPr>
          <a:lstStyle/>
          <a:p>
            <a:r>
              <a:rPr lang="en-US" sz="2800" dirty="0" smtClean="0"/>
              <a:t>A year (that is, time required for the earth to complete one revolution around the sun) is </a:t>
            </a:r>
            <a:r>
              <a:rPr lang="en-US" sz="2800" i="1" dirty="0" smtClean="0">
                <a:solidFill>
                  <a:srgbClr val="002060"/>
                </a:solidFill>
              </a:rPr>
              <a:t>not an integral multiple</a:t>
            </a:r>
            <a:r>
              <a:rPr lang="en-US" sz="2800" i="1" dirty="0" smtClean="0"/>
              <a:t> of </a:t>
            </a:r>
            <a:r>
              <a:rPr lang="en-US" sz="2800" dirty="0" smtClean="0"/>
              <a:t>a day (that is, the time required to complete one rotation about earth’s axis [and face the sun in the same position]).</a:t>
            </a:r>
          </a:p>
          <a:p>
            <a:pPr lvl="2">
              <a:buNone/>
            </a:pPr>
            <a:r>
              <a:rPr lang="en-US" sz="2800" dirty="0" smtClean="0">
                <a:solidFill>
                  <a:srgbClr val="FF0000"/>
                </a:solidFill>
              </a:rPr>
              <a:t>1 year ~ 365.2422 days </a:t>
            </a:r>
          </a:p>
          <a:p>
            <a:r>
              <a:rPr lang="en-US" sz="2800" dirty="0" smtClean="0"/>
              <a:t>Calendar systems add an extra “leap” day every four years to keep the association of months and seasons from shifting.</a:t>
            </a:r>
          </a:p>
          <a:p>
            <a:pPr marL="1257300" lvl="4" indent="-342900">
              <a:buNone/>
            </a:pPr>
            <a:r>
              <a:rPr lang="en-US" sz="2800" dirty="0" smtClean="0">
                <a:solidFill>
                  <a:srgbClr val="FF0000"/>
                </a:solidFill>
              </a:rPr>
              <a:t>To ensure: 1 calendar year ~ 1 solar year </a:t>
            </a:r>
          </a:p>
          <a:p>
            <a:endParaRPr lang="en-US" sz="28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Leap Year : More details</a:t>
            </a:r>
            <a:endParaRPr lang="en-US" u="sng" dirty="0"/>
          </a:p>
        </p:txBody>
      </p:sp>
      <p:sp>
        <p:nvSpPr>
          <p:cNvPr id="3" name="Content Placeholder 2"/>
          <p:cNvSpPr>
            <a:spLocks noGrp="1"/>
          </p:cNvSpPr>
          <p:nvPr>
            <p:ph idx="1"/>
          </p:nvPr>
        </p:nvSpPr>
        <p:spPr/>
        <p:txBody>
          <a:bodyPr>
            <a:normAutofit fontScale="92500" lnSpcReduction="10000"/>
          </a:bodyPr>
          <a:lstStyle/>
          <a:p>
            <a:r>
              <a:rPr lang="en-US" dirty="0" smtClean="0"/>
              <a:t>Gregorian calendar uses the following three criteria to determine leap years:</a:t>
            </a:r>
          </a:p>
          <a:p>
            <a:pPr lvl="1"/>
            <a:r>
              <a:rPr lang="en-US" dirty="0" smtClean="0">
                <a:solidFill>
                  <a:srgbClr val="00B050"/>
                </a:solidFill>
              </a:rPr>
              <a:t>Every year that is evenly divisible by 4 is a leap year, </a:t>
            </a:r>
            <a:r>
              <a:rPr lang="en-US" i="1" dirty="0" smtClean="0">
                <a:solidFill>
                  <a:srgbClr val="FF0000"/>
                </a:solidFill>
              </a:rPr>
              <a:t>with the following exception</a:t>
            </a:r>
            <a:r>
              <a:rPr lang="en-US" dirty="0" smtClean="0">
                <a:solidFill>
                  <a:srgbClr val="FF0000"/>
                </a:solidFill>
              </a:rPr>
              <a:t>:</a:t>
            </a:r>
          </a:p>
          <a:p>
            <a:pPr lvl="1"/>
            <a:r>
              <a:rPr lang="en-US" dirty="0" smtClean="0">
                <a:solidFill>
                  <a:srgbClr val="00B050"/>
                </a:solidFill>
              </a:rPr>
              <a:t>If it is evenly divisible by 100, it is NOT a leap year, </a:t>
            </a:r>
            <a:r>
              <a:rPr lang="en-US" i="1" dirty="0" smtClean="0">
                <a:solidFill>
                  <a:srgbClr val="FF0000"/>
                </a:solidFill>
              </a:rPr>
              <a:t>with the following exception:</a:t>
            </a:r>
            <a:endParaRPr lang="en-US" dirty="0" smtClean="0">
              <a:solidFill>
                <a:srgbClr val="FF0000"/>
              </a:solidFill>
            </a:endParaRPr>
          </a:p>
          <a:p>
            <a:pPr lvl="1"/>
            <a:r>
              <a:rPr lang="en-US" dirty="0" smtClean="0">
                <a:solidFill>
                  <a:srgbClr val="00B050"/>
                </a:solidFill>
              </a:rPr>
              <a:t>If it is evenly divisible by 400. Then it is a leap year</a:t>
            </a:r>
            <a:r>
              <a:rPr lang="en-US" dirty="0" smtClean="0"/>
              <a:t>.</a:t>
            </a:r>
          </a:p>
          <a:p>
            <a:r>
              <a:rPr lang="en-US" dirty="0" smtClean="0"/>
              <a:t>Examples</a:t>
            </a:r>
          </a:p>
          <a:p>
            <a:pPr lvl="2"/>
            <a:r>
              <a:rPr lang="en-US" dirty="0" smtClean="0">
                <a:solidFill>
                  <a:srgbClr val="FFC000"/>
                </a:solidFill>
              </a:rPr>
              <a:t>Leap years</a:t>
            </a:r>
            <a:r>
              <a:rPr lang="en-US" dirty="0" smtClean="0"/>
              <a:t>: 1904, 2000, 2012, etc</a:t>
            </a:r>
          </a:p>
          <a:p>
            <a:pPr lvl="2"/>
            <a:r>
              <a:rPr lang="en-US" dirty="0" smtClean="0">
                <a:solidFill>
                  <a:srgbClr val="FFC000"/>
                </a:solidFill>
              </a:rPr>
              <a:t>Non-leap years</a:t>
            </a:r>
            <a:r>
              <a:rPr lang="en-US" dirty="0" smtClean="0"/>
              <a:t>: 1800, 1900, 2005, 2011, 2013,etc</a:t>
            </a:r>
          </a:p>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Climate change and Shifts in Seasons : </a:t>
            </a:r>
            <a:br>
              <a:rPr lang="en-US" u="sng" dirty="0" smtClean="0"/>
            </a:br>
            <a:r>
              <a:rPr lang="en-US" u="sng" dirty="0" smtClean="0"/>
              <a:t> </a:t>
            </a:r>
            <a:r>
              <a:rPr lang="en-US" u="sng" dirty="0" err="1" smtClean="0">
                <a:solidFill>
                  <a:srgbClr val="00B050"/>
                </a:solidFill>
              </a:rPr>
              <a:t>Milankovitch</a:t>
            </a:r>
            <a:r>
              <a:rPr lang="en-US" u="sng" dirty="0" smtClean="0">
                <a:solidFill>
                  <a:srgbClr val="00B050"/>
                </a:solidFill>
              </a:rPr>
              <a:t> Cycles</a:t>
            </a:r>
            <a:endParaRPr lang="en-US" u="sng" dirty="0">
              <a:solidFill>
                <a:srgbClr val="00B050"/>
              </a:solidFill>
            </a:endParaRPr>
          </a:p>
        </p:txBody>
      </p:sp>
      <p:sp>
        <p:nvSpPr>
          <p:cNvPr id="3" name="Content Placeholder 2"/>
          <p:cNvSpPr>
            <a:spLocks noGrp="1"/>
          </p:cNvSpPr>
          <p:nvPr>
            <p:ph idx="1"/>
          </p:nvPr>
        </p:nvSpPr>
        <p:spPr>
          <a:xfrm>
            <a:off x="457200" y="1600201"/>
            <a:ext cx="8229600" cy="2743200"/>
          </a:xfrm>
        </p:spPr>
        <p:txBody>
          <a:bodyPr>
            <a:normAutofit/>
          </a:bodyPr>
          <a:lstStyle/>
          <a:p>
            <a:r>
              <a:rPr lang="en-US" dirty="0" smtClean="0">
                <a:solidFill>
                  <a:schemeClr val="tx2">
                    <a:lumMod val="60000"/>
                    <a:lumOff val="40000"/>
                  </a:schemeClr>
                </a:solidFill>
              </a:rPr>
              <a:t>Change in the eccentricity of earth’s orbit </a:t>
            </a:r>
          </a:p>
          <a:p>
            <a:pPr lvl="2"/>
            <a:r>
              <a:rPr lang="en-US" dirty="0" smtClean="0">
                <a:solidFill>
                  <a:srgbClr val="FFC000"/>
                </a:solidFill>
              </a:rPr>
              <a:t>Changes the distance between earth and sun</a:t>
            </a:r>
          </a:p>
          <a:p>
            <a:pPr lvl="1"/>
            <a:r>
              <a:rPr lang="en-US" dirty="0" smtClean="0">
                <a:solidFill>
                  <a:srgbClr val="FF0000"/>
                </a:solidFill>
              </a:rPr>
              <a:t>0 (circle) to 0.05 (ellipse)</a:t>
            </a:r>
          </a:p>
          <a:p>
            <a:pPr lvl="2"/>
            <a:r>
              <a:rPr lang="en-US" dirty="0" smtClean="0">
                <a:solidFill>
                  <a:srgbClr val="FFC000"/>
                </a:solidFill>
              </a:rPr>
              <a:t>Current eccentricity 0.0167</a:t>
            </a:r>
          </a:p>
          <a:p>
            <a:pPr lvl="1"/>
            <a:r>
              <a:rPr lang="en-US" dirty="0" smtClean="0"/>
              <a:t>100,000 years for one complete cycle</a:t>
            </a:r>
          </a:p>
          <a:p>
            <a:endParaRPr lang="en-US" dirty="0" smtClean="0"/>
          </a:p>
          <a:p>
            <a:pPr lvl="1"/>
            <a:endParaRPr lang="en-US" dirty="0"/>
          </a:p>
        </p:txBody>
      </p:sp>
      <p:pic>
        <p:nvPicPr>
          <p:cNvPr id="4" name="Picture 2" descr="http://www.homepage.montana.edu/~geol445/hyperglac/time1/eccentric.JPG"/>
          <p:cNvPicPr>
            <a:picLocks noChangeAspect="1" noChangeArrowheads="1"/>
          </p:cNvPicPr>
          <p:nvPr/>
        </p:nvPicPr>
        <p:blipFill>
          <a:blip r:embed="rId3"/>
          <a:srcRect/>
          <a:stretch>
            <a:fillRect/>
          </a:stretch>
        </p:blipFill>
        <p:spPr bwMode="auto">
          <a:xfrm>
            <a:off x="2438400" y="4042488"/>
            <a:ext cx="3886200" cy="28155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Effect of eccentricity</a:t>
            </a:r>
            <a:endParaRPr lang="en-US" u="sng" dirty="0"/>
          </a:p>
        </p:txBody>
      </p:sp>
      <p:sp>
        <p:nvSpPr>
          <p:cNvPr id="3" name="Content Placeholder 2"/>
          <p:cNvSpPr>
            <a:spLocks noGrp="1"/>
          </p:cNvSpPr>
          <p:nvPr>
            <p:ph idx="1"/>
          </p:nvPr>
        </p:nvSpPr>
        <p:spPr>
          <a:xfrm>
            <a:off x="457200" y="1295400"/>
            <a:ext cx="8229600" cy="4830763"/>
          </a:xfrm>
        </p:spPr>
        <p:txBody>
          <a:bodyPr>
            <a:normAutofit fontScale="92500" lnSpcReduction="20000"/>
          </a:bodyPr>
          <a:lstStyle/>
          <a:p>
            <a:r>
              <a:rPr lang="en-US" sz="3000" dirty="0" smtClean="0"/>
              <a:t>At present the orbit is nearly circular, that is, eccentricity is low. </a:t>
            </a:r>
          </a:p>
          <a:p>
            <a:pPr lvl="2"/>
            <a:r>
              <a:rPr lang="en-US" dirty="0" smtClean="0"/>
              <a:t>A </a:t>
            </a:r>
            <a:r>
              <a:rPr lang="en-US" dirty="0" smtClean="0">
                <a:solidFill>
                  <a:srgbClr val="FF0000"/>
                </a:solidFill>
              </a:rPr>
              <a:t>3 percent </a:t>
            </a:r>
            <a:r>
              <a:rPr lang="en-US" dirty="0" smtClean="0"/>
              <a:t>difference in distance between Earth and Sun (</a:t>
            </a:r>
            <a:r>
              <a:rPr lang="en-US" dirty="0" smtClean="0">
                <a:solidFill>
                  <a:srgbClr val="00B0F0"/>
                </a:solidFill>
              </a:rPr>
              <a:t>aphelion – perihelion</a:t>
            </a:r>
            <a:r>
              <a:rPr lang="en-US" dirty="0" smtClean="0"/>
              <a:t>) means that Earth experiences a </a:t>
            </a:r>
            <a:r>
              <a:rPr lang="en-US" dirty="0" smtClean="0">
                <a:solidFill>
                  <a:srgbClr val="FF0000"/>
                </a:solidFill>
              </a:rPr>
              <a:t>6 percent </a:t>
            </a:r>
            <a:r>
              <a:rPr lang="en-US" dirty="0" smtClean="0"/>
              <a:t>increase in received solar energy in January than in July. </a:t>
            </a:r>
          </a:p>
          <a:p>
            <a:r>
              <a:rPr lang="en-US" sz="3000" dirty="0" smtClean="0"/>
              <a:t>Higher eccentricity changes the length of seasons (between vernal and autumn equinoxes) and the summers determine the extent of melted ice. Overall, other things being equal, it causes for a warmer earth.</a:t>
            </a:r>
          </a:p>
          <a:p>
            <a:pPr marL="1257300" lvl="4" indent="-342900"/>
            <a:r>
              <a:rPr lang="en-US" sz="2600" dirty="0" smtClean="0"/>
              <a:t>When the Earth's orbit is most elliptical, the amount of solar energy received at the </a:t>
            </a:r>
            <a:r>
              <a:rPr lang="en-US" sz="2600" dirty="0" smtClean="0">
                <a:solidFill>
                  <a:srgbClr val="00B0F0"/>
                </a:solidFill>
              </a:rPr>
              <a:t>perihelion</a:t>
            </a:r>
            <a:r>
              <a:rPr lang="en-US" sz="2600" dirty="0" smtClean="0"/>
              <a:t> would be in the range of 20 to 30 percent more than at </a:t>
            </a:r>
            <a:r>
              <a:rPr lang="en-US" sz="2600" dirty="0" smtClean="0">
                <a:solidFill>
                  <a:srgbClr val="00B0F0"/>
                </a:solidFill>
              </a:rPr>
              <a:t>aphelion</a:t>
            </a:r>
            <a:r>
              <a:rPr lang="en-US" sz="2600" dirty="0" smtClean="0"/>
              <a:t>.</a:t>
            </a:r>
          </a:p>
          <a:p>
            <a:endParaRPr lang="en-US" sz="3000" dirty="0" smtClean="0"/>
          </a:p>
          <a:p>
            <a:endParaRPr lang="en-US" sz="30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Climate change and Shifts in Seasons : </a:t>
            </a:r>
            <a:br>
              <a:rPr lang="en-US" u="sng" dirty="0" smtClean="0"/>
            </a:br>
            <a:r>
              <a:rPr lang="en-US" u="sng" dirty="0" smtClean="0"/>
              <a:t> </a:t>
            </a:r>
            <a:r>
              <a:rPr lang="en-US" u="sng" dirty="0" err="1" smtClean="0">
                <a:solidFill>
                  <a:srgbClr val="00B050"/>
                </a:solidFill>
              </a:rPr>
              <a:t>Milankovitch</a:t>
            </a:r>
            <a:r>
              <a:rPr lang="en-US" u="sng" dirty="0" smtClean="0">
                <a:solidFill>
                  <a:srgbClr val="00B050"/>
                </a:solidFill>
              </a:rPr>
              <a:t> Cycles</a:t>
            </a:r>
            <a:endParaRPr lang="en-US" u="sng" dirty="0">
              <a:solidFill>
                <a:srgbClr val="00B050"/>
              </a:solidFill>
            </a:endParaRPr>
          </a:p>
        </p:txBody>
      </p:sp>
      <p:sp>
        <p:nvSpPr>
          <p:cNvPr id="3" name="Content Placeholder 2"/>
          <p:cNvSpPr>
            <a:spLocks noGrp="1"/>
          </p:cNvSpPr>
          <p:nvPr>
            <p:ph idx="1"/>
          </p:nvPr>
        </p:nvSpPr>
        <p:spPr>
          <a:xfrm>
            <a:off x="457200" y="1600201"/>
            <a:ext cx="8229600" cy="2590800"/>
          </a:xfrm>
        </p:spPr>
        <p:txBody>
          <a:bodyPr>
            <a:normAutofit/>
          </a:bodyPr>
          <a:lstStyle/>
          <a:p>
            <a:r>
              <a:rPr lang="en-US" dirty="0" smtClean="0">
                <a:solidFill>
                  <a:schemeClr val="tx2">
                    <a:lumMod val="60000"/>
                    <a:lumOff val="40000"/>
                  </a:schemeClr>
                </a:solidFill>
              </a:rPr>
              <a:t>Change in the axial tilt</a:t>
            </a:r>
          </a:p>
          <a:p>
            <a:pPr lvl="2"/>
            <a:r>
              <a:rPr lang="en-US" dirty="0" smtClean="0">
                <a:solidFill>
                  <a:srgbClr val="FFC000"/>
                </a:solidFill>
              </a:rPr>
              <a:t>Angle the axis of rotation makes with the orbital plane</a:t>
            </a:r>
          </a:p>
          <a:p>
            <a:pPr lvl="1"/>
            <a:r>
              <a:rPr lang="en-US" dirty="0" smtClean="0">
                <a:solidFill>
                  <a:srgbClr val="FF0000"/>
                </a:solidFill>
              </a:rPr>
              <a:t>21.5 to 24.5 </a:t>
            </a:r>
          </a:p>
          <a:p>
            <a:pPr lvl="2"/>
            <a:r>
              <a:rPr lang="en-US" dirty="0" smtClean="0">
                <a:solidFill>
                  <a:srgbClr val="FFC000"/>
                </a:solidFill>
              </a:rPr>
              <a:t>Current angle 23.45</a:t>
            </a:r>
          </a:p>
          <a:p>
            <a:pPr lvl="1"/>
            <a:r>
              <a:rPr lang="en-US" dirty="0" smtClean="0"/>
              <a:t>41,000 years for one complete cycle</a:t>
            </a:r>
          </a:p>
          <a:p>
            <a:pPr lvl="1"/>
            <a:endParaRPr lang="en-US" dirty="0"/>
          </a:p>
        </p:txBody>
      </p:sp>
      <p:pic>
        <p:nvPicPr>
          <p:cNvPr id="4" name="Picture 8" descr="http://www.homepage.montana.edu/~geol445/hyperglac/time1/axial.JPG"/>
          <p:cNvPicPr>
            <a:picLocks noChangeAspect="1" noChangeArrowheads="1"/>
          </p:cNvPicPr>
          <p:nvPr/>
        </p:nvPicPr>
        <p:blipFill>
          <a:blip r:embed="rId3"/>
          <a:srcRect/>
          <a:stretch>
            <a:fillRect/>
          </a:stretch>
        </p:blipFill>
        <p:spPr bwMode="auto">
          <a:xfrm>
            <a:off x="0" y="4133849"/>
            <a:ext cx="5838825" cy="2724151"/>
          </a:xfrm>
          <a:prstGeom prst="rect">
            <a:avLst/>
          </a:prstGeom>
          <a:noFill/>
        </p:spPr>
      </p:pic>
      <p:pic>
        <p:nvPicPr>
          <p:cNvPr id="5" name="Picture 6" descr="http://www.emporia.edu/earthsci/student/howard2/obliquity.jpg"/>
          <p:cNvPicPr>
            <a:picLocks noChangeAspect="1" noChangeArrowheads="1"/>
          </p:cNvPicPr>
          <p:nvPr/>
        </p:nvPicPr>
        <p:blipFill>
          <a:blip r:embed="rId4"/>
          <a:srcRect/>
          <a:stretch>
            <a:fillRect/>
          </a:stretch>
        </p:blipFill>
        <p:spPr bwMode="auto">
          <a:xfrm>
            <a:off x="5810250" y="4352924"/>
            <a:ext cx="3333750" cy="25050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Effect of tilt</a:t>
            </a:r>
            <a:endParaRPr lang="en-US" u="sng" dirty="0"/>
          </a:p>
        </p:txBody>
      </p:sp>
      <p:sp>
        <p:nvSpPr>
          <p:cNvPr id="3" name="Content Placeholder 2"/>
          <p:cNvSpPr>
            <a:spLocks noGrp="1"/>
          </p:cNvSpPr>
          <p:nvPr>
            <p:ph idx="1"/>
          </p:nvPr>
        </p:nvSpPr>
        <p:spPr/>
        <p:txBody>
          <a:bodyPr>
            <a:normAutofit fontScale="92500" lnSpcReduction="10000"/>
          </a:bodyPr>
          <a:lstStyle/>
          <a:p>
            <a:r>
              <a:rPr lang="en-US" dirty="0" smtClean="0"/>
              <a:t>The smaller the tilt, the closer to the equator the sun’s direct rays remain throughout the year. So it will be cooler at higher latitudes. Overall, smaller the tilt, smaller is the seasonal temperature variation.</a:t>
            </a:r>
          </a:p>
          <a:p>
            <a:pPr lvl="2"/>
            <a:r>
              <a:rPr lang="en-US" dirty="0" smtClean="0"/>
              <a:t>Cooler summers tend to support </a:t>
            </a:r>
            <a:r>
              <a:rPr lang="en-US" dirty="0" err="1" smtClean="0"/>
              <a:t>glaciation</a:t>
            </a:r>
            <a:r>
              <a:rPr lang="en-US" dirty="0" smtClean="0"/>
              <a:t> in higher latitudes to a greater extent than relatively mild winter.</a:t>
            </a:r>
          </a:p>
          <a:p>
            <a:r>
              <a:rPr lang="en-US" dirty="0" smtClean="0"/>
              <a:t>Higher tilt enables sun’s direct rays to penetrate farther </a:t>
            </a:r>
            <a:r>
              <a:rPr lang="en-US" dirty="0" err="1" smtClean="0"/>
              <a:t>poleward</a:t>
            </a:r>
            <a:r>
              <a:rPr lang="en-US" dirty="0" smtClean="0"/>
              <a:t> than average, but will cause more severe winter in the opposite hemisphere.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u="sng" dirty="0" smtClean="0"/>
              <a:t>Beavercreek: April 18, 2009 : 8pm</a:t>
            </a:r>
            <a:endParaRPr lang="en-US" u="sng" dirty="0"/>
          </a:p>
        </p:txBody>
      </p:sp>
      <p:pic>
        <p:nvPicPr>
          <p:cNvPr id="2052" name="Picture 4" descr="http://www.heavens-above.com/wholeskychart.ashx?lat=39.709&amp;lng=-84.063&amp;size=500&amp;SL=1&amp;SN=1&amp;BW=0&amp;time=54940.00000"/>
          <p:cNvPicPr>
            <a:picLocks noChangeAspect="1" noChangeArrowheads="1"/>
          </p:cNvPicPr>
          <p:nvPr/>
        </p:nvPicPr>
        <p:blipFill>
          <a:blip r:embed="rId3" cstate="print"/>
          <a:srcRect/>
          <a:stretch>
            <a:fillRect/>
          </a:stretch>
        </p:blipFill>
        <p:spPr bwMode="auto">
          <a:xfrm>
            <a:off x="1905000" y="1371600"/>
            <a:ext cx="5334000" cy="5334000"/>
          </a:xfrm>
          <a:prstGeom prst="rect">
            <a:avLst/>
          </a:prstGeom>
          <a:noFill/>
        </p:spPr>
      </p:pic>
      <p:sp>
        <p:nvSpPr>
          <p:cNvPr id="7" name="Line Callout 2 6"/>
          <p:cNvSpPr/>
          <p:nvPr/>
        </p:nvSpPr>
        <p:spPr>
          <a:xfrm>
            <a:off x="7086600" y="1676400"/>
            <a:ext cx="1371600" cy="381000"/>
          </a:xfrm>
          <a:prstGeom prst="borderCallout2">
            <a:avLst>
              <a:gd name="adj1" fmla="val 18750"/>
              <a:gd name="adj2" fmla="val -8333"/>
              <a:gd name="adj3" fmla="val 18750"/>
              <a:gd name="adj4" fmla="val -16667"/>
              <a:gd name="adj5" fmla="val 229269"/>
              <a:gd name="adj6" fmla="val -180001"/>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Pole Star</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Climate Change and Shifts in Seasons : </a:t>
            </a:r>
            <a:br>
              <a:rPr lang="en-US" u="sng" dirty="0" smtClean="0"/>
            </a:br>
            <a:r>
              <a:rPr lang="en-US" u="sng" dirty="0" smtClean="0"/>
              <a:t> </a:t>
            </a:r>
            <a:r>
              <a:rPr lang="en-US" u="sng" dirty="0" err="1" smtClean="0">
                <a:solidFill>
                  <a:srgbClr val="00B050"/>
                </a:solidFill>
              </a:rPr>
              <a:t>Milankovitch</a:t>
            </a:r>
            <a:r>
              <a:rPr lang="en-US" u="sng" dirty="0" smtClean="0">
                <a:solidFill>
                  <a:srgbClr val="00B050"/>
                </a:solidFill>
              </a:rPr>
              <a:t> Cycles</a:t>
            </a:r>
            <a:endParaRPr lang="en-US" u="sng" dirty="0">
              <a:solidFill>
                <a:srgbClr val="00B050"/>
              </a:solidFill>
            </a:endParaRPr>
          </a:p>
        </p:txBody>
      </p:sp>
      <p:sp>
        <p:nvSpPr>
          <p:cNvPr id="3" name="Content Placeholder 2"/>
          <p:cNvSpPr>
            <a:spLocks noGrp="1"/>
          </p:cNvSpPr>
          <p:nvPr>
            <p:ph idx="1"/>
          </p:nvPr>
        </p:nvSpPr>
        <p:spPr>
          <a:xfrm>
            <a:off x="0" y="1981200"/>
            <a:ext cx="3733800" cy="3763963"/>
          </a:xfrm>
        </p:spPr>
        <p:txBody>
          <a:bodyPr>
            <a:normAutofit fontScale="85000" lnSpcReduction="20000"/>
          </a:bodyPr>
          <a:lstStyle/>
          <a:p>
            <a:r>
              <a:rPr lang="en-US" dirty="0" smtClean="0">
                <a:solidFill>
                  <a:schemeClr val="tx2">
                    <a:lumMod val="60000"/>
                    <a:lumOff val="40000"/>
                  </a:schemeClr>
                </a:solidFill>
              </a:rPr>
              <a:t>Precession of the equinoxes </a:t>
            </a:r>
          </a:p>
          <a:p>
            <a:pPr lvl="1"/>
            <a:r>
              <a:rPr lang="en-US" dirty="0" smtClean="0">
                <a:solidFill>
                  <a:srgbClr val="FF0000"/>
                </a:solidFill>
              </a:rPr>
              <a:t>Axis of rotation wobbles</a:t>
            </a:r>
          </a:p>
          <a:p>
            <a:pPr lvl="1"/>
            <a:r>
              <a:rPr lang="en-US" dirty="0" smtClean="0"/>
              <a:t>25,800 years for one complete cycle</a:t>
            </a:r>
          </a:p>
          <a:p>
            <a:pPr lvl="2"/>
            <a:r>
              <a:rPr lang="en-US" dirty="0" smtClean="0"/>
              <a:t>Now perihelion is in January and aphelion is in July. After 12,000 years, perihelion will be in July and aphelion will be </a:t>
            </a:r>
            <a:r>
              <a:rPr lang="en-US" smtClean="0"/>
              <a:t>in January!</a:t>
            </a:r>
            <a:endParaRPr lang="en-US" dirty="0" smtClean="0"/>
          </a:p>
        </p:txBody>
      </p:sp>
      <p:pic>
        <p:nvPicPr>
          <p:cNvPr id="4098" name="Picture 2" descr="http://www.homepage.montana.edu/~geol445/hyperglac/time1/precess.JPG"/>
          <p:cNvPicPr>
            <a:picLocks noChangeAspect="1" noChangeArrowheads="1"/>
          </p:cNvPicPr>
          <p:nvPr/>
        </p:nvPicPr>
        <p:blipFill>
          <a:blip r:embed="rId3"/>
          <a:srcRect/>
          <a:stretch>
            <a:fillRect/>
          </a:stretch>
        </p:blipFill>
        <p:spPr bwMode="auto">
          <a:xfrm>
            <a:off x="3607684" y="1752601"/>
            <a:ext cx="5231516" cy="3809999"/>
          </a:xfrm>
          <a:prstGeom prst="rect">
            <a:avLst/>
          </a:prstGeom>
          <a:noFill/>
        </p:spPr>
      </p:pic>
      <p:sp>
        <p:nvSpPr>
          <p:cNvPr id="5" name="Rectangle 4"/>
          <p:cNvSpPr/>
          <p:nvPr/>
        </p:nvSpPr>
        <p:spPr>
          <a:xfrm>
            <a:off x="4267200" y="5105400"/>
            <a:ext cx="1143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Climate change and Shifts in Seasons</a:t>
            </a:r>
            <a:endParaRPr lang="en-US" u="sng" dirty="0">
              <a:solidFill>
                <a:srgbClr val="00B050"/>
              </a:solidFill>
            </a:endParaRPr>
          </a:p>
        </p:txBody>
      </p:sp>
      <p:sp>
        <p:nvSpPr>
          <p:cNvPr id="3" name="Content Placeholder 2"/>
          <p:cNvSpPr>
            <a:spLocks noGrp="1"/>
          </p:cNvSpPr>
          <p:nvPr>
            <p:ph idx="1"/>
          </p:nvPr>
        </p:nvSpPr>
        <p:spPr>
          <a:xfrm>
            <a:off x="457200" y="1600200"/>
            <a:ext cx="8458200" cy="4525963"/>
          </a:xfrm>
        </p:spPr>
        <p:txBody>
          <a:bodyPr>
            <a:normAutofit fontScale="92500"/>
          </a:bodyPr>
          <a:lstStyle/>
          <a:p>
            <a:r>
              <a:rPr lang="en-US" dirty="0" smtClean="0">
                <a:solidFill>
                  <a:schemeClr val="tx2">
                    <a:lumMod val="60000"/>
                    <a:lumOff val="40000"/>
                  </a:schemeClr>
                </a:solidFill>
              </a:rPr>
              <a:t>Apsidal Precession  </a:t>
            </a:r>
          </a:p>
          <a:p>
            <a:pPr lvl="1"/>
            <a:r>
              <a:rPr lang="en-US" dirty="0" smtClean="0">
                <a:solidFill>
                  <a:srgbClr val="FF0000"/>
                </a:solidFill>
              </a:rPr>
              <a:t>Orbital ellipse wobbles</a:t>
            </a:r>
          </a:p>
          <a:p>
            <a:pPr lvl="1"/>
            <a:r>
              <a:rPr lang="en-US" dirty="0" smtClean="0"/>
              <a:t>Axial Precession period of 25,800 yrs reduced to 21,000 yrs</a:t>
            </a:r>
          </a:p>
          <a:p>
            <a:pPr lvl="1">
              <a:buNone/>
            </a:pPr>
            <a:r>
              <a:rPr lang="en-US" dirty="0" smtClean="0">
                <a:hlinkClick r:id="rId3"/>
              </a:rPr>
              <a:t>http://upload.wikimedia.org/wikipedia/commons/8/89/Precessing_Kepler_orbit_280frames_e0.6_smaller.gif</a:t>
            </a:r>
            <a:endParaRPr lang="en-US" dirty="0" smtClean="0"/>
          </a:p>
          <a:p>
            <a:r>
              <a:rPr lang="en-US" dirty="0" smtClean="0">
                <a:solidFill>
                  <a:schemeClr val="tx2">
                    <a:lumMod val="60000"/>
                    <a:lumOff val="40000"/>
                  </a:schemeClr>
                </a:solidFill>
              </a:rPr>
              <a:t>Precession of the ecliptic </a:t>
            </a:r>
            <a:endParaRPr lang="en-US" dirty="0" smtClean="0"/>
          </a:p>
          <a:p>
            <a:pPr lvl="1"/>
            <a:r>
              <a:rPr lang="en-US" dirty="0" smtClean="0">
                <a:solidFill>
                  <a:srgbClr val="FF0000"/>
                </a:solidFill>
              </a:rPr>
              <a:t>Inclination of earth’s orbital plane shifts</a:t>
            </a:r>
          </a:p>
          <a:p>
            <a:pPr lvl="1"/>
            <a:r>
              <a:rPr lang="en-US" dirty="0" smtClean="0"/>
              <a:t>70,000 years for one complete cycle</a:t>
            </a:r>
          </a:p>
          <a:p>
            <a:pPr lvl="1"/>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u="sng" dirty="0" smtClean="0"/>
              <a:t>Beavercreek: April 18, 2009 : 10pm</a:t>
            </a:r>
            <a:endParaRPr lang="en-US" u="sng" dirty="0"/>
          </a:p>
        </p:txBody>
      </p:sp>
      <p:pic>
        <p:nvPicPr>
          <p:cNvPr id="2050" name="Picture 2" descr="http://www.heavens-above.com/wholeskychart.ashx?lat=39.709&amp;lng=-84.063&amp;size=500&amp;SL=1&amp;SN=1&amp;BW=0&amp;time=54940.08764"/>
          <p:cNvPicPr>
            <a:picLocks noChangeAspect="1" noChangeArrowheads="1"/>
          </p:cNvPicPr>
          <p:nvPr/>
        </p:nvPicPr>
        <p:blipFill>
          <a:blip r:embed="rId3" cstate="print"/>
          <a:srcRect/>
          <a:stretch>
            <a:fillRect/>
          </a:stretch>
        </p:blipFill>
        <p:spPr bwMode="auto">
          <a:xfrm>
            <a:off x="1828800" y="1371600"/>
            <a:ext cx="5334000" cy="5334000"/>
          </a:xfrm>
          <a:prstGeom prst="rect">
            <a:avLst/>
          </a:prstGeom>
          <a:noFill/>
        </p:spPr>
      </p:pic>
      <p:sp>
        <p:nvSpPr>
          <p:cNvPr id="5" name="Line Callout 2 4"/>
          <p:cNvSpPr/>
          <p:nvPr/>
        </p:nvSpPr>
        <p:spPr>
          <a:xfrm>
            <a:off x="7010400" y="1676400"/>
            <a:ext cx="1371600" cy="381000"/>
          </a:xfrm>
          <a:prstGeom prst="borderCallout2">
            <a:avLst>
              <a:gd name="adj1" fmla="val 18750"/>
              <a:gd name="adj2" fmla="val -8333"/>
              <a:gd name="adj3" fmla="val 18750"/>
              <a:gd name="adj4" fmla="val -16667"/>
              <a:gd name="adj5" fmla="val 229269"/>
              <a:gd name="adj6" fmla="val -180001"/>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Pole Star</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u="sng" dirty="0" smtClean="0"/>
              <a:t>Beavercreek: April 19, 2009 : 12am</a:t>
            </a:r>
            <a:endParaRPr lang="en-US" u="sng" dirty="0"/>
          </a:p>
        </p:txBody>
      </p:sp>
      <p:pic>
        <p:nvPicPr>
          <p:cNvPr id="23554" name="Picture 2" descr="http://www.heavens-above.com/wholeskychart.ashx?lat=39.709&amp;lng=-84.063&amp;size=500&amp;SL=1&amp;SN=1&amp;BW=0&amp;time=54940.16597"/>
          <p:cNvPicPr>
            <a:picLocks noChangeAspect="1" noChangeArrowheads="1"/>
          </p:cNvPicPr>
          <p:nvPr/>
        </p:nvPicPr>
        <p:blipFill>
          <a:blip r:embed="rId3" cstate="print"/>
          <a:srcRect/>
          <a:stretch>
            <a:fillRect/>
          </a:stretch>
        </p:blipFill>
        <p:spPr bwMode="auto">
          <a:xfrm>
            <a:off x="1981200" y="1219200"/>
            <a:ext cx="5486400" cy="5486400"/>
          </a:xfrm>
          <a:prstGeom prst="rect">
            <a:avLst/>
          </a:prstGeom>
          <a:noFill/>
        </p:spPr>
      </p:pic>
      <p:sp>
        <p:nvSpPr>
          <p:cNvPr id="5" name="Line Callout 2 4"/>
          <p:cNvSpPr/>
          <p:nvPr/>
        </p:nvSpPr>
        <p:spPr>
          <a:xfrm>
            <a:off x="7239000" y="1524000"/>
            <a:ext cx="1371600" cy="381000"/>
          </a:xfrm>
          <a:prstGeom prst="borderCallout2">
            <a:avLst>
              <a:gd name="adj1" fmla="val 18750"/>
              <a:gd name="adj2" fmla="val -8333"/>
              <a:gd name="adj3" fmla="val 18750"/>
              <a:gd name="adj4" fmla="val -16667"/>
              <a:gd name="adj5" fmla="val 229269"/>
              <a:gd name="adj6" fmla="val -180001"/>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Pole Star</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916</TotalTime>
  <Words>2985</Words>
  <Application>Microsoft Macintosh PowerPoint</Application>
  <PresentationFormat>On-screen Show (4:3)</PresentationFormat>
  <Paragraphs>389</Paragraphs>
  <Slides>71</Slides>
  <Notes>71</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71</vt:i4>
      </vt:variant>
    </vt:vector>
  </HeadingPairs>
  <TitlesOfParts>
    <vt:vector size="74" baseType="lpstr">
      <vt:lpstr>Calibri</vt:lpstr>
      <vt:lpstr>Arial</vt:lpstr>
      <vt:lpstr>Office Theme</vt:lpstr>
      <vt:lpstr> Sky: Stars and Planets </vt:lpstr>
      <vt:lpstr>No tilt Scenerio</vt:lpstr>
      <vt:lpstr>Day and Night on Earth due to Sun</vt:lpstr>
      <vt:lpstr>Moon Revolves Around the Earth</vt:lpstr>
      <vt:lpstr>Moon rotates about its axis</vt:lpstr>
      <vt:lpstr> Sky over : THE ENTIRE night </vt:lpstr>
      <vt:lpstr>Beavercreek: April 18, 2009 : 8pm</vt:lpstr>
      <vt:lpstr>Beavercreek: April 18, 2009 : 10pm</vt:lpstr>
      <vt:lpstr>Beavercreek: April 19, 2009 : 12am</vt:lpstr>
      <vt:lpstr>Beavercreek: April 19, 2009 : 3am</vt:lpstr>
      <vt:lpstr>Beavercreek: April 19, 2009 : 6 am</vt:lpstr>
      <vt:lpstr>Beavercreek: April 19, 2009 : 12 pm</vt:lpstr>
      <vt:lpstr>Beavercreek: April 19, 2009 : 6 pm</vt:lpstr>
      <vt:lpstr>Video of Star Trails Over a Night</vt:lpstr>
      <vt:lpstr> Sky over : A YEAR  </vt:lpstr>
      <vt:lpstr>Beavercreek: Jan 22, 2009 : 10 pm</vt:lpstr>
      <vt:lpstr>Beavercreek: Mar 22, 2009 : 10 pm</vt:lpstr>
      <vt:lpstr>Beavercreek: Jun 22, 2009 : 10 pm</vt:lpstr>
      <vt:lpstr>Beavercreek: Sept 22, 2009 : 10 pm</vt:lpstr>
      <vt:lpstr>Beavercreek: Nov 22, 2009 : 10 pm</vt:lpstr>
      <vt:lpstr> Sky over : SAMe DAY OF THE YEAR  </vt:lpstr>
      <vt:lpstr>Beavercreek: Nov 22, 2009 : 10 pm</vt:lpstr>
      <vt:lpstr>Beavercreek: Nov 22, 2010 : 10 pm</vt:lpstr>
      <vt:lpstr>Beavercreek: Nov 22, 2011 : 10 pm</vt:lpstr>
      <vt:lpstr>Beavercreek: Nov 22, 2012 : 10 pm</vt:lpstr>
      <vt:lpstr>Beavercreek: Nov 22, 2020 : 10 pm</vt:lpstr>
      <vt:lpstr>Beavercreek: Nov 22, 2022 : 10 pm</vt:lpstr>
      <vt:lpstr>Period of Planet’s Revolution</vt:lpstr>
      <vt:lpstr>Beavercreek: Nov 22, 2010 : 10 pm</vt:lpstr>
      <vt:lpstr>Beavercreek: Nov 22, 2022 : 10 pm</vt:lpstr>
      <vt:lpstr>Beavercreek: Oct 8, 2022 : 1 am</vt:lpstr>
      <vt:lpstr>Beavercreek: Oct 8, 2052 : 1 am</vt:lpstr>
      <vt:lpstr>How fixed is pole star?</vt:lpstr>
      <vt:lpstr>Precession of Axis of Rotation and  the Pole Star</vt:lpstr>
      <vt:lpstr>(cont’d)</vt:lpstr>
      <vt:lpstr>Motivation for Ancient Astronomy</vt:lpstr>
      <vt:lpstr>Stars as Calendar</vt:lpstr>
      <vt:lpstr>Constellations of the Zodiac</vt:lpstr>
      <vt:lpstr>Constellations of the Zodiac</vt:lpstr>
      <vt:lpstr>PowerPoint Presentation</vt:lpstr>
      <vt:lpstr>Jan 1, 2009 Midnight</vt:lpstr>
      <vt:lpstr>May 1, 2009 Midnight</vt:lpstr>
      <vt:lpstr>Sept 1, 2009 Midnight</vt:lpstr>
      <vt:lpstr>Geocentric View (due to Ptolemy)</vt:lpstr>
      <vt:lpstr>Geocentric vs Heliocentric</vt:lpstr>
      <vt:lpstr>Planet Motion Visualized</vt:lpstr>
      <vt:lpstr>Motion of Mars against Background Stars </vt:lpstr>
      <vt:lpstr>Planets</vt:lpstr>
      <vt:lpstr>Motion of Mars and Venus w.r.t Earth</vt:lpstr>
      <vt:lpstr>Motion of Mars and Venus w.r.t Earth</vt:lpstr>
      <vt:lpstr>Seasons</vt:lpstr>
      <vt:lpstr>Ecliptic : Plane of revolution of planets</vt:lpstr>
      <vt:lpstr>PowerPoint Presentation</vt:lpstr>
      <vt:lpstr>Why do we have seasons, and variations in the duration of day and night?</vt:lpstr>
      <vt:lpstr>No tilt Scenerio</vt:lpstr>
      <vt:lpstr>(cont’d)</vt:lpstr>
      <vt:lpstr>23.5 degree tilt of Earth’s axis</vt:lpstr>
      <vt:lpstr>(cont’d)</vt:lpstr>
      <vt:lpstr>Illustration of variation in energy per unit area and atmospheric scattering as a function of the longitude</vt:lpstr>
      <vt:lpstr>Season’s Animation</vt:lpstr>
      <vt:lpstr>Why do seasons change?</vt:lpstr>
      <vt:lpstr>Sunpath</vt:lpstr>
      <vt:lpstr>Analemma Path traced by sun over the course of a year</vt:lpstr>
      <vt:lpstr>Leap Year</vt:lpstr>
      <vt:lpstr>Leap Year : More details</vt:lpstr>
      <vt:lpstr>Climate change and Shifts in Seasons :   Milankovitch Cycles</vt:lpstr>
      <vt:lpstr>Effect of eccentricity</vt:lpstr>
      <vt:lpstr>Climate change and Shifts in Seasons :   Milankovitch Cycles</vt:lpstr>
      <vt:lpstr>Effect of tilt</vt:lpstr>
      <vt:lpstr>Climate Change and Shifts in Seasons :   Milankovitch Cycles</vt:lpstr>
      <vt:lpstr>Climate change and Shifts in Seasons</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Solar System </dc:title>
  <dc:creator>tkprasad</dc:creator>
  <cp:lastModifiedBy>Prasad, T.K.</cp:lastModifiedBy>
  <cp:revision>271</cp:revision>
  <dcterms:created xsi:type="dcterms:W3CDTF">2006-08-16T00:00:00Z</dcterms:created>
  <dcterms:modified xsi:type="dcterms:W3CDTF">2016-09-17T17:50:40Z</dcterms:modified>
</cp:coreProperties>
</file>